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0" r:id="rId7"/>
    <p:sldId id="261" r:id="rId8"/>
    <p:sldId id="262" r:id="rId9"/>
    <p:sldId id="258"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41F7F-A077-44DB-91B5-83BEA22F3334}" v="1" dt="2025-02-28T10:42:14.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F8DD-BD25-BD60-DF11-A8AAF7556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092893-D375-71A9-3AE9-55DEE8B4F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DE8FA0-EE16-5388-1006-9DFBD1A311E5}"/>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DB4F0C6C-CA1D-675F-8F7C-6214A63D7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68234-5970-33C7-1CFA-09B315A63E76}"/>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225261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4072-436E-2BBA-0D1D-B3C5174C39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78F234-0594-1B8E-9C2B-5B9427CF6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85581-B5C0-0F98-EFCC-38D3E21FA9DC}"/>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76DBD768-61A9-C2E2-8E48-92186F086F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C2CBB-C15D-52CF-C338-DA5FD9C3035B}"/>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111664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526A1-4156-B223-9C1F-C09887F997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50CA1-B1DB-057B-C26D-E9B54E57AE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7D3DC-22ED-EFB4-2561-79D3FB79DC6B}"/>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C35460F6-8CE5-3F7C-AADD-5EA1175F2D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A6E5C-F7CA-FDA1-A219-D1D64EF9B301}"/>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49296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B4AC-C913-B245-1E37-9DCCB9CC5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58D01F-7AF8-616F-7177-94646A4AB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4F26D4-8C7B-6D49-927C-37EB17D261C5}"/>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5361E148-7757-E308-8F75-2AF9A338B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9BFE9-E427-A4BF-F4F7-E765EF2C7EC2}"/>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333481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DB1B-DCCA-EA89-7691-3DEFA777A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36397A-091F-AEC3-17EF-1FB06B9BD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47E57-9D29-2895-E898-AB662061B3EE}"/>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C5095990-7700-3B1C-B91B-FF24EBF98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DA1B4-3DD9-EF50-50A3-6839E6861755}"/>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11387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CE1E-9CF4-E6ED-A5E3-BC7ED78B62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D97A5-CA05-AB91-82D9-1DD0E4976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821F31-7042-5646-34C7-2F58CEF3E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714B85-C68E-CBD9-986F-AB99768620B9}"/>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6" name="Footer Placeholder 5">
            <a:extLst>
              <a:ext uri="{FF2B5EF4-FFF2-40B4-BE49-F238E27FC236}">
                <a16:creationId xmlns:a16="http://schemas.microsoft.com/office/drawing/2014/main" id="{F2260224-3410-E96F-039A-7F6F2860E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9469C8-5BF2-F28F-C9EA-3FAD92FACE47}"/>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209588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22AF-775B-14D2-F02E-B1FCCA979F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DE250-2607-F66A-39AD-1AA494DBE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02357-A97A-A45F-6ACF-4AD6DA2BA8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2156D8-EC1D-1059-E053-DB0DCCAD8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75FC6-1053-62F3-2086-55C73CF75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F17355-EEE1-4526-B60E-3A5E72AAA3E2}"/>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8" name="Footer Placeholder 7">
            <a:extLst>
              <a:ext uri="{FF2B5EF4-FFF2-40B4-BE49-F238E27FC236}">
                <a16:creationId xmlns:a16="http://schemas.microsoft.com/office/drawing/2014/main" id="{B3A1C1BE-3809-0F8E-FD11-90BF64E552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EF7CCC-42DB-6648-9DC5-E06AB4CFA0E1}"/>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214523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EF96-1446-E521-0AA3-A8C1B24029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6853B-0573-6CD2-54BA-73B9705B046C}"/>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4" name="Footer Placeholder 3">
            <a:extLst>
              <a:ext uri="{FF2B5EF4-FFF2-40B4-BE49-F238E27FC236}">
                <a16:creationId xmlns:a16="http://schemas.microsoft.com/office/drawing/2014/main" id="{E4CA9AF5-EA50-8D0A-50A0-08E2AD93E5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0A641C-617C-1454-556D-A38598BE132A}"/>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143874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A2640-6A27-6126-0262-F36937BE4B98}"/>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3" name="Footer Placeholder 2">
            <a:extLst>
              <a:ext uri="{FF2B5EF4-FFF2-40B4-BE49-F238E27FC236}">
                <a16:creationId xmlns:a16="http://schemas.microsoft.com/office/drawing/2014/main" id="{436F070C-3E0F-669A-381F-3651A67DF9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BE8321-CA13-F187-9DE2-B4B5F5B6640C}"/>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287359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100B-9FEA-6F8A-842F-1129D774F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E9D0CE-0528-0F7A-9771-26AFF1604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D1AC1D-3311-97D4-236B-802437F22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8DDD6-2BA3-FA9F-5DF9-40A7A12D1DEF}"/>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6" name="Footer Placeholder 5">
            <a:extLst>
              <a:ext uri="{FF2B5EF4-FFF2-40B4-BE49-F238E27FC236}">
                <a16:creationId xmlns:a16="http://schemas.microsoft.com/office/drawing/2014/main" id="{E78636C1-7410-F9B3-A772-2D17D4F41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46D725-906D-D13F-47A1-636BDFB3475C}"/>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201703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AFAD-B7D6-24F9-EAFE-BED0D4B04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BB09A8-165E-0AD2-E0FB-D1154F8CE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99DF09-6A38-4A4A-A97D-778F8EBE6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88DD5-57C9-51BD-F53B-BAD3296243B7}"/>
              </a:ext>
            </a:extLst>
          </p:cNvPr>
          <p:cNvSpPr>
            <a:spLocks noGrp="1"/>
          </p:cNvSpPr>
          <p:nvPr>
            <p:ph type="dt" sz="half" idx="10"/>
          </p:nvPr>
        </p:nvSpPr>
        <p:spPr/>
        <p:txBody>
          <a:bodyPr/>
          <a:lstStyle/>
          <a:p>
            <a:fld id="{018DAF26-DE61-4007-B538-4EF91E60E9D2}" type="datetimeFigureOut">
              <a:rPr lang="en-GB" smtClean="0"/>
              <a:t>27/03/2025</a:t>
            </a:fld>
            <a:endParaRPr lang="en-GB"/>
          </a:p>
        </p:txBody>
      </p:sp>
      <p:sp>
        <p:nvSpPr>
          <p:cNvPr id="6" name="Footer Placeholder 5">
            <a:extLst>
              <a:ext uri="{FF2B5EF4-FFF2-40B4-BE49-F238E27FC236}">
                <a16:creationId xmlns:a16="http://schemas.microsoft.com/office/drawing/2014/main" id="{A6461F10-364B-E048-3D3F-EE36B7ECB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9EDEA3-104A-66A2-2A39-EB597710A263}"/>
              </a:ext>
            </a:extLst>
          </p:cNvPr>
          <p:cNvSpPr>
            <a:spLocks noGrp="1"/>
          </p:cNvSpPr>
          <p:nvPr>
            <p:ph type="sldNum" sz="quarter" idx="12"/>
          </p:nvPr>
        </p:nvSpPr>
        <p:spPr/>
        <p:txBody>
          <a:bodyPr/>
          <a:lstStyle/>
          <a:p>
            <a:fld id="{CF1A32BC-DC5B-4287-95CD-EEC014D20366}" type="slidenum">
              <a:rPr lang="en-GB" smtClean="0"/>
              <a:t>‹#›</a:t>
            </a:fld>
            <a:endParaRPr lang="en-GB"/>
          </a:p>
        </p:txBody>
      </p:sp>
    </p:spTree>
    <p:extLst>
      <p:ext uri="{BB962C8B-B14F-4D97-AF65-F5344CB8AC3E}">
        <p14:creationId xmlns:p14="http://schemas.microsoft.com/office/powerpoint/2010/main" val="18776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DD8A0-BBFF-AFCA-6B5E-68C0C65E5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EC11BD-A530-320D-BBD2-374284597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75701-81DC-7C7D-05D6-98AEB537D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AF26-DE61-4007-B538-4EF91E60E9D2}" type="datetimeFigureOut">
              <a:rPr lang="en-GB" smtClean="0"/>
              <a:t>27/03/2025</a:t>
            </a:fld>
            <a:endParaRPr lang="en-GB"/>
          </a:p>
        </p:txBody>
      </p:sp>
      <p:sp>
        <p:nvSpPr>
          <p:cNvPr id="5" name="Footer Placeholder 4">
            <a:extLst>
              <a:ext uri="{FF2B5EF4-FFF2-40B4-BE49-F238E27FC236}">
                <a16:creationId xmlns:a16="http://schemas.microsoft.com/office/drawing/2014/main" id="{87F2FDF2-F9BF-8D9B-05FB-EBAF17DAD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03089E-85F2-1EB5-71E1-87543CAEE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32BC-DC5B-4287-95CD-EEC014D20366}" type="slidenum">
              <a:rPr lang="en-GB" smtClean="0"/>
              <a:t>‹#›</a:t>
            </a:fld>
            <a:endParaRPr lang="en-GB"/>
          </a:p>
        </p:txBody>
      </p:sp>
    </p:spTree>
    <p:extLst>
      <p:ext uri="{BB962C8B-B14F-4D97-AF65-F5344CB8AC3E}">
        <p14:creationId xmlns:p14="http://schemas.microsoft.com/office/powerpoint/2010/main" val="1187084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93038" y="4852552"/>
            <a:ext cx="6559001" cy="1737157"/>
            <a:chOff x="-238354" y="7686135"/>
            <a:chExt cx="10233254" cy="2710287"/>
          </a:xfrm>
        </p:grpSpPr>
        <p:cxnSp>
          <p:nvCxnSpPr>
            <p:cNvPr id="46" name="Straight Connector 45"/>
            <p:cNvCxnSpPr/>
            <p:nvPr/>
          </p:nvCxnSpPr>
          <p:spPr>
            <a:xfrm>
              <a:off x="515316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1310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38354" y="7686135"/>
              <a:ext cx="10233254" cy="2710287"/>
              <a:chOff x="-579236" y="7686135"/>
              <a:chExt cx="10233254" cy="2710287"/>
            </a:xfrm>
          </p:grpSpPr>
          <p:cxnSp>
            <p:nvCxnSpPr>
              <p:cNvPr id="50" name="Straight Connector 49"/>
              <p:cNvCxnSpPr/>
              <p:nvPr/>
            </p:nvCxnSpPr>
            <p:spPr>
              <a:xfrm>
                <a:off x="6768102" y="920982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4"/>
              </p:cNvCxnSpPr>
              <p:nvPr/>
            </p:nvCxnSpPr>
            <p:spPr>
              <a:xfrm flipV="1">
                <a:off x="776861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4"/>
              </p:cNvCxnSpPr>
              <p:nvPr/>
            </p:nvCxnSpPr>
            <p:spPr>
              <a:xfrm flipV="1">
                <a:off x="3883579"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0" idx="4"/>
              </p:cNvCxnSpPr>
              <p:nvPr/>
            </p:nvCxnSpPr>
            <p:spPr>
              <a:xfrm flipV="1">
                <a:off x="581135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35" idx="4"/>
              </p:cNvCxnSpPr>
              <p:nvPr/>
            </p:nvCxnSpPr>
            <p:spPr>
              <a:xfrm flipV="1">
                <a:off x="1955800" y="8867236"/>
                <a:ext cx="0" cy="1274891"/>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79236" y="7726897"/>
                <a:ext cx="10233254" cy="2669525"/>
                <a:chOff x="-543154" y="7663102"/>
                <a:chExt cx="10233254" cy="2669525"/>
              </a:xfrm>
            </p:grpSpPr>
            <p:cxnSp>
              <p:nvCxnSpPr>
                <p:cNvPr id="13" name="Straight Connector 12"/>
                <p:cNvCxnSpPr/>
                <p:nvPr/>
              </p:nvCxnSpPr>
              <p:spPr>
                <a:xfrm>
                  <a:off x="98153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43154" y="7663102"/>
                  <a:ext cx="10233254" cy="2669525"/>
                  <a:chOff x="-543154" y="7663102"/>
                  <a:chExt cx="10233254" cy="2669525"/>
                </a:xfrm>
              </p:grpSpPr>
              <p:grpSp>
                <p:nvGrpSpPr>
                  <p:cNvPr id="9" name="Group 8"/>
                  <p:cNvGrpSpPr/>
                  <p:nvPr/>
                </p:nvGrpSpPr>
                <p:grpSpPr>
                  <a:xfrm>
                    <a:off x="-543154" y="7663102"/>
                    <a:ext cx="10233254" cy="2669525"/>
                    <a:chOff x="-543154" y="7663102"/>
                    <a:chExt cx="10233254" cy="2669525"/>
                  </a:xfrm>
                </p:grpSpPr>
                <p:grpSp>
                  <p:nvGrpSpPr>
                    <p:cNvPr id="8" name="Group 7"/>
                    <p:cNvGrpSpPr/>
                    <p:nvPr/>
                  </p:nvGrpSpPr>
                  <p:grpSpPr>
                    <a:xfrm>
                      <a:off x="-543154" y="7663102"/>
                      <a:ext cx="10233254" cy="2669525"/>
                      <a:chOff x="-543154" y="7663102"/>
                      <a:chExt cx="10233254" cy="2669525"/>
                    </a:xfrm>
                  </p:grpSpPr>
                  <p:grpSp>
                    <p:nvGrpSpPr>
                      <p:cNvPr id="7" name="Group 6"/>
                      <p:cNvGrpSpPr/>
                      <p:nvPr/>
                    </p:nvGrpSpPr>
                    <p:grpSpPr>
                      <a:xfrm>
                        <a:off x="-543154" y="7663102"/>
                        <a:ext cx="10233254" cy="2565824"/>
                        <a:chOff x="-543154" y="7967903"/>
                        <a:chExt cx="10233254" cy="2565824"/>
                      </a:xfrm>
                    </p:grpSpPr>
                    <p:cxnSp>
                      <p:nvCxnSpPr>
                        <p:cNvPr id="5" name="Straight Connector 4"/>
                        <p:cNvCxnSpPr/>
                        <p:nvPr/>
                      </p:nvCxnSpPr>
                      <p:spPr>
                        <a:xfrm flipV="1">
                          <a:off x="-470664" y="10455275"/>
                          <a:ext cx="10160764" cy="2184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1667077" y="9091826"/>
                          <a:ext cx="2565824" cy="317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r>
                            <a:rPr lang="en-US" sz="1154" b="1" dirty="0"/>
                            <a:t>Timeline</a:t>
                          </a:r>
                          <a:endParaRPr lang="en-GB" sz="1154" b="1" dirty="0"/>
                        </a:p>
                      </p:txBody>
                    </p:sp>
                    <p:sp>
                      <p:nvSpPr>
                        <p:cNvPr id="16" name="Oval 15"/>
                        <p:cNvSpPr/>
                        <p:nvPr/>
                      </p:nvSpPr>
                      <p:spPr>
                        <a:xfrm>
                          <a:off x="808945" y="10096118"/>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r>
                            <a:rPr lang="en-GB" sz="1154" dirty="0"/>
                            <a:t>11</a:t>
                          </a:r>
                        </a:p>
                      </p:txBody>
                    </p:sp>
                  </p:grpSp>
                  <p:sp>
                    <p:nvSpPr>
                      <p:cNvPr id="6" name="Oval 5"/>
                      <p:cNvSpPr/>
                      <p:nvPr/>
                    </p:nvSpPr>
                    <p:spPr>
                      <a:xfrm>
                        <a:off x="1765300"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grpSp>
                <p:sp>
                  <p:nvSpPr>
                    <p:cNvPr id="20" name="Oval 19"/>
                    <p:cNvSpPr/>
                    <p:nvPr/>
                  </p:nvSpPr>
                  <p:spPr>
                    <a:xfrm>
                      <a:off x="3695502"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19" name="Oval 18"/>
                    <p:cNvSpPr/>
                    <p:nvPr/>
                  </p:nvSpPr>
                  <p:spPr>
                    <a:xfrm>
                      <a:off x="2730401"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grpSp>
              <p:sp>
                <p:nvSpPr>
                  <p:cNvPr id="22" name="Oval 21"/>
                  <p:cNvSpPr/>
                  <p:nvPr/>
                </p:nvSpPr>
                <p:spPr>
                  <a:xfrm>
                    <a:off x="4660603"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23" name="Oval 22"/>
                  <p:cNvSpPr/>
                  <p:nvPr/>
                </p:nvSpPr>
                <p:spPr>
                  <a:xfrm>
                    <a:off x="5625704" y="9934931"/>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grpSp>
            <p:sp>
              <p:nvSpPr>
                <p:cNvPr id="11" name="Oval 10"/>
                <p:cNvSpPr/>
                <p:nvPr/>
              </p:nvSpPr>
              <p:spPr>
                <a:xfrm>
                  <a:off x="448490" y="8510041"/>
                  <a:ext cx="1150757"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r>
                    <a:rPr lang="en-GB" sz="1154" dirty="0"/>
                    <a:t>h</a:t>
                  </a:r>
                </a:p>
              </p:txBody>
            </p:sp>
          </p:grpSp>
          <p:sp>
            <p:nvSpPr>
              <p:cNvPr id="35" name="Oval 34"/>
              <p:cNvSpPr/>
              <p:nvPr/>
            </p:nvSpPr>
            <p:spPr>
              <a:xfrm>
                <a:off x="1380422"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38" name="Oval 37"/>
              <p:cNvSpPr/>
              <p:nvPr/>
            </p:nvSpPr>
            <p:spPr>
              <a:xfrm>
                <a:off x="3308201"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r>
                  <a:rPr lang="en-GB" sz="1154" dirty="0"/>
                  <a:t>S</a:t>
                </a:r>
              </a:p>
            </p:txBody>
          </p:sp>
          <p:sp>
            <p:nvSpPr>
              <p:cNvPr id="40" name="Oval 39"/>
              <p:cNvSpPr/>
              <p:nvPr/>
            </p:nvSpPr>
            <p:spPr>
              <a:xfrm>
                <a:off x="523598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25" name="Oval 24"/>
              <p:cNvSpPr/>
              <p:nvPr/>
            </p:nvSpPr>
            <p:spPr>
              <a:xfrm>
                <a:off x="6590805" y="9980494"/>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26" name="Oval 25"/>
              <p:cNvSpPr/>
              <p:nvPr/>
            </p:nvSpPr>
            <p:spPr>
              <a:xfrm>
                <a:off x="7555906" y="997214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42" name="Oval 41"/>
              <p:cNvSpPr/>
              <p:nvPr/>
            </p:nvSpPr>
            <p:spPr>
              <a:xfrm>
                <a:off x="719324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44" name="Oval 43"/>
              <p:cNvSpPr/>
              <p:nvPr/>
            </p:nvSpPr>
            <p:spPr>
              <a:xfrm>
                <a:off x="233203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47" name="Oval 46"/>
              <p:cNvSpPr/>
              <p:nvPr/>
            </p:nvSpPr>
            <p:spPr>
              <a:xfrm>
                <a:off x="427209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52" name="Oval 51"/>
              <p:cNvSpPr/>
              <p:nvPr/>
            </p:nvSpPr>
            <p:spPr>
              <a:xfrm>
                <a:off x="6201892" y="8606752"/>
                <a:ext cx="1150757"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grpSp>
      </p:grpSp>
      <p:sp>
        <p:nvSpPr>
          <p:cNvPr id="2" name="object 164">
            <a:extLst>
              <a:ext uri="{FF2B5EF4-FFF2-40B4-BE49-F238E27FC236}">
                <a16:creationId xmlns:a16="http://schemas.microsoft.com/office/drawing/2014/main" id="{3F50271A-8274-41D5-8DB7-DA80E3456313}"/>
              </a:ext>
            </a:extLst>
          </p:cNvPr>
          <p:cNvSpPr/>
          <p:nvPr/>
        </p:nvSpPr>
        <p:spPr>
          <a:xfrm>
            <a:off x="1007092" y="9927"/>
            <a:ext cx="9664126" cy="495746"/>
          </a:xfrm>
          <a:prstGeom prst="rect">
            <a:avLst/>
          </a:prstGeom>
          <a:blipFill dpi="0" rotWithShape="1">
            <a:blip r:embed="rId2"/>
            <a:srcRect/>
            <a:stretch>
              <a:fillRect/>
            </a:stretch>
          </a:blipFill>
        </p:spPr>
        <p:txBody>
          <a:bodyPr wrap="square" lIns="0" tIns="0" rIns="0" bIns="0" rtlCol="0"/>
          <a:lstStyle/>
          <a:p>
            <a:endParaRPr sz="1154" dirty="0"/>
          </a:p>
        </p:txBody>
      </p:sp>
      <p:sp>
        <p:nvSpPr>
          <p:cNvPr id="45" name="object 179">
            <a:extLst>
              <a:ext uri="{FF2B5EF4-FFF2-40B4-BE49-F238E27FC236}">
                <a16:creationId xmlns:a16="http://schemas.microsoft.com/office/drawing/2014/main" id="{D7DB705F-55F1-4B20-943C-EE84E6492A6F}"/>
              </a:ext>
            </a:extLst>
          </p:cNvPr>
          <p:cNvSpPr/>
          <p:nvPr/>
        </p:nvSpPr>
        <p:spPr>
          <a:xfrm>
            <a:off x="1592621" y="911039"/>
            <a:ext cx="590071" cy="175825"/>
          </a:xfrm>
          <a:prstGeom prst="rect">
            <a:avLst/>
          </a:prstGeom>
          <a:blipFill>
            <a:blip r:embed="rId3" cstate="print"/>
            <a:stretch>
              <a:fillRect/>
            </a:stretch>
          </a:blipFill>
        </p:spPr>
        <p:txBody>
          <a:bodyPr wrap="square" lIns="0" tIns="0" rIns="0" bIns="0" rtlCol="0"/>
          <a:lstStyle/>
          <a:p>
            <a:endParaRPr sz="1154"/>
          </a:p>
        </p:txBody>
      </p:sp>
      <p:sp>
        <p:nvSpPr>
          <p:cNvPr id="48" name="TextBox 47">
            <a:extLst>
              <a:ext uri="{FF2B5EF4-FFF2-40B4-BE49-F238E27FC236}">
                <a16:creationId xmlns:a16="http://schemas.microsoft.com/office/drawing/2014/main" id="{AE22F20B-4225-4819-B59E-D863EA6387F2}"/>
              </a:ext>
            </a:extLst>
          </p:cNvPr>
          <p:cNvSpPr txBox="1"/>
          <p:nvPr/>
        </p:nvSpPr>
        <p:spPr>
          <a:xfrm>
            <a:off x="4936230" y="95909"/>
            <a:ext cx="5843365" cy="307777"/>
          </a:xfrm>
          <a:prstGeom prst="rect">
            <a:avLst/>
          </a:prstGeom>
          <a:noFill/>
        </p:spPr>
        <p:txBody>
          <a:bodyPr wrap="square" rtlCol="0">
            <a:spAutoFit/>
          </a:bodyPr>
          <a:lstStyle/>
          <a:p>
            <a:r>
              <a:rPr lang="en-GB" sz="1400" b="1" u="sng" dirty="0">
                <a:solidFill>
                  <a:schemeClr val="bg1"/>
                </a:solidFill>
              </a:rPr>
              <a:t>Medieval Power</a:t>
            </a:r>
          </a:p>
        </p:txBody>
      </p:sp>
      <p:graphicFrame>
        <p:nvGraphicFramePr>
          <p:cNvPr id="51" name="Table 196">
            <a:extLst>
              <a:ext uri="{FF2B5EF4-FFF2-40B4-BE49-F238E27FC236}">
                <a16:creationId xmlns:a16="http://schemas.microsoft.com/office/drawing/2014/main" id="{BF0FA93D-7D3A-49CB-ABF4-A87602FB6AD6}"/>
              </a:ext>
            </a:extLst>
          </p:cNvPr>
          <p:cNvGraphicFramePr>
            <a:graphicFrameLocks noGrp="1"/>
          </p:cNvGraphicFramePr>
          <p:nvPr/>
        </p:nvGraphicFramePr>
        <p:xfrm>
          <a:off x="4611358" y="850762"/>
          <a:ext cx="3220428" cy="4161119"/>
        </p:xfrm>
        <a:graphic>
          <a:graphicData uri="http://schemas.openxmlformats.org/drawingml/2006/table">
            <a:tbl>
              <a:tblPr firstRow="1" bandRow="1">
                <a:tableStyleId>{5C22544A-7EE6-4342-B048-85BDC9FD1C3A}</a:tableStyleId>
              </a:tblPr>
              <a:tblGrid>
                <a:gridCol w="856181">
                  <a:extLst>
                    <a:ext uri="{9D8B030D-6E8A-4147-A177-3AD203B41FA5}">
                      <a16:colId xmlns:a16="http://schemas.microsoft.com/office/drawing/2014/main" val="2444464294"/>
                    </a:ext>
                  </a:extLst>
                </a:gridCol>
                <a:gridCol w="2364247">
                  <a:extLst>
                    <a:ext uri="{9D8B030D-6E8A-4147-A177-3AD203B41FA5}">
                      <a16:colId xmlns:a16="http://schemas.microsoft.com/office/drawing/2014/main" val="3768860231"/>
                    </a:ext>
                  </a:extLst>
                </a:gridCol>
              </a:tblGrid>
              <a:tr h="56873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The Church.</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Means all of Christianity in England, not just one building. This means the Catholic Church in Rome in the Medieval Period.</a:t>
                      </a:r>
                    </a:p>
                    <a:p>
                      <a:pPr marR="0" indent="0" algn="l" rtl="0">
                        <a:lnSpc>
                          <a:spcPct val="119000"/>
                        </a:lnSpc>
                        <a:spcBef>
                          <a:spcPts val="0"/>
                        </a:spcBef>
                        <a:spcAft>
                          <a:spcPts val="600"/>
                        </a:spcAft>
                      </a:pPr>
                      <a:endParaRPr lang="en-US" sz="1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348524"/>
                  </a:ext>
                </a:extLst>
              </a:tr>
              <a:tr h="30583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Catholicism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800" b="0" kern="1400" dirty="0">
                          <a:ln>
                            <a:noFill/>
                          </a:ln>
                          <a:solidFill>
                            <a:srgbClr val="000000"/>
                          </a:solidFill>
                          <a:effectLst/>
                          <a:latin typeface="+mn-lt"/>
                        </a:rPr>
                        <a:t>A type of Christianity led by the Pope in Rome.</a:t>
                      </a:r>
                    </a:p>
                    <a:p>
                      <a:pPr marR="0" indent="0" algn="l" rtl="0">
                        <a:lnSpc>
                          <a:spcPct val="119000"/>
                        </a:lnSpc>
                        <a:spcBef>
                          <a:spcPts val="0"/>
                        </a:spcBef>
                        <a:spcAft>
                          <a:spcPts val="600"/>
                        </a:spcAft>
                      </a:pPr>
                      <a:endParaRPr lang="en-GB" sz="2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589358"/>
                  </a:ext>
                </a:extLst>
              </a:tr>
              <a:tr h="539193">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Excommunicate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800" b="0" kern="1400" dirty="0">
                          <a:ln>
                            <a:noFill/>
                          </a:ln>
                          <a:solidFill>
                            <a:srgbClr val="000000"/>
                          </a:solidFill>
                          <a:effectLst/>
                          <a:latin typeface="+mn-lt"/>
                        </a:rPr>
                        <a:t>The Pope </a:t>
                      </a:r>
                      <a:r>
                        <a:rPr lang="en-GB" sz="800" b="0" i="0" kern="1200" dirty="0">
                          <a:solidFill>
                            <a:schemeClr val="dk1"/>
                          </a:solidFill>
                          <a:effectLst/>
                          <a:latin typeface="+mn-lt"/>
                          <a:ea typeface="+mn-ea"/>
                          <a:cs typeface="+mn-cs"/>
                        </a:rPr>
                        <a:t>officially exclude (someone) from participation in the sacraments and services of the Christian Church</a:t>
                      </a:r>
                    </a:p>
                    <a:p>
                      <a:pPr marR="0" indent="0" algn="l" rtl="0">
                        <a:lnSpc>
                          <a:spcPct val="119000"/>
                        </a:lnSpc>
                        <a:spcBef>
                          <a:spcPts val="0"/>
                        </a:spcBef>
                        <a:spcAft>
                          <a:spcPts val="600"/>
                        </a:spcAft>
                      </a:pPr>
                      <a:endParaRPr lang="en-GB" sz="2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6240076"/>
                  </a:ext>
                </a:extLst>
              </a:tr>
              <a:tr h="353798">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Flagellation.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GB" sz="800" b="0" kern="1400" dirty="0">
                          <a:ln>
                            <a:noFill/>
                          </a:ln>
                          <a:solidFill>
                            <a:srgbClr val="000000"/>
                          </a:solidFill>
                          <a:effectLst/>
                          <a:latin typeface="+mn-lt"/>
                        </a:rPr>
                        <a:t>The act of whipping oneself to say sorry to God.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268892"/>
                  </a:ext>
                </a:extLst>
              </a:tr>
              <a:tr h="48179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Magna Carta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A document signed by King John which sets out in law the power of the English king.</a:t>
                      </a:r>
                    </a:p>
                    <a:p>
                      <a:pPr marR="0" indent="0" algn="l" rtl="0">
                        <a:lnSpc>
                          <a:spcPct val="119000"/>
                        </a:lnSpc>
                        <a:spcBef>
                          <a:spcPts val="0"/>
                        </a:spcBef>
                        <a:spcAft>
                          <a:spcPts val="600"/>
                        </a:spcAft>
                      </a:pPr>
                      <a:endParaRPr lang="en-US" sz="8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1372147"/>
                  </a:ext>
                </a:extLst>
              </a:tr>
              <a:tr h="48179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Monasteries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A building where monks live and work together. Henry VIII destroyed these during the Dissolution.</a:t>
                      </a:r>
                    </a:p>
                    <a:p>
                      <a:pPr marR="0" indent="0" algn="l" rtl="0">
                        <a:lnSpc>
                          <a:spcPct val="119000"/>
                        </a:lnSpc>
                        <a:spcBef>
                          <a:spcPts val="0"/>
                        </a:spcBef>
                        <a:spcAft>
                          <a:spcPts val="600"/>
                        </a:spcAft>
                      </a:pPr>
                      <a:endParaRPr lang="en-US" sz="8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711105"/>
                  </a:ext>
                </a:extLst>
              </a:tr>
              <a:tr h="48179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Martyr.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Someone who dies standing up for their religion. They’re celebrated by their religion.</a:t>
                      </a:r>
                    </a:p>
                    <a:p>
                      <a:pPr marR="0" indent="0" algn="l" rtl="0">
                        <a:lnSpc>
                          <a:spcPct val="119000"/>
                        </a:lnSpc>
                        <a:spcBef>
                          <a:spcPts val="0"/>
                        </a:spcBef>
                        <a:spcAft>
                          <a:spcPts val="600"/>
                        </a:spcAft>
                      </a:pPr>
                      <a:endParaRPr lang="en-US" sz="8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144506"/>
                  </a:ext>
                </a:extLst>
              </a:tr>
              <a:tr h="378967">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Parliament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An elected group who a monarch consults in the running of the country.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217933"/>
                  </a:ext>
                </a:extLst>
              </a:tr>
              <a:tr h="481796">
                <a:tc>
                  <a:txBody>
                    <a:bodyPr/>
                    <a:lstStyle/>
                    <a:p>
                      <a:pPr marR="0" indent="0" algn="r" rtl="0">
                        <a:lnSpc>
                          <a:spcPct val="119000"/>
                        </a:lnSpc>
                        <a:spcBef>
                          <a:spcPts val="0"/>
                        </a:spcBef>
                        <a:spcAft>
                          <a:spcPts val="600"/>
                        </a:spcAft>
                      </a:pPr>
                      <a:r>
                        <a:rPr lang="en-GB" sz="800" b="0" kern="1400" dirty="0">
                          <a:ln>
                            <a:noFill/>
                          </a:ln>
                          <a:solidFill>
                            <a:srgbClr val="000000"/>
                          </a:solidFill>
                          <a:effectLst/>
                          <a:latin typeface="+mn-lt"/>
                        </a:rPr>
                        <a:t>Priest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19000"/>
                        </a:lnSpc>
                        <a:spcBef>
                          <a:spcPts val="0"/>
                        </a:spcBef>
                        <a:spcAft>
                          <a:spcPts val="600"/>
                        </a:spcAft>
                      </a:pPr>
                      <a:r>
                        <a:rPr lang="en-US" sz="800" b="0" kern="1400" dirty="0">
                          <a:ln>
                            <a:noFill/>
                          </a:ln>
                          <a:solidFill>
                            <a:srgbClr val="000000"/>
                          </a:solidFill>
                          <a:effectLst/>
                          <a:latin typeface="+mn-lt"/>
                        </a:rPr>
                        <a:t>A religious leader in charge of performing religious ceremonies in churches.</a:t>
                      </a:r>
                    </a:p>
                    <a:p>
                      <a:pPr marR="0" indent="0" algn="l" rtl="0">
                        <a:lnSpc>
                          <a:spcPct val="119000"/>
                        </a:lnSpc>
                        <a:spcBef>
                          <a:spcPts val="0"/>
                        </a:spcBef>
                        <a:spcAft>
                          <a:spcPts val="600"/>
                        </a:spcAft>
                      </a:pPr>
                      <a:endParaRPr lang="en-US" sz="800" b="0"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528377"/>
                  </a:ext>
                </a:extLst>
              </a:tr>
            </a:tbl>
          </a:graphicData>
        </a:graphic>
      </p:graphicFrame>
      <p:graphicFrame>
        <p:nvGraphicFramePr>
          <p:cNvPr id="54" name="Table 54">
            <a:extLst>
              <a:ext uri="{FF2B5EF4-FFF2-40B4-BE49-F238E27FC236}">
                <a16:creationId xmlns:a16="http://schemas.microsoft.com/office/drawing/2014/main" id="{2C3F796D-0594-4F95-9C0F-5B936CEBFBA2}"/>
              </a:ext>
            </a:extLst>
          </p:cNvPr>
          <p:cNvGraphicFramePr>
            <a:graphicFrameLocks noGrp="1"/>
          </p:cNvGraphicFramePr>
          <p:nvPr/>
        </p:nvGraphicFramePr>
        <p:xfrm>
          <a:off x="1207818" y="806987"/>
          <a:ext cx="3511354" cy="4215403"/>
        </p:xfrm>
        <a:graphic>
          <a:graphicData uri="http://schemas.openxmlformats.org/drawingml/2006/table">
            <a:tbl>
              <a:tblPr firstRow="1" bandRow="1">
                <a:tableStyleId>{5940675A-B579-460E-94D1-54222C63F5DA}</a:tableStyleId>
              </a:tblPr>
              <a:tblGrid>
                <a:gridCol w="980378">
                  <a:extLst>
                    <a:ext uri="{9D8B030D-6E8A-4147-A177-3AD203B41FA5}">
                      <a16:colId xmlns:a16="http://schemas.microsoft.com/office/drawing/2014/main" val="20000"/>
                    </a:ext>
                  </a:extLst>
                </a:gridCol>
                <a:gridCol w="2530976">
                  <a:extLst>
                    <a:ext uri="{9D8B030D-6E8A-4147-A177-3AD203B41FA5}">
                      <a16:colId xmlns:a16="http://schemas.microsoft.com/office/drawing/2014/main" val="4122179779"/>
                    </a:ext>
                  </a:extLst>
                </a:gridCol>
              </a:tblGrid>
              <a:tr h="2132888">
                <a:tc>
                  <a:txBody>
                    <a:bodyPr/>
                    <a:lstStyle/>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r>
                        <a:rPr lang="en-US" sz="800" b="1" kern="1400" dirty="0">
                          <a:ln>
                            <a:noFill/>
                          </a:ln>
                          <a:solidFill>
                            <a:srgbClr val="000000"/>
                          </a:solidFill>
                          <a:effectLst/>
                          <a:latin typeface="+mn-lt"/>
                        </a:rPr>
                        <a:t>Henry </a:t>
                      </a:r>
                      <a:r>
                        <a:rPr lang="en-US" sz="800" b="1" i="0" kern="1400" dirty="0">
                          <a:ln>
                            <a:noFill/>
                          </a:ln>
                          <a:solidFill>
                            <a:srgbClr val="000000"/>
                          </a:solidFill>
                          <a:effectLst/>
                          <a:latin typeface="+mn-lt"/>
                        </a:rPr>
                        <a:t>II</a:t>
                      </a:r>
                      <a:r>
                        <a:rPr lang="en-US" sz="800" b="1" i="0" kern="1400" baseline="0" dirty="0">
                          <a:ln>
                            <a:noFill/>
                          </a:ln>
                          <a:solidFill>
                            <a:srgbClr val="000000"/>
                          </a:solidFill>
                          <a:effectLst/>
                          <a:latin typeface="+mn-lt"/>
                        </a:rPr>
                        <a:t> </a:t>
                      </a:r>
                      <a:r>
                        <a:rPr lang="en-US" sz="800" b="0" i="0" kern="1400" baseline="0" dirty="0">
                          <a:ln>
                            <a:noFill/>
                          </a:ln>
                          <a:solidFill>
                            <a:srgbClr val="000000"/>
                          </a:solidFill>
                          <a:effectLst/>
                          <a:latin typeface="+mn-lt"/>
                        </a:rPr>
                        <a:t>(reigned 1154-1189)</a:t>
                      </a:r>
                    </a:p>
                    <a:p>
                      <a:pPr marL="0" marR="0" indent="0" algn="l" defTabSz="914400" rtl="0" eaLnBrk="1" fontAlgn="auto" latinLnBrk="0" hangingPunct="1">
                        <a:lnSpc>
                          <a:spcPct val="119000"/>
                        </a:lnSpc>
                        <a:spcBef>
                          <a:spcPts val="0"/>
                        </a:spcBef>
                        <a:spcAft>
                          <a:spcPts val="0"/>
                        </a:spcAft>
                        <a:buClrTx/>
                        <a:buSzTx/>
                        <a:buFontTx/>
                        <a:buNone/>
                        <a:tabLst/>
                        <a:defRPr/>
                      </a:pPr>
                      <a:r>
                        <a:rPr lang="en-GB" sz="800" dirty="0"/>
                        <a:t>King of England from 1154 until his death in 1189. He believed the Church had too much power, so challenged this. Responsible for the death of Thomas Becket.</a:t>
                      </a:r>
                    </a:p>
                    <a:p>
                      <a:pPr marL="0" marR="0" indent="0" algn="l" defTabSz="914400" rtl="0" eaLnBrk="1" fontAlgn="auto" latinLnBrk="0" hangingPunct="1">
                        <a:lnSpc>
                          <a:spcPct val="119000"/>
                        </a:lnSpc>
                        <a:spcBef>
                          <a:spcPts val="0"/>
                        </a:spcBef>
                        <a:spcAft>
                          <a:spcPts val="0"/>
                        </a:spcAft>
                        <a:buClrTx/>
                        <a:buSzTx/>
                        <a:buFontTx/>
                        <a:buNone/>
                        <a:tabLst/>
                        <a:defRPr/>
                      </a:pPr>
                      <a:endParaRPr lang="en-GB" sz="800" dirty="0"/>
                    </a:p>
                    <a:p>
                      <a:pPr marL="0" marR="0" indent="0" algn="l" defTabSz="914400" rtl="0" eaLnBrk="1" fontAlgn="auto" latinLnBrk="0" hangingPunct="1">
                        <a:lnSpc>
                          <a:spcPct val="119000"/>
                        </a:lnSpc>
                        <a:spcBef>
                          <a:spcPts val="0"/>
                        </a:spcBef>
                        <a:spcAft>
                          <a:spcPts val="0"/>
                        </a:spcAft>
                        <a:buClrTx/>
                        <a:buSzTx/>
                        <a:buFontTx/>
                        <a:buNone/>
                        <a:tabLst/>
                        <a:defRPr/>
                      </a:pPr>
                      <a:r>
                        <a:rPr lang="en-GB" sz="800" b="1" dirty="0"/>
                        <a:t>King John</a:t>
                      </a:r>
                      <a:r>
                        <a:rPr lang="en-GB" sz="800" dirty="0"/>
                        <a:t> (reigned 1199-1216)</a:t>
                      </a:r>
                    </a:p>
                    <a:p>
                      <a:pPr marL="0" marR="0" indent="0" algn="l" defTabSz="914400" rtl="0" eaLnBrk="1" fontAlgn="auto" latinLnBrk="0" hangingPunct="1">
                        <a:lnSpc>
                          <a:spcPct val="119000"/>
                        </a:lnSpc>
                        <a:spcBef>
                          <a:spcPts val="0"/>
                        </a:spcBef>
                        <a:spcAft>
                          <a:spcPts val="0"/>
                        </a:spcAft>
                        <a:buClrTx/>
                        <a:buSzTx/>
                        <a:buFontTx/>
                        <a:buNone/>
                        <a:tabLst/>
                        <a:defRPr/>
                      </a:pPr>
                      <a:r>
                        <a:rPr lang="en-GB" sz="800" dirty="0"/>
                        <a:t>The second son of Henry II. John was very unpopular.</a:t>
                      </a:r>
                      <a:r>
                        <a:rPr lang="en-GB" sz="800" baseline="0" dirty="0"/>
                        <a:t> In 1215, John was made to sign the Magna </a:t>
                      </a:r>
                      <a:r>
                        <a:rPr lang="en-GB" sz="800" baseline="0" dirty="0" err="1"/>
                        <a:t>Carta</a:t>
                      </a:r>
                      <a:r>
                        <a:rPr lang="en-GB" sz="800" baseline="0" dirty="0"/>
                        <a:t> by his barons – which limited his power. </a:t>
                      </a:r>
                    </a:p>
                    <a:p>
                      <a:pPr marL="0" marR="0" indent="0" algn="l" defTabSz="914400" rtl="0" eaLnBrk="1" fontAlgn="auto" latinLnBrk="0" hangingPunct="1">
                        <a:lnSpc>
                          <a:spcPct val="119000"/>
                        </a:lnSpc>
                        <a:spcBef>
                          <a:spcPts val="0"/>
                        </a:spcBef>
                        <a:spcAft>
                          <a:spcPts val="0"/>
                        </a:spcAft>
                        <a:buClrTx/>
                        <a:buSzTx/>
                        <a:buFontTx/>
                        <a:buNone/>
                        <a:tabLst/>
                        <a:defRPr/>
                      </a:pPr>
                      <a:endParaRPr lang="en-GB" sz="800" baseline="0" dirty="0"/>
                    </a:p>
                    <a:p>
                      <a:pPr marL="0" marR="0" indent="0" algn="l" defTabSz="914400" rtl="0" eaLnBrk="1" fontAlgn="auto" latinLnBrk="0" hangingPunct="1">
                        <a:lnSpc>
                          <a:spcPct val="119000"/>
                        </a:lnSpc>
                        <a:spcBef>
                          <a:spcPts val="0"/>
                        </a:spcBef>
                        <a:spcAft>
                          <a:spcPts val="0"/>
                        </a:spcAft>
                        <a:buClrTx/>
                        <a:buSzTx/>
                        <a:buFontTx/>
                        <a:buNone/>
                        <a:tabLst/>
                        <a:defRPr/>
                      </a:pPr>
                      <a:r>
                        <a:rPr lang="en-GB" sz="800" b="1" baseline="0" dirty="0"/>
                        <a:t>Henry III </a:t>
                      </a:r>
                      <a:r>
                        <a:rPr lang="en-GB" sz="800" b="0" baseline="0" dirty="0"/>
                        <a:t>(reigned </a:t>
                      </a:r>
                      <a:r>
                        <a:rPr lang="en-GB" sz="800" baseline="0" dirty="0"/>
                        <a:t> 1216–1272)</a:t>
                      </a:r>
                    </a:p>
                    <a:p>
                      <a:pPr marL="0" marR="0" indent="0" algn="l" defTabSz="914400" rtl="0" eaLnBrk="1" fontAlgn="auto" latinLnBrk="0" hangingPunct="1">
                        <a:lnSpc>
                          <a:spcPct val="119000"/>
                        </a:lnSpc>
                        <a:spcBef>
                          <a:spcPts val="0"/>
                        </a:spcBef>
                        <a:spcAft>
                          <a:spcPts val="0"/>
                        </a:spcAft>
                        <a:buClrTx/>
                        <a:buSzTx/>
                        <a:buFontTx/>
                        <a:buNone/>
                        <a:tabLst/>
                        <a:defRPr/>
                      </a:pPr>
                      <a:r>
                        <a:rPr lang="en-GB" sz="800" baseline="0" dirty="0"/>
                        <a:t>The son of King John. He tried to break the terms of Magna </a:t>
                      </a:r>
                      <a:r>
                        <a:rPr lang="en-GB" sz="800" baseline="0" dirty="0" err="1"/>
                        <a:t>Carta</a:t>
                      </a:r>
                      <a:r>
                        <a:rPr lang="en-GB" sz="800" baseline="0" dirty="0"/>
                        <a:t>, which led to a rebellion. He was forced to agree to the setting up of a Parliament.</a:t>
                      </a:r>
                      <a:endParaRPr lang="en-GB" sz="800" dirty="0"/>
                    </a:p>
                    <a:p>
                      <a:pPr marL="0" marR="0" indent="0" algn="l" defTabSz="914400" rtl="0" eaLnBrk="1" fontAlgn="auto" latinLnBrk="0" hangingPunct="1">
                        <a:lnSpc>
                          <a:spcPct val="119000"/>
                        </a:lnSpc>
                        <a:spcBef>
                          <a:spcPts val="0"/>
                        </a:spcBef>
                        <a:spcAft>
                          <a:spcPts val="0"/>
                        </a:spcAft>
                        <a:buClrTx/>
                        <a:buSzTx/>
                        <a:buFontTx/>
                        <a:buNone/>
                        <a:tabLst/>
                        <a:defRPr/>
                      </a:pPr>
                      <a:endParaRPr lang="en-GB" sz="8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1798857"/>
                  </a:ext>
                </a:extLst>
              </a:tr>
              <a:tr h="2048338">
                <a:tc>
                  <a:txBody>
                    <a:bodyPr/>
                    <a:lstStyle/>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p>
                      <a:pPr marR="0" indent="0" algn="r" rtl="0">
                        <a:lnSpc>
                          <a:spcPct val="119000"/>
                        </a:lnSpc>
                        <a:spcBef>
                          <a:spcPts val="0"/>
                        </a:spcBef>
                        <a:spcAft>
                          <a:spcPts val="0"/>
                        </a:spcAft>
                      </a:pPr>
                      <a:endParaRPr lang="en-US" sz="900" b="1" kern="140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r>
                        <a:rPr lang="en-GB" sz="800" b="1" kern="1400" dirty="0">
                          <a:ln>
                            <a:noFill/>
                          </a:ln>
                          <a:effectLst/>
                        </a:rPr>
                        <a:t>Thomas</a:t>
                      </a:r>
                      <a:r>
                        <a:rPr lang="en-GB" sz="800" b="1" kern="1400" baseline="0" dirty="0">
                          <a:ln>
                            <a:noFill/>
                          </a:ln>
                          <a:effectLst/>
                        </a:rPr>
                        <a:t> Becket </a:t>
                      </a:r>
                    </a:p>
                    <a:p>
                      <a:pPr marL="0" marR="0" indent="0" algn="l" defTabSz="914400" rtl="0" eaLnBrk="1" fontAlgn="auto" latinLnBrk="0" hangingPunct="1">
                        <a:lnSpc>
                          <a:spcPct val="119000"/>
                        </a:lnSpc>
                        <a:spcBef>
                          <a:spcPts val="0"/>
                        </a:spcBef>
                        <a:spcAft>
                          <a:spcPts val="0"/>
                        </a:spcAft>
                        <a:buClrTx/>
                        <a:buSzTx/>
                        <a:buFontTx/>
                        <a:buNone/>
                        <a:tabLst/>
                        <a:defRPr/>
                      </a:pPr>
                      <a:r>
                        <a:rPr lang="en-GB" sz="800" dirty="0"/>
                        <a:t>Became Archbishop of Canterbury in 1162. Before this, was good friends with Henry II, however the two men clashed over their different ideas about the role of the Church. He was killed in 1170.</a:t>
                      </a:r>
                    </a:p>
                    <a:p>
                      <a:pPr marL="0" marR="0" indent="0" algn="l" defTabSz="914400" rtl="0" eaLnBrk="1" fontAlgn="auto" latinLnBrk="0" hangingPunct="1">
                        <a:lnSpc>
                          <a:spcPct val="119000"/>
                        </a:lnSpc>
                        <a:spcBef>
                          <a:spcPts val="0"/>
                        </a:spcBef>
                        <a:spcAft>
                          <a:spcPts val="0"/>
                        </a:spcAft>
                        <a:buClrTx/>
                        <a:buSzTx/>
                        <a:buFontTx/>
                        <a:buNone/>
                        <a:tabLst/>
                        <a:defRPr/>
                      </a:pPr>
                      <a:endParaRPr lang="en-GB" sz="800" b="1" kern="1400" dirty="0">
                        <a:ln>
                          <a:noFill/>
                        </a:ln>
                        <a:effectLst/>
                      </a:endParaRPr>
                    </a:p>
                    <a:p>
                      <a:pPr marL="0" marR="0" indent="0" algn="l" defTabSz="914400" rtl="0" eaLnBrk="1" fontAlgn="auto" latinLnBrk="0" hangingPunct="1">
                        <a:lnSpc>
                          <a:spcPct val="119000"/>
                        </a:lnSpc>
                        <a:spcBef>
                          <a:spcPts val="0"/>
                        </a:spcBef>
                        <a:spcAft>
                          <a:spcPts val="0"/>
                        </a:spcAft>
                        <a:buClrTx/>
                        <a:buSzTx/>
                        <a:buFontTx/>
                        <a:buNone/>
                        <a:tabLst/>
                        <a:defRPr/>
                      </a:pPr>
                      <a:r>
                        <a:rPr lang="en-GB" sz="800" b="1" kern="1400" dirty="0">
                          <a:ln>
                            <a:noFill/>
                          </a:ln>
                          <a:effectLst/>
                        </a:rPr>
                        <a:t>Simon de Montfort </a:t>
                      </a:r>
                    </a:p>
                    <a:p>
                      <a:pPr marL="0" marR="0" indent="0" algn="l" defTabSz="914400" rtl="0" eaLnBrk="1" fontAlgn="auto" latinLnBrk="0" hangingPunct="1">
                        <a:lnSpc>
                          <a:spcPct val="119000"/>
                        </a:lnSpc>
                        <a:spcBef>
                          <a:spcPts val="0"/>
                        </a:spcBef>
                        <a:spcAft>
                          <a:spcPts val="0"/>
                        </a:spcAft>
                        <a:buClrTx/>
                        <a:buSzTx/>
                        <a:buFontTx/>
                        <a:buNone/>
                        <a:tabLst/>
                        <a:defRPr/>
                      </a:pPr>
                      <a:r>
                        <a:rPr lang="en-GB" sz="800" b="0" kern="1400" dirty="0">
                          <a:ln>
                            <a:noFill/>
                          </a:ln>
                          <a:effectLst/>
                        </a:rPr>
                        <a:t> Known also as ‘The Father of Parliament’. One of the leading barons in England. Captured Henry III at Battle of Lewes and called a Parliament in 1265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035296"/>
                  </a:ext>
                </a:extLst>
              </a:tr>
            </a:tbl>
          </a:graphicData>
        </a:graphic>
      </p:graphicFrame>
      <p:graphicFrame>
        <p:nvGraphicFramePr>
          <p:cNvPr id="61" name="Table 198">
            <a:extLst>
              <a:ext uri="{FF2B5EF4-FFF2-40B4-BE49-F238E27FC236}">
                <a16:creationId xmlns:a16="http://schemas.microsoft.com/office/drawing/2014/main" id="{8077BFA4-D4AF-4E10-8E24-965E32BBCC74}"/>
              </a:ext>
            </a:extLst>
          </p:cNvPr>
          <p:cNvGraphicFramePr>
            <a:graphicFrameLocks noGrp="1"/>
          </p:cNvGraphicFramePr>
          <p:nvPr/>
        </p:nvGraphicFramePr>
        <p:xfrm>
          <a:off x="7782648" y="714221"/>
          <a:ext cx="3266353" cy="6202528"/>
        </p:xfrm>
        <a:graphic>
          <a:graphicData uri="http://schemas.openxmlformats.org/drawingml/2006/table">
            <a:tbl>
              <a:tblPr firstRow="1" bandRow="1">
                <a:tableStyleId>{5940675A-B579-460E-94D1-54222C63F5DA}</a:tableStyleId>
              </a:tblPr>
              <a:tblGrid>
                <a:gridCol w="718382">
                  <a:extLst>
                    <a:ext uri="{9D8B030D-6E8A-4147-A177-3AD203B41FA5}">
                      <a16:colId xmlns:a16="http://schemas.microsoft.com/office/drawing/2014/main" val="20000"/>
                    </a:ext>
                  </a:extLst>
                </a:gridCol>
                <a:gridCol w="2547971">
                  <a:extLst>
                    <a:ext uri="{9D8B030D-6E8A-4147-A177-3AD203B41FA5}">
                      <a16:colId xmlns:a16="http://schemas.microsoft.com/office/drawing/2014/main" val="2887824292"/>
                    </a:ext>
                  </a:extLst>
                </a:gridCol>
              </a:tblGrid>
              <a:tr h="1678644">
                <a:tc>
                  <a:txBody>
                    <a:bodyPr/>
                    <a:lstStyle/>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r>
                        <a:rPr lang="en-US" sz="900" b="1" kern="1400" dirty="0">
                          <a:ln>
                            <a:noFill/>
                          </a:ln>
                          <a:solidFill>
                            <a:srgbClr val="000000"/>
                          </a:solidFill>
                          <a:effectLst/>
                          <a:latin typeface="+mn-lt"/>
                        </a:rPr>
                        <a:t>The Medieval Church</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Churches were important as meeting places – most people went to Church at least once a week.</a:t>
                      </a:r>
                    </a:p>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In 1066, there were around 1000 monks. By 1300, there were over 12,000 monks in England.</a:t>
                      </a:r>
                    </a:p>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Ideas about Heaven/Hell were very important to people. People lived their lives following the Church’s rules so they’d go to heaven when they died.</a:t>
                      </a:r>
                    </a:p>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US" sz="800" kern="1400" dirty="0">
                          <a:ln>
                            <a:noFill/>
                          </a:ln>
                          <a:effectLst/>
                        </a:rPr>
                        <a:t>Hospitals were run by priests not doctors – people used prayer to cure illness not medicine. This included Black Death, where people whipped themselves to say sorry to God.</a:t>
                      </a:r>
                    </a:p>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endParaRPr lang="en-US" sz="800" kern="1400" dirty="0">
                        <a:ln>
                          <a:noFill/>
                        </a:ln>
                        <a:effectLs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210839"/>
                  </a:ext>
                </a:extLst>
              </a:tr>
              <a:tr h="1537998">
                <a:tc>
                  <a:txBody>
                    <a:bodyPr/>
                    <a:lstStyle/>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effectLst/>
                      </a:endParaRPr>
                    </a:p>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effectLst/>
                      </a:endParaRPr>
                    </a:p>
                    <a:p>
                      <a:pPr marL="0" marR="0" lvl="0" indent="0" algn="r" rtl="0">
                        <a:lnSpc>
                          <a:spcPct val="119000"/>
                        </a:lnSpc>
                        <a:spcBef>
                          <a:spcPts val="0"/>
                        </a:spcBef>
                        <a:spcAft>
                          <a:spcPts val="0"/>
                        </a:spcAft>
                        <a:buFont typeface="Arial" panose="020B0604020202020204" pitchFamily="34" charset="0"/>
                        <a:buNone/>
                      </a:pPr>
                      <a:r>
                        <a:rPr lang="en-US" sz="900" b="1" kern="1400" dirty="0">
                          <a:ln>
                            <a:noFill/>
                          </a:ln>
                          <a:effectLst/>
                        </a:rPr>
                        <a:t>Henry II challenged the power of the Church.</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Henry II tried to limit to power of the Church by passing the Constitutions of Clarendon. Archbishop Thomas Becket was very unhappy about this, leading to the two men clashing.</a:t>
                      </a:r>
                    </a:p>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Due to this, Henry II supposedly organised for Becket to be killed.</a:t>
                      </a:r>
                    </a:p>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effectLst/>
                        </a:rPr>
                        <a:t>Henry was punished by the Church for this. He had to give up on the Constitutions of Clarendon and was whipped by monks. Thomas Becket was canonized and became a saint.</a:t>
                      </a:r>
                    </a:p>
                    <a:p>
                      <a:pPr marL="0" marR="0" lvl="0" indent="0" algn="l" rtl="0">
                        <a:lnSpc>
                          <a:spcPct val="119000"/>
                        </a:lnSpc>
                        <a:spcBef>
                          <a:spcPts val="0"/>
                        </a:spcBef>
                        <a:spcAft>
                          <a:spcPts val="0"/>
                        </a:spcAft>
                        <a:buFont typeface="Arial" panose="020B0604020202020204" pitchFamily="34" charset="0"/>
                        <a:buNone/>
                      </a:pPr>
                      <a:endParaRPr lang="en-US" sz="800" kern="1400" dirty="0">
                        <a:ln>
                          <a:noFill/>
                        </a:ln>
                        <a:effectLs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464839"/>
                  </a:ext>
                </a:extLst>
              </a:tr>
              <a:tr h="1116059">
                <a:tc>
                  <a:txBody>
                    <a:bodyPr/>
                    <a:lstStyle/>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r>
                        <a:rPr lang="en-US" sz="900" b="1" kern="1400" dirty="0">
                          <a:ln>
                            <a:noFill/>
                          </a:ln>
                          <a:solidFill>
                            <a:srgbClr val="000000"/>
                          </a:solidFill>
                          <a:effectLst/>
                          <a:latin typeface="+mn-lt"/>
                        </a:rPr>
                        <a:t>King John and Magna Carta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19000"/>
                        </a:lnSpc>
                        <a:spcBef>
                          <a:spcPts val="0"/>
                        </a:spcBef>
                        <a:spcAft>
                          <a:spcPts val="0"/>
                        </a:spcAft>
                        <a:buFont typeface="Arial" panose="020B0604020202020204" pitchFamily="34" charset="0"/>
                        <a:buChar char="•"/>
                      </a:pPr>
                      <a:r>
                        <a:rPr lang="en-US" sz="800" kern="1400" dirty="0">
                          <a:ln>
                            <a:noFill/>
                          </a:ln>
                          <a:solidFill>
                            <a:srgbClr val="000000"/>
                          </a:solidFill>
                          <a:effectLst/>
                          <a:latin typeface="+mn-lt"/>
                        </a:rPr>
                        <a:t>King</a:t>
                      </a:r>
                      <a:r>
                        <a:rPr lang="en-US" sz="800" kern="1400" baseline="0" dirty="0">
                          <a:ln>
                            <a:noFill/>
                          </a:ln>
                          <a:solidFill>
                            <a:srgbClr val="000000"/>
                          </a:solidFill>
                          <a:effectLst/>
                          <a:latin typeface="+mn-lt"/>
                        </a:rPr>
                        <a:t> John was very unpopular in England. He charged high taxes, offended his barons and tried to interfere in religious matters. </a:t>
                      </a:r>
                    </a:p>
                    <a:p>
                      <a:pPr marL="171450" marR="0" lvl="0" indent="-171450" algn="l" rtl="0">
                        <a:lnSpc>
                          <a:spcPct val="119000"/>
                        </a:lnSpc>
                        <a:spcBef>
                          <a:spcPts val="0"/>
                        </a:spcBef>
                        <a:spcAft>
                          <a:spcPts val="0"/>
                        </a:spcAft>
                        <a:buFont typeface="Arial" panose="020B0604020202020204" pitchFamily="34" charset="0"/>
                        <a:buChar char="•"/>
                      </a:pPr>
                      <a:r>
                        <a:rPr lang="en-US" sz="800" kern="1400" baseline="0" dirty="0">
                          <a:ln>
                            <a:noFill/>
                          </a:ln>
                          <a:solidFill>
                            <a:srgbClr val="000000"/>
                          </a:solidFill>
                          <a:effectLst/>
                          <a:latin typeface="+mn-lt"/>
                        </a:rPr>
                        <a:t>John was excommunicated by the Pope which stopped all religious services in England for 7 years.</a:t>
                      </a:r>
                    </a:p>
                    <a:p>
                      <a:pPr marL="171450" marR="0" lvl="0" indent="-171450" algn="l" rtl="0">
                        <a:lnSpc>
                          <a:spcPct val="119000"/>
                        </a:lnSpc>
                        <a:spcBef>
                          <a:spcPts val="0"/>
                        </a:spcBef>
                        <a:spcAft>
                          <a:spcPts val="0"/>
                        </a:spcAft>
                        <a:buFont typeface="Arial" panose="020B0604020202020204" pitchFamily="34" charset="0"/>
                        <a:buChar char="•"/>
                      </a:pPr>
                      <a:r>
                        <a:rPr lang="en-US" sz="800" kern="1400" baseline="0" dirty="0">
                          <a:ln>
                            <a:noFill/>
                          </a:ln>
                          <a:solidFill>
                            <a:srgbClr val="000000"/>
                          </a:solidFill>
                          <a:effectLst/>
                          <a:latin typeface="+mn-lt"/>
                        </a:rPr>
                        <a:t>His Baron’s made John sign Magna Carta (the Great Charter) setting out the rights that they had. </a:t>
                      </a:r>
                    </a:p>
                    <a:p>
                      <a:pPr marL="0" marR="0" lvl="0" indent="0" algn="l" rtl="0">
                        <a:lnSpc>
                          <a:spcPct val="119000"/>
                        </a:lnSpc>
                        <a:spcBef>
                          <a:spcPts val="0"/>
                        </a:spcBef>
                        <a:spcAft>
                          <a:spcPts val="0"/>
                        </a:spcAft>
                        <a:buFont typeface="Arial" panose="020B0604020202020204" pitchFamily="34" charset="0"/>
                        <a:buNone/>
                      </a:pPr>
                      <a:endParaRPr lang="en-US" sz="800" kern="1400" baseline="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97456"/>
                  </a:ext>
                </a:extLst>
              </a:tr>
              <a:tr h="1732699">
                <a:tc>
                  <a:txBody>
                    <a:bodyPr/>
                    <a:lstStyle/>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endParaRPr lang="en-US" sz="900" b="1" kern="1400" dirty="0">
                        <a:ln>
                          <a:noFill/>
                        </a:ln>
                        <a:solidFill>
                          <a:srgbClr val="000000"/>
                        </a:solidFill>
                        <a:effectLst/>
                        <a:latin typeface="+mn-lt"/>
                      </a:endParaRPr>
                    </a:p>
                    <a:p>
                      <a:pPr marL="0" marR="0" lvl="0" indent="0" algn="r" rtl="0">
                        <a:lnSpc>
                          <a:spcPct val="119000"/>
                        </a:lnSpc>
                        <a:spcBef>
                          <a:spcPts val="0"/>
                        </a:spcBef>
                        <a:spcAft>
                          <a:spcPts val="0"/>
                        </a:spcAft>
                        <a:buFont typeface="Arial" panose="020B0604020202020204" pitchFamily="34" charset="0"/>
                        <a:buNone/>
                      </a:pPr>
                      <a:r>
                        <a:rPr lang="en-US" sz="900" b="1" kern="1400" dirty="0">
                          <a:ln>
                            <a:noFill/>
                          </a:ln>
                          <a:solidFill>
                            <a:srgbClr val="000000"/>
                          </a:solidFill>
                          <a:effectLst/>
                          <a:latin typeface="+mn-lt"/>
                        </a:rPr>
                        <a:t>Henry III, Simon de Montfort and Parliament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US" sz="800" kern="1400" baseline="0" dirty="0">
                          <a:ln>
                            <a:noFill/>
                          </a:ln>
                          <a:solidFill>
                            <a:srgbClr val="000000"/>
                          </a:solidFill>
                          <a:effectLst/>
                          <a:latin typeface="+mn-lt"/>
                        </a:rPr>
                        <a:t>John’s son; Henry III, also had arguments with his baron’s. Henry tried to raise taxes to fight in the Pope’s Holy Wars, often without asking his barons. </a:t>
                      </a:r>
                    </a:p>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US" sz="800" kern="1400" baseline="0" dirty="0">
                          <a:ln>
                            <a:noFill/>
                          </a:ln>
                          <a:solidFill>
                            <a:srgbClr val="000000"/>
                          </a:solidFill>
                          <a:effectLst/>
                          <a:latin typeface="+mn-lt"/>
                        </a:rPr>
                        <a:t>One of his barons, Simon de Montfort, forced Henry to sign the Provisions of Oxford.</a:t>
                      </a:r>
                    </a:p>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US" sz="800" kern="1400" baseline="0" dirty="0">
                          <a:ln>
                            <a:noFill/>
                          </a:ln>
                          <a:solidFill>
                            <a:srgbClr val="000000"/>
                          </a:solidFill>
                          <a:effectLst/>
                          <a:latin typeface="+mn-lt"/>
                        </a:rPr>
                        <a:t>When Henry broke the Provisions of Oxford, de Montfort led a rebellion against the king. Henry was captured and Simon de Montfort called England’s first parliament consisting of 2 commoners from each region. This became known as the House of Commons.</a:t>
                      </a:r>
                    </a:p>
                    <a:p>
                      <a:pPr marL="171450" marR="0" lvl="0" indent="-171450" algn="l" rtl="0">
                        <a:lnSpc>
                          <a:spcPct val="119000"/>
                        </a:lnSpc>
                        <a:spcBef>
                          <a:spcPts val="0"/>
                        </a:spcBef>
                        <a:spcAft>
                          <a:spcPts val="0"/>
                        </a:spcAft>
                        <a:buFont typeface="Arial" panose="020B0604020202020204" pitchFamily="34" charset="0"/>
                        <a:buChar char="•"/>
                      </a:pPr>
                      <a:endParaRPr lang="en-US" sz="800" kern="1400" baseline="0" dirty="0">
                        <a:ln>
                          <a:noFill/>
                        </a:ln>
                        <a:solidFill>
                          <a:srgbClr val="000000"/>
                        </a:solidFill>
                        <a:effectLst/>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1093530"/>
                  </a:ext>
                </a:extLst>
              </a:tr>
            </a:tbl>
          </a:graphicData>
        </a:graphic>
      </p:graphicFrame>
      <p:sp>
        <p:nvSpPr>
          <p:cNvPr id="55" name="TextBox 54"/>
          <p:cNvSpPr txBox="1"/>
          <p:nvPr/>
        </p:nvSpPr>
        <p:spPr>
          <a:xfrm>
            <a:off x="1847410" y="6593178"/>
            <a:ext cx="770351" cy="200055"/>
          </a:xfrm>
          <a:prstGeom prst="rect">
            <a:avLst/>
          </a:prstGeom>
          <a:noFill/>
        </p:spPr>
        <p:txBody>
          <a:bodyPr wrap="square" rtlCol="0">
            <a:spAutoFit/>
          </a:bodyPr>
          <a:lstStyle/>
          <a:p>
            <a:pPr algn="ctr"/>
            <a:r>
              <a:rPr lang="en-GB" sz="700" dirty="0"/>
              <a:t>1164</a:t>
            </a:r>
          </a:p>
        </p:txBody>
      </p:sp>
      <p:sp>
        <p:nvSpPr>
          <p:cNvPr id="56" name="TextBox 55"/>
          <p:cNvSpPr txBox="1"/>
          <p:nvPr/>
        </p:nvSpPr>
        <p:spPr>
          <a:xfrm>
            <a:off x="2418859" y="6618156"/>
            <a:ext cx="770351" cy="200055"/>
          </a:xfrm>
          <a:prstGeom prst="rect">
            <a:avLst/>
          </a:prstGeom>
          <a:noFill/>
        </p:spPr>
        <p:txBody>
          <a:bodyPr wrap="square" rtlCol="0">
            <a:spAutoFit/>
          </a:bodyPr>
          <a:lstStyle/>
          <a:p>
            <a:pPr algn="ctr"/>
            <a:r>
              <a:rPr lang="en-GB" sz="700" dirty="0"/>
              <a:t>1170</a:t>
            </a:r>
          </a:p>
        </p:txBody>
      </p:sp>
      <p:sp>
        <p:nvSpPr>
          <p:cNvPr id="62" name="TextBox 61"/>
          <p:cNvSpPr txBox="1"/>
          <p:nvPr/>
        </p:nvSpPr>
        <p:spPr>
          <a:xfrm>
            <a:off x="4237846" y="6614505"/>
            <a:ext cx="770351" cy="200055"/>
          </a:xfrm>
          <a:prstGeom prst="rect">
            <a:avLst/>
          </a:prstGeom>
          <a:noFill/>
        </p:spPr>
        <p:txBody>
          <a:bodyPr wrap="square" rtlCol="0">
            <a:spAutoFit/>
          </a:bodyPr>
          <a:lstStyle/>
          <a:p>
            <a:pPr algn="ctr"/>
            <a:r>
              <a:rPr lang="en-GB" sz="700" dirty="0"/>
              <a:t>1216</a:t>
            </a:r>
          </a:p>
        </p:txBody>
      </p:sp>
      <p:cxnSp>
        <p:nvCxnSpPr>
          <p:cNvPr id="65" name="Straight Connector 64"/>
          <p:cNvCxnSpPr/>
          <p:nvPr/>
        </p:nvCxnSpPr>
        <p:spPr>
          <a:xfrm>
            <a:off x="7418203" y="5821940"/>
            <a:ext cx="5876" cy="587454"/>
          </a:xfrm>
          <a:prstGeom prst="line">
            <a:avLst/>
          </a:prstGeom>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055295" y="5435400"/>
            <a:ext cx="737577"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r>
              <a:rPr lang="en-GB" sz="1154" dirty="0"/>
              <a:t>E</a:t>
            </a:r>
          </a:p>
        </p:txBody>
      </p:sp>
      <p:sp>
        <p:nvSpPr>
          <p:cNvPr id="67" name="Oval 66"/>
          <p:cNvSpPr/>
          <p:nvPr/>
        </p:nvSpPr>
        <p:spPr>
          <a:xfrm>
            <a:off x="7299040" y="6327625"/>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5" rIns="58608" bIns="29305" numCol="1" spcCol="0" rtlCol="0" fromWordArt="0" anchor="ctr" anchorCtr="0" forceAA="0" compatLnSpc="1">
            <a:prstTxWarp prst="textNoShape">
              <a:avLst/>
            </a:prstTxWarp>
            <a:noAutofit/>
          </a:bodyPr>
          <a:lstStyle/>
          <a:p>
            <a:pPr algn="ctr"/>
            <a:endParaRPr lang="en-GB" sz="1154"/>
          </a:p>
        </p:txBody>
      </p:sp>
      <p:sp>
        <p:nvSpPr>
          <p:cNvPr id="34" name="TextBox 33"/>
          <p:cNvSpPr txBox="1"/>
          <p:nvPr/>
        </p:nvSpPr>
        <p:spPr>
          <a:xfrm>
            <a:off x="4472541" y="598228"/>
            <a:ext cx="1756089" cy="261610"/>
          </a:xfrm>
          <a:prstGeom prst="rect">
            <a:avLst/>
          </a:prstGeom>
          <a:noFill/>
        </p:spPr>
        <p:txBody>
          <a:bodyPr wrap="square" rtlCol="0">
            <a:spAutoFit/>
          </a:bodyPr>
          <a:lstStyle/>
          <a:p>
            <a:r>
              <a:rPr lang="en-US" sz="1100" b="1" u="sng" dirty="0"/>
              <a:t>Key terms</a:t>
            </a:r>
            <a:endParaRPr lang="en-GB" sz="1100" b="1" u="sng" dirty="0"/>
          </a:p>
        </p:txBody>
      </p:sp>
      <p:sp>
        <p:nvSpPr>
          <p:cNvPr id="79" name="TextBox 78"/>
          <p:cNvSpPr txBox="1"/>
          <p:nvPr/>
        </p:nvSpPr>
        <p:spPr>
          <a:xfrm>
            <a:off x="1234446" y="580350"/>
            <a:ext cx="1756089" cy="261610"/>
          </a:xfrm>
          <a:prstGeom prst="rect">
            <a:avLst/>
          </a:prstGeom>
          <a:noFill/>
        </p:spPr>
        <p:txBody>
          <a:bodyPr wrap="square" rtlCol="0">
            <a:spAutoFit/>
          </a:bodyPr>
          <a:lstStyle/>
          <a:p>
            <a:r>
              <a:rPr lang="en-US" sz="1100" b="1" u="sng" dirty="0"/>
              <a:t>Key people</a:t>
            </a:r>
            <a:endParaRPr lang="en-GB" sz="1100" b="1" u="sng" dirty="0"/>
          </a:p>
        </p:txBody>
      </p:sp>
      <p:sp>
        <p:nvSpPr>
          <p:cNvPr id="80" name="TextBox 79"/>
          <p:cNvSpPr txBox="1"/>
          <p:nvPr/>
        </p:nvSpPr>
        <p:spPr>
          <a:xfrm>
            <a:off x="7532870" y="541316"/>
            <a:ext cx="1756089" cy="261610"/>
          </a:xfrm>
          <a:prstGeom prst="rect">
            <a:avLst/>
          </a:prstGeom>
          <a:noFill/>
        </p:spPr>
        <p:txBody>
          <a:bodyPr wrap="square" rtlCol="0">
            <a:spAutoFit/>
          </a:bodyPr>
          <a:lstStyle/>
          <a:p>
            <a:r>
              <a:rPr lang="en-US" sz="1100" b="1" dirty="0"/>
              <a:t>Key events</a:t>
            </a:r>
            <a:endParaRPr lang="en-GB" sz="1100" b="1" dirty="0"/>
          </a:p>
        </p:txBody>
      </p:sp>
      <p:cxnSp>
        <p:nvCxnSpPr>
          <p:cNvPr id="81" name="Straight Connector 80"/>
          <p:cNvCxnSpPr>
            <a:cxnSpLocks/>
          </p:cNvCxnSpPr>
          <p:nvPr/>
        </p:nvCxnSpPr>
        <p:spPr>
          <a:xfrm>
            <a:off x="2179754" y="847926"/>
            <a:ext cx="5874" cy="22206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p:cNvCxnSpPr>
          <p:nvPr/>
        </p:nvCxnSpPr>
        <p:spPr>
          <a:xfrm>
            <a:off x="5456777" y="841960"/>
            <a:ext cx="45124" cy="40572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8563256" y="730307"/>
            <a:ext cx="0" cy="15814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a:off x="2164406" y="3280051"/>
            <a:ext cx="5877" cy="1475097"/>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a:off x="8570811" y="4110165"/>
            <a:ext cx="1974" cy="90304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flipH="1">
            <a:off x="8563256" y="2531657"/>
            <a:ext cx="20844" cy="1322868"/>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a:off x="8570811" y="5141964"/>
            <a:ext cx="0" cy="1597869"/>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90531" y="5752242"/>
            <a:ext cx="820988" cy="415498"/>
          </a:xfrm>
          <a:prstGeom prst="rect">
            <a:avLst/>
          </a:prstGeom>
          <a:noFill/>
        </p:spPr>
        <p:txBody>
          <a:bodyPr wrap="square" rtlCol="0">
            <a:spAutoFit/>
          </a:bodyPr>
          <a:lstStyle/>
          <a:p>
            <a:pPr algn="ctr"/>
            <a:r>
              <a:rPr lang="en-GB" sz="700" dirty="0"/>
              <a:t>Henry II  brings in Constitutions of Clarendon</a:t>
            </a:r>
          </a:p>
        </p:txBody>
      </p:sp>
      <p:sp>
        <p:nvSpPr>
          <p:cNvPr id="17" name="TextBox 16"/>
          <p:cNvSpPr txBox="1"/>
          <p:nvPr/>
        </p:nvSpPr>
        <p:spPr>
          <a:xfrm>
            <a:off x="5037738" y="6617309"/>
            <a:ext cx="2927305" cy="307777"/>
          </a:xfrm>
          <a:prstGeom prst="rect">
            <a:avLst/>
          </a:prstGeom>
          <a:noFill/>
        </p:spPr>
        <p:txBody>
          <a:bodyPr wrap="square" rtlCol="0">
            <a:spAutoFit/>
          </a:bodyPr>
          <a:lstStyle/>
          <a:p>
            <a:r>
              <a:rPr lang="en-GB" sz="700" dirty="0"/>
              <a:t>1258                    1258                         1264                               1272                 		</a:t>
            </a:r>
          </a:p>
        </p:txBody>
      </p:sp>
      <p:sp>
        <p:nvSpPr>
          <p:cNvPr id="28" name="TextBox 27"/>
          <p:cNvSpPr txBox="1"/>
          <p:nvPr/>
        </p:nvSpPr>
        <p:spPr>
          <a:xfrm>
            <a:off x="3065540" y="5805073"/>
            <a:ext cx="759845" cy="415498"/>
          </a:xfrm>
          <a:prstGeom prst="rect">
            <a:avLst/>
          </a:prstGeom>
          <a:noFill/>
        </p:spPr>
        <p:txBody>
          <a:bodyPr wrap="square" rtlCol="0">
            <a:spAutoFit/>
          </a:bodyPr>
          <a:lstStyle/>
          <a:p>
            <a:pPr algn="ctr"/>
            <a:r>
              <a:rPr lang="en-GB" sz="700" dirty="0"/>
              <a:t>John becomes King of England.</a:t>
            </a:r>
          </a:p>
        </p:txBody>
      </p:sp>
      <p:sp>
        <p:nvSpPr>
          <p:cNvPr id="29" name="TextBox 28"/>
          <p:cNvSpPr txBox="1"/>
          <p:nvPr/>
        </p:nvSpPr>
        <p:spPr>
          <a:xfrm>
            <a:off x="2507576" y="5242811"/>
            <a:ext cx="651762" cy="415498"/>
          </a:xfrm>
          <a:prstGeom prst="rect">
            <a:avLst/>
          </a:prstGeom>
          <a:noFill/>
        </p:spPr>
        <p:txBody>
          <a:bodyPr wrap="square" rtlCol="0">
            <a:spAutoFit/>
          </a:bodyPr>
          <a:lstStyle/>
          <a:p>
            <a:pPr algn="ctr"/>
            <a:r>
              <a:rPr lang="en-GB" sz="700" dirty="0"/>
              <a:t>Murder of Thomas Becket</a:t>
            </a:r>
          </a:p>
        </p:txBody>
      </p:sp>
      <p:sp>
        <p:nvSpPr>
          <p:cNvPr id="32" name="TextBox 31"/>
          <p:cNvSpPr txBox="1"/>
          <p:nvPr/>
        </p:nvSpPr>
        <p:spPr>
          <a:xfrm>
            <a:off x="4920301" y="5131523"/>
            <a:ext cx="799525" cy="415498"/>
          </a:xfrm>
          <a:prstGeom prst="rect">
            <a:avLst/>
          </a:prstGeom>
          <a:noFill/>
        </p:spPr>
        <p:txBody>
          <a:bodyPr wrap="square" rtlCol="0">
            <a:spAutoFit/>
          </a:bodyPr>
          <a:lstStyle/>
          <a:p>
            <a:pPr algn="ctr"/>
            <a:r>
              <a:rPr lang="en-GB" sz="700" dirty="0"/>
              <a:t>Henry III tries to break terms of Magna </a:t>
            </a:r>
            <a:r>
              <a:rPr lang="en-GB" sz="700" dirty="0" err="1"/>
              <a:t>Carta</a:t>
            </a:r>
            <a:endParaRPr lang="en-GB" sz="700" dirty="0"/>
          </a:p>
        </p:txBody>
      </p:sp>
      <p:sp>
        <p:nvSpPr>
          <p:cNvPr id="33" name="TextBox 32"/>
          <p:cNvSpPr txBox="1"/>
          <p:nvPr/>
        </p:nvSpPr>
        <p:spPr>
          <a:xfrm>
            <a:off x="5531332" y="5840751"/>
            <a:ext cx="754446" cy="307777"/>
          </a:xfrm>
          <a:prstGeom prst="rect">
            <a:avLst/>
          </a:prstGeom>
          <a:noFill/>
        </p:spPr>
        <p:txBody>
          <a:bodyPr wrap="square" rtlCol="0">
            <a:spAutoFit/>
          </a:bodyPr>
          <a:lstStyle/>
          <a:p>
            <a:pPr algn="ctr"/>
            <a:r>
              <a:rPr lang="en-GB" sz="700" dirty="0"/>
              <a:t>Provisions of Oxford signed</a:t>
            </a:r>
          </a:p>
        </p:txBody>
      </p:sp>
      <p:pic>
        <p:nvPicPr>
          <p:cNvPr id="1028" name="Picture 4" descr="rules Icon 197152">
            <a:extLst>
              <a:ext uri="{FF2B5EF4-FFF2-40B4-BE49-F238E27FC236}">
                <a16:creationId xmlns:a16="http://schemas.microsoft.com/office/drawing/2014/main" id="{4F134841-6638-4046-A206-2CF63C025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0281" y="5444807"/>
            <a:ext cx="342743" cy="3427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urder Icon 3395155">
            <a:extLst>
              <a:ext uri="{FF2B5EF4-FFF2-40B4-BE49-F238E27FC236}">
                <a16:creationId xmlns:a16="http://schemas.microsoft.com/office/drawing/2014/main" id="{D687B8E9-EAC3-F145-BD66-ACEA3E946A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1705" y="4872905"/>
            <a:ext cx="366313" cy="3663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ok Icon 1228099">
            <a:extLst>
              <a:ext uri="{FF2B5EF4-FFF2-40B4-BE49-F238E27FC236}">
                <a16:creationId xmlns:a16="http://schemas.microsoft.com/office/drawing/2014/main" id="{EA4C7564-7D60-BE45-B1CD-F56A66560E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5015" y="4899205"/>
            <a:ext cx="310935" cy="310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278E81-E6BB-7C43-A5F9-92D32AC04E7A}"/>
              </a:ext>
            </a:extLst>
          </p:cNvPr>
          <p:cNvSpPr txBox="1"/>
          <p:nvPr/>
        </p:nvSpPr>
        <p:spPr>
          <a:xfrm>
            <a:off x="7054312" y="5858074"/>
            <a:ext cx="803601" cy="200055"/>
          </a:xfrm>
          <a:prstGeom prst="rect">
            <a:avLst/>
          </a:prstGeom>
          <a:noFill/>
        </p:spPr>
        <p:txBody>
          <a:bodyPr wrap="square" rtlCol="0">
            <a:spAutoFit/>
          </a:bodyPr>
          <a:lstStyle/>
          <a:p>
            <a:r>
              <a:rPr lang="en-US" sz="700" dirty="0"/>
              <a:t>.</a:t>
            </a:r>
          </a:p>
        </p:txBody>
      </p:sp>
      <p:pic>
        <p:nvPicPr>
          <p:cNvPr id="1040" name="Picture 16" descr="Death Icon 3337926">
            <a:extLst>
              <a:ext uri="{FF2B5EF4-FFF2-40B4-BE49-F238E27FC236}">
                <a16:creationId xmlns:a16="http://schemas.microsoft.com/office/drawing/2014/main" id="{E9552559-80C4-5A4A-A19C-C10BA2C556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8381" y="5466142"/>
            <a:ext cx="322171" cy="3221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rown Icon 3499928">
            <a:extLst>
              <a:ext uri="{FF2B5EF4-FFF2-40B4-BE49-F238E27FC236}">
                <a16:creationId xmlns:a16="http://schemas.microsoft.com/office/drawing/2014/main" id="{FCD27215-824C-874A-B96B-E6ADCF3063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7107" y="5427375"/>
            <a:ext cx="371097" cy="3710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43869" y="5209756"/>
            <a:ext cx="640281" cy="415498"/>
          </a:xfrm>
          <a:prstGeom prst="rect">
            <a:avLst/>
          </a:prstGeom>
          <a:noFill/>
        </p:spPr>
        <p:txBody>
          <a:bodyPr wrap="square" rtlCol="0">
            <a:spAutoFit/>
          </a:bodyPr>
          <a:lstStyle/>
          <a:p>
            <a:pPr algn="ctr"/>
            <a:r>
              <a:rPr lang="en-GB" sz="700" dirty="0"/>
              <a:t>Signing of Magna </a:t>
            </a:r>
            <a:r>
              <a:rPr lang="en-GB" sz="700" dirty="0" err="1"/>
              <a:t>Carta</a:t>
            </a:r>
            <a:endParaRPr lang="en-GB" sz="700" dirty="0"/>
          </a:p>
        </p:txBody>
      </p:sp>
      <p:sp>
        <p:nvSpPr>
          <p:cNvPr id="36" name="TextBox 35"/>
          <p:cNvSpPr txBox="1"/>
          <p:nvPr/>
        </p:nvSpPr>
        <p:spPr>
          <a:xfrm>
            <a:off x="3849198" y="6614505"/>
            <a:ext cx="511001" cy="200055"/>
          </a:xfrm>
          <a:prstGeom prst="rect">
            <a:avLst/>
          </a:prstGeom>
          <a:noFill/>
        </p:spPr>
        <p:txBody>
          <a:bodyPr wrap="square" rtlCol="0">
            <a:spAutoFit/>
          </a:bodyPr>
          <a:lstStyle/>
          <a:p>
            <a:r>
              <a:rPr lang="en-GB" sz="700" dirty="0"/>
              <a:t>1215</a:t>
            </a:r>
          </a:p>
        </p:txBody>
      </p:sp>
      <p:sp>
        <p:nvSpPr>
          <p:cNvPr id="53" name="TextBox 52"/>
          <p:cNvSpPr txBox="1"/>
          <p:nvPr/>
        </p:nvSpPr>
        <p:spPr>
          <a:xfrm>
            <a:off x="6133919" y="5091587"/>
            <a:ext cx="815920" cy="523220"/>
          </a:xfrm>
          <a:prstGeom prst="rect">
            <a:avLst/>
          </a:prstGeom>
          <a:noFill/>
        </p:spPr>
        <p:txBody>
          <a:bodyPr wrap="square" rtlCol="0">
            <a:spAutoFit/>
          </a:bodyPr>
          <a:lstStyle/>
          <a:p>
            <a:pPr algn="ctr"/>
            <a:r>
              <a:rPr lang="en-GB" sz="700" dirty="0"/>
              <a:t>The first Parliament is called by Simon de Montfort</a:t>
            </a:r>
          </a:p>
        </p:txBody>
      </p:sp>
      <p:sp>
        <p:nvSpPr>
          <p:cNvPr id="57" name="TextBox 56"/>
          <p:cNvSpPr txBox="1"/>
          <p:nvPr/>
        </p:nvSpPr>
        <p:spPr>
          <a:xfrm>
            <a:off x="7112122" y="5910102"/>
            <a:ext cx="612169" cy="307777"/>
          </a:xfrm>
          <a:prstGeom prst="rect">
            <a:avLst/>
          </a:prstGeom>
          <a:noFill/>
        </p:spPr>
        <p:txBody>
          <a:bodyPr wrap="square" rtlCol="0">
            <a:spAutoFit/>
          </a:bodyPr>
          <a:lstStyle/>
          <a:p>
            <a:pPr algn="ctr"/>
            <a:r>
              <a:rPr lang="en-GB" sz="700" dirty="0"/>
              <a:t>Death of Henry III</a:t>
            </a:r>
          </a:p>
        </p:txBody>
      </p:sp>
      <p:pic>
        <p:nvPicPr>
          <p:cNvPr id="58" name="Picture 57"/>
          <p:cNvPicPr>
            <a:picLocks noChangeAspect="1"/>
          </p:cNvPicPr>
          <p:nvPr/>
        </p:nvPicPr>
        <p:blipFill>
          <a:blip r:embed="rId9"/>
          <a:stretch>
            <a:fillRect/>
          </a:stretch>
        </p:blipFill>
        <p:spPr>
          <a:xfrm>
            <a:off x="7228754" y="5499515"/>
            <a:ext cx="396274" cy="396274"/>
          </a:xfrm>
          <a:prstGeom prst="rect">
            <a:avLst/>
          </a:prstGeom>
        </p:spPr>
      </p:pic>
      <p:sp>
        <p:nvSpPr>
          <p:cNvPr id="63" name="TextBox 62"/>
          <p:cNvSpPr txBox="1"/>
          <p:nvPr/>
        </p:nvSpPr>
        <p:spPr>
          <a:xfrm>
            <a:off x="4310002" y="5768972"/>
            <a:ext cx="726181" cy="415498"/>
          </a:xfrm>
          <a:prstGeom prst="rect">
            <a:avLst/>
          </a:prstGeom>
          <a:noFill/>
        </p:spPr>
        <p:txBody>
          <a:bodyPr wrap="square" rtlCol="0">
            <a:spAutoFit/>
          </a:bodyPr>
          <a:lstStyle/>
          <a:p>
            <a:pPr algn="ctr"/>
            <a:r>
              <a:rPr lang="en-GB" sz="700" dirty="0"/>
              <a:t>John dies and his son Henry becomes king</a:t>
            </a:r>
          </a:p>
        </p:txBody>
      </p:sp>
      <p:pic>
        <p:nvPicPr>
          <p:cNvPr id="89" name="Picture 12" descr="Book Icon 1228099">
            <a:extLst>
              <a:ext uri="{FF2B5EF4-FFF2-40B4-BE49-F238E27FC236}">
                <a16:creationId xmlns:a16="http://schemas.microsoft.com/office/drawing/2014/main" id="{F24761C5-3241-4A8F-8606-7323BC20D9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213" y="4931175"/>
            <a:ext cx="210382" cy="210382"/>
          </a:xfrm>
          <a:prstGeom prst="rect">
            <a:avLst/>
          </a:prstGeom>
          <a:noFill/>
          <a:extLst>
            <a:ext uri="{909E8E84-426E-40DD-AFC4-6F175D3DCCD1}">
              <a14:hiddenFill xmlns:a14="http://schemas.microsoft.com/office/drawing/2010/main">
                <a:solidFill>
                  <a:srgbClr val="FFFFFF"/>
                </a:solidFill>
              </a14:hiddenFill>
            </a:ext>
          </a:extLst>
        </p:spPr>
      </p:pic>
      <p:sp>
        <p:nvSpPr>
          <p:cNvPr id="73" name="&quot;Not Allowed&quot; Symbol 72">
            <a:extLst>
              <a:ext uri="{FF2B5EF4-FFF2-40B4-BE49-F238E27FC236}">
                <a16:creationId xmlns:a16="http://schemas.microsoft.com/office/drawing/2014/main" id="{4AA16776-FAD6-4155-A600-4BEA0C8696E1}"/>
              </a:ext>
            </a:extLst>
          </p:cNvPr>
          <p:cNvSpPr/>
          <p:nvPr/>
        </p:nvSpPr>
        <p:spPr>
          <a:xfrm>
            <a:off x="5126563" y="4881544"/>
            <a:ext cx="330214" cy="313340"/>
          </a:xfrm>
          <a:prstGeom prst="noSmoking">
            <a:avLst>
              <a:gd name="adj" fmla="val 5749"/>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pic>
        <p:nvPicPr>
          <p:cNvPr id="91" name="Picture 90">
            <a:extLst>
              <a:ext uri="{FF2B5EF4-FFF2-40B4-BE49-F238E27FC236}">
                <a16:creationId xmlns:a16="http://schemas.microsoft.com/office/drawing/2014/main" id="{A4E4D6A8-3701-4100-9667-94A7070553E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5678" y1="78774" x2="5678" y2="78774"/>
                        <a14:foregroundMark x1="18297" y1="21698" x2="18297" y2="21698"/>
                        <a14:foregroundMark x1="26183" y1="39151" x2="32492" y2="40566"/>
                        <a14:foregroundMark x1="28707" y1="34906" x2="28707" y2="34906"/>
                        <a14:foregroundMark x1="24290" y1="54717" x2="24290" y2="54717"/>
                        <a14:foregroundMark x1="47319" y1="72170" x2="47319" y2="72170"/>
                        <a14:foregroundMark x1="52997" y1="72170" x2="52997" y2="72170"/>
                        <a14:foregroundMark x1="47319" y1="21226" x2="47319" y2="21226"/>
                        <a14:foregroundMark x1="47634" y1="10849" x2="47634" y2="10849"/>
                        <a14:foregroundMark x1="71924" y1="41038" x2="71924" y2="41038"/>
                        <a14:foregroundMark x1="83281" y1="42453" x2="83281" y2="42453"/>
                        <a14:foregroundMark x1="82650" y1="23113" x2="82650" y2="23113"/>
                        <a14:foregroundMark x1="94637" y1="49057" x2="94637" y2="49057"/>
                      </a14:backgroundRemoval>
                    </a14:imgEffect>
                  </a14:imgLayer>
                </a14:imgProps>
              </a:ext>
            </a:extLst>
          </a:blip>
          <a:stretch>
            <a:fillRect/>
          </a:stretch>
        </p:blipFill>
        <p:spPr>
          <a:xfrm>
            <a:off x="6359960" y="4916645"/>
            <a:ext cx="321308" cy="214881"/>
          </a:xfrm>
          <a:prstGeom prst="rect">
            <a:avLst/>
          </a:prstGeom>
        </p:spPr>
      </p:pic>
      <p:pic>
        <p:nvPicPr>
          <p:cNvPr id="94" name="Picture 4" descr="rules Icon 197152">
            <a:extLst>
              <a:ext uri="{FF2B5EF4-FFF2-40B4-BE49-F238E27FC236}">
                <a16:creationId xmlns:a16="http://schemas.microsoft.com/office/drawing/2014/main" id="{31BDD4B3-B3B1-4694-81D1-4CD6BA1FA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356" y="5513546"/>
            <a:ext cx="342743" cy="3427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62146" y="844537"/>
            <a:ext cx="1252022" cy="230832"/>
          </a:xfrm>
          <a:prstGeom prst="rect">
            <a:avLst/>
          </a:prstGeom>
          <a:noFill/>
        </p:spPr>
        <p:txBody>
          <a:bodyPr wrap="square" rtlCol="0">
            <a:spAutoFit/>
          </a:bodyPr>
          <a:lstStyle/>
          <a:p>
            <a:pPr algn="r"/>
            <a:r>
              <a:rPr lang="en-US" sz="900" b="1" kern="1400" dirty="0">
                <a:solidFill>
                  <a:srgbClr val="000000"/>
                </a:solidFill>
              </a:rPr>
              <a:t>Monarchs:</a:t>
            </a:r>
          </a:p>
        </p:txBody>
      </p:sp>
      <p:sp>
        <p:nvSpPr>
          <p:cNvPr id="30" name="Rectangle 29"/>
          <p:cNvSpPr/>
          <p:nvPr/>
        </p:nvSpPr>
        <p:spPr>
          <a:xfrm>
            <a:off x="1007092" y="3028298"/>
            <a:ext cx="1156101" cy="575992"/>
          </a:xfrm>
          <a:prstGeom prst="rect">
            <a:avLst/>
          </a:prstGeom>
        </p:spPr>
        <p:txBody>
          <a:bodyPr wrap="square">
            <a:spAutoFit/>
          </a:bodyPr>
          <a:lstStyle/>
          <a:p>
            <a:pPr algn="r">
              <a:lnSpc>
                <a:spcPct val="119000"/>
              </a:lnSpc>
            </a:pPr>
            <a:endParaRPr lang="en-US" sz="900" b="1" kern="1400" dirty="0">
              <a:solidFill>
                <a:srgbClr val="000000"/>
              </a:solidFill>
            </a:endParaRPr>
          </a:p>
          <a:p>
            <a:pPr algn="r">
              <a:lnSpc>
                <a:spcPct val="119000"/>
              </a:lnSpc>
            </a:pPr>
            <a:r>
              <a:rPr lang="en-US" sz="900" b="1" kern="1400" dirty="0">
                <a:solidFill>
                  <a:srgbClr val="000000"/>
                </a:solidFill>
              </a:rPr>
              <a:t>Churchmen and Barons</a:t>
            </a:r>
          </a:p>
        </p:txBody>
      </p:sp>
      <p:sp>
        <p:nvSpPr>
          <p:cNvPr id="83" name="TextBox 82"/>
          <p:cNvSpPr txBox="1"/>
          <p:nvPr/>
        </p:nvSpPr>
        <p:spPr>
          <a:xfrm>
            <a:off x="3254128" y="6602772"/>
            <a:ext cx="511001" cy="200055"/>
          </a:xfrm>
          <a:prstGeom prst="rect">
            <a:avLst/>
          </a:prstGeom>
          <a:noFill/>
        </p:spPr>
        <p:txBody>
          <a:bodyPr wrap="square" rtlCol="0">
            <a:spAutoFit/>
          </a:bodyPr>
          <a:lstStyle/>
          <a:p>
            <a:r>
              <a:rPr lang="en-GB" sz="700" dirty="0"/>
              <a:t>1198</a:t>
            </a:r>
          </a:p>
        </p:txBody>
      </p:sp>
    </p:spTree>
    <p:extLst>
      <p:ext uri="{BB962C8B-B14F-4D97-AF65-F5344CB8AC3E}">
        <p14:creationId xmlns:p14="http://schemas.microsoft.com/office/powerpoint/2010/main" val="175045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87AED-43CD-2449-AF86-D2AA4B245D1B}"/>
              </a:ext>
            </a:extLst>
          </p:cNvPr>
          <p:cNvPicPr>
            <a:picLocks noChangeAspect="1"/>
          </p:cNvPicPr>
          <p:nvPr/>
        </p:nvPicPr>
        <p:blipFill>
          <a:blip r:embed="rId2"/>
          <a:stretch>
            <a:fillRect/>
          </a:stretch>
        </p:blipFill>
        <p:spPr>
          <a:xfrm>
            <a:off x="1258525" y="323416"/>
            <a:ext cx="10212225" cy="6211167"/>
          </a:xfrm>
          <a:prstGeom prst="rect">
            <a:avLst/>
          </a:prstGeom>
        </p:spPr>
      </p:pic>
    </p:spTree>
    <p:extLst>
      <p:ext uri="{BB962C8B-B14F-4D97-AF65-F5344CB8AC3E}">
        <p14:creationId xmlns:p14="http://schemas.microsoft.com/office/powerpoint/2010/main" val="158027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0860D-1633-2002-9B6F-40FCFEE01FE0}"/>
              </a:ext>
            </a:extLst>
          </p:cNvPr>
          <p:cNvPicPr>
            <a:picLocks noChangeAspect="1"/>
          </p:cNvPicPr>
          <p:nvPr/>
        </p:nvPicPr>
        <p:blipFill>
          <a:blip r:embed="rId2"/>
          <a:stretch>
            <a:fillRect/>
          </a:stretch>
        </p:blipFill>
        <p:spPr>
          <a:xfrm>
            <a:off x="823922" y="329796"/>
            <a:ext cx="10193173" cy="5792008"/>
          </a:xfrm>
          <a:prstGeom prst="rect">
            <a:avLst/>
          </a:prstGeom>
        </p:spPr>
      </p:pic>
    </p:spTree>
    <p:extLst>
      <p:ext uri="{BB962C8B-B14F-4D97-AF65-F5344CB8AC3E}">
        <p14:creationId xmlns:p14="http://schemas.microsoft.com/office/powerpoint/2010/main" val="23719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1F66E-6AE4-260D-C2AA-5140F2EBC6D2}"/>
              </a:ext>
            </a:extLst>
          </p:cNvPr>
          <p:cNvPicPr>
            <a:picLocks noChangeAspect="1"/>
          </p:cNvPicPr>
          <p:nvPr/>
        </p:nvPicPr>
        <p:blipFill>
          <a:blip r:embed="rId2"/>
          <a:stretch>
            <a:fillRect/>
          </a:stretch>
        </p:blipFill>
        <p:spPr>
          <a:xfrm>
            <a:off x="1408593" y="133709"/>
            <a:ext cx="9504409" cy="6590581"/>
          </a:xfrm>
          <a:prstGeom prst="rect">
            <a:avLst/>
          </a:prstGeom>
        </p:spPr>
      </p:pic>
    </p:spTree>
    <p:extLst>
      <p:ext uri="{BB962C8B-B14F-4D97-AF65-F5344CB8AC3E}">
        <p14:creationId xmlns:p14="http://schemas.microsoft.com/office/powerpoint/2010/main" val="23120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30489-67C3-B848-C285-90E20D279082}"/>
              </a:ext>
            </a:extLst>
          </p:cNvPr>
          <p:cNvPicPr>
            <a:picLocks noChangeAspect="1"/>
          </p:cNvPicPr>
          <p:nvPr/>
        </p:nvPicPr>
        <p:blipFill>
          <a:blip r:embed="rId2"/>
          <a:stretch>
            <a:fillRect/>
          </a:stretch>
        </p:blipFill>
        <p:spPr>
          <a:xfrm>
            <a:off x="906739" y="229603"/>
            <a:ext cx="10514636" cy="6628397"/>
          </a:xfrm>
          <a:prstGeom prst="rect">
            <a:avLst/>
          </a:prstGeom>
        </p:spPr>
      </p:pic>
    </p:spTree>
    <p:extLst>
      <p:ext uri="{BB962C8B-B14F-4D97-AF65-F5344CB8AC3E}">
        <p14:creationId xmlns:p14="http://schemas.microsoft.com/office/powerpoint/2010/main" val="191467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64">
            <a:extLst>
              <a:ext uri="{FF2B5EF4-FFF2-40B4-BE49-F238E27FC236}">
                <a16:creationId xmlns:a16="http://schemas.microsoft.com/office/drawing/2014/main" id="{3F50271A-8274-41D5-8DB7-DA80E3456313}"/>
              </a:ext>
            </a:extLst>
          </p:cNvPr>
          <p:cNvSpPr/>
          <p:nvPr/>
        </p:nvSpPr>
        <p:spPr>
          <a:xfrm>
            <a:off x="1234442" y="43574"/>
            <a:ext cx="9664126" cy="495746"/>
          </a:xfrm>
          <a:prstGeom prst="rect">
            <a:avLst/>
          </a:prstGeom>
          <a:blipFill dpi="0" rotWithShape="1">
            <a:blip r:embed="rId2"/>
            <a:srcRect/>
            <a:stretch>
              <a:fillRect/>
            </a:stretch>
          </a:blipFill>
        </p:spPr>
        <p:txBody>
          <a:bodyPr wrap="square" lIns="0" tIns="0" rIns="0" bIns="0" rtlCol="0"/>
          <a:lstStyle/>
          <a:p>
            <a:endParaRPr sz="1154" dirty="0"/>
          </a:p>
        </p:txBody>
      </p:sp>
      <p:sp>
        <p:nvSpPr>
          <p:cNvPr id="45" name="object 179">
            <a:extLst>
              <a:ext uri="{FF2B5EF4-FFF2-40B4-BE49-F238E27FC236}">
                <a16:creationId xmlns:a16="http://schemas.microsoft.com/office/drawing/2014/main" id="{D7DB705F-55F1-4B20-943C-EE84E6492A6F}"/>
              </a:ext>
            </a:extLst>
          </p:cNvPr>
          <p:cNvSpPr/>
          <p:nvPr/>
        </p:nvSpPr>
        <p:spPr>
          <a:xfrm>
            <a:off x="1592620" y="911039"/>
            <a:ext cx="590071" cy="175825"/>
          </a:xfrm>
          <a:prstGeom prst="rect">
            <a:avLst/>
          </a:prstGeom>
          <a:blipFill>
            <a:blip r:embed="rId3" cstate="print"/>
            <a:stretch>
              <a:fillRect/>
            </a:stretch>
          </a:blipFill>
        </p:spPr>
        <p:txBody>
          <a:bodyPr wrap="square" lIns="0" tIns="0" rIns="0" bIns="0" rtlCol="0"/>
          <a:lstStyle/>
          <a:p>
            <a:endParaRPr sz="1154"/>
          </a:p>
        </p:txBody>
      </p:sp>
      <p:graphicFrame>
        <p:nvGraphicFramePr>
          <p:cNvPr id="51" name="Table 196">
            <a:extLst>
              <a:ext uri="{FF2B5EF4-FFF2-40B4-BE49-F238E27FC236}">
                <a16:creationId xmlns:a16="http://schemas.microsoft.com/office/drawing/2014/main" id="{BF0FA93D-7D3A-49CB-ABF4-A87602FB6AD6}"/>
              </a:ext>
            </a:extLst>
          </p:cNvPr>
          <p:cNvGraphicFramePr>
            <a:graphicFrameLocks noGrp="1"/>
          </p:cNvGraphicFramePr>
          <p:nvPr/>
        </p:nvGraphicFramePr>
        <p:xfrm>
          <a:off x="4470409" y="820530"/>
          <a:ext cx="3153034" cy="3954124"/>
        </p:xfrm>
        <a:graphic>
          <a:graphicData uri="http://schemas.openxmlformats.org/drawingml/2006/table">
            <a:tbl>
              <a:tblPr firstRow="1" bandRow="1">
                <a:tableStyleId>{5C22544A-7EE6-4342-B048-85BDC9FD1C3A}</a:tableStyleId>
              </a:tblPr>
              <a:tblGrid>
                <a:gridCol w="888598">
                  <a:extLst>
                    <a:ext uri="{9D8B030D-6E8A-4147-A177-3AD203B41FA5}">
                      <a16:colId xmlns:a16="http://schemas.microsoft.com/office/drawing/2014/main" val="2444464294"/>
                    </a:ext>
                  </a:extLst>
                </a:gridCol>
                <a:gridCol w="176436">
                  <a:extLst>
                    <a:ext uri="{9D8B030D-6E8A-4147-A177-3AD203B41FA5}">
                      <a16:colId xmlns:a16="http://schemas.microsoft.com/office/drawing/2014/main" val="1124731749"/>
                    </a:ext>
                  </a:extLst>
                </a:gridCol>
                <a:gridCol w="2088000">
                  <a:extLst>
                    <a:ext uri="{9D8B030D-6E8A-4147-A177-3AD203B41FA5}">
                      <a16:colId xmlns:a16="http://schemas.microsoft.com/office/drawing/2014/main" val="3768860231"/>
                    </a:ext>
                  </a:extLst>
                </a:gridCol>
              </a:tblGrid>
              <a:tr h="293042">
                <a:tc>
                  <a:txBody>
                    <a:bodyPr/>
                    <a:lstStyle/>
                    <a:p>
                      <a:pPr algn="ctr"/>
                      <a:r>
                        <a:rPr lang="en-US" sz="900" dirty="0">
                          <a:solidFill>
                            <a:schemeClr val="tx1">
                              <a:lumMod val="95000"/>
                              <a:lumOff val="5000"/>
                            </a:schemeClr>
                          </a:solidFill>
                        </a:rPr>
                        <a:t>Domestic Sphere</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a:solidFill>
                            <a:schemeClr val="tx1">
                              <a:lumMod val="95000"/>
                              <a:lumOff val="5000"/>
                            </a:schemeClr>
                          </a:solidFill>
                        </a:rPr>
                        <a:t>19</a:t>
                      </a:r>
                      <a:r>
                        <a:rPr lang="en-US" sz="900" b="0" baseline="30000" dirty="0">
                          <a:solidFill>
                            <a:schemeClr val="tx1">
                              <a:lumMod val="95000"/>
                              <a:lumOff val="5000"/>
                            </a:schemeClr>
                          </a:solidFill>
                        </a:rPr>
                        <a:t>th</a:t>
                      </a:r>
                      <a:r>
                        <a:rPr lang="en-US" sz="900" b="0" dirty="0">
                          <a:solidFill>
                            <a:schemeClr val="tx1">
                              <a:lumMod val="95000"/>
                              <a:lumOff val="5000"/>
                            </a:schemeClr>
                          </a:solidFill>
                        </a:rPr>
                        <a:t> century</a:t>
                      </a:r>
                      <a:r>
                        <a:rPr lang="en-US" sz="900" b="0" baseline="0" dirty="0">
                          <a:solidFill>
                            <a:schemeClr val="tx1">
                              <a:lumMod val="95000"/>
                              <a:lumOff val="5000"/>
                            </a:schemeClr>
                          </a:solidFill>
                        </a:rPr>
                        <a:t> women were expected to stay at home, caring for the family. </a:t>
                      </a:r>
                      <a:endParaRPr lang="en-GB" sz="9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432582"/>
                  </a:ext>
                </a:extLst>
              </a:tr>
              <a:tr h="293042">
                <a:tc>
                  <a:txBody>
                    <a:bodyPr/>
                    <a:lstStyle/>
                    <a:p>
                      <a:pPr algn="ctr"/>
                      <a:r>
                        <a:rPr lang="en-US" sz="900" b="1" dirty="0">
                          <a:solidFill>
                            <a:schemeClr val="tx1">
                              <a:lumMod val="95000"/>
                              <a:lumOff val="5000"/>
                            </a:schemeClr>
                          </a:solidFill>
                        </a:rPr>
                        <a:t>Suffrage</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dirty="0">
                          <a:solidFill>
                            <a:schemeClr val="tx1">
                              <a:lumMod val="95000"/>
                              <a:lumOff val="5000"/>
                            </a:schemeClr>
                          </a:solidFill>
                        </a:rPr>
                        <a:t>The right</a:t>
                      </a:r>
                      <a:r>
                        <a:rPr lang="en-US" sz="900" b="0" baseline="0" dirty="0">
                          <a:solidFill>
                            <a:schemeClr val="tx1">
                              <a:lumMod val="95000"/>
                              <a:lumOff val="5000"/>
                            </a:schemeClr>
                          </a:solidFill>
                        </a:rPr>
                        <a:t> to vote; originates from Latin ‘</a:t>
                      </a:r>
                      <a:r>
                        <a:rPr lang="en-US" sz="900" b="0" i="1" baseline="0" dirty="0" err="1">
                          <a:solidFill>
                            <a:schemeClr val="tx1">
                              <a:lumMod val="95000"/>
                              <a:lumOff val="5000"/>
                            </a:schemeClr>
                          </a:solidFill>
                        </a:rPr>
                        <a:t>suffragarium</a:t>
                      </a:r>
                      <a:r>
                        <a:rPr lang="en-US" sz="900" b="0" i="1" baseline="0" dirty="0">
                          <a:solidFill>
                            <a:schemeClr val="tx1">
                              <a:lumMod val="95000"/>
                              <a:lumOff val="5000"/>
                            </a:schemeClr>
                          </a:solidFill>
                        </a:rPr>
                        <a:t>’ </a:t>
                      </a:r>
                      <a:r>
                        <a:rPr lang="en-US" sz="900" b="0" i="0" baseline="0" dirty="0">
                          <a:solidFill>
                            <a:schemeClr val="tx1">
                              <a:lumMod val="95000"/>
                              <a:lumOff val="5000"/>
                            </a:schemeClr>
                          </a:solidFill>
                        </a:rPr>
                        <a:t>which is a voting tablet.</a:t>
                      </a:r>
                      <a:r>
                        <a:rPr lang="en-US" sz="900" b="0" i="1" baseline="0" dirty="0">
                          <a:solidFill>
                            <a:schemeClr val="tx1">
                              <a:lumMod val="95000"/>
                              <a:lumOff val="5000"/>
                            </a:schemeClr>
                          </a:solidFill>
                        </a:rPr>
                        <a:t> </a:t>
                      </a:r>
                      <a:endParaRPr lang="en-GB" sz="900" b="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957853"/>
                  </a:ext>
                </a:extLst>
              </a:tr>
              <a:tr h="293042">
                <a:tc>
                  <a:txBody>
                    <a:bodyPr/>
                    <a:lstStyle/>
                    <a:p>
                      <a:pPr algn="ctr"/>
                      <a:r>
                        <a:rPr lang="en-US" sz="800" b="1" dirty="0">
                          <a:solidFill>
                            <a:schemeClr val="tx1">
                              <a:lumMod val="95000"/>
                              <a:lumOff val="5000"/>
                            </a:schemeClr>
                          </a:solidFill>
                        </a:rPr>
                        <a:t>National</a:t>
                      </a:r>
                      <a:r>
                        <a:rPr lang="en-US" sz="800" b="1" baseline="0" dirty="0">
                          <a:solidFill>
                            <a:schemeClr val="tx1">
                              <a:lumMod val="95000"/>
                              <a:lumOff val="5000"/>
                            </a:schemeClr>
                          </a:solidFill>
                        </a:rPr>
                        <a:t> Union for Women’s Suffrage</a:t>
                      </a:r>
                      <a:endParaRPr lang="en-GB" sz="8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NUWSS or Suffragist</a:t>
                      </a:r>
                      <a:r>
                        <a:rPr lang="en-US" sz="900" baseline="0" dirty="0">
                          <a:solidFill>
                            <a:schemeClr val="tx1">
                              <a:lumMod val="95000"/>
                              <a:lumOff val="5000"/>
                            </a:schemeClr>
                          </a:solidFill>
                        </a:rPr>
                        <a:t> movement</a:t>
                      </a:r>
                      <a:r>
                        <a:rPr lang="en-US" sz="900" baseline="0">
                          <a:solidFill>
                            <a:schemeClr val="tx1">
                              <a:lumMod val="95000"/>
                              <a:lumOff val="5000"/>
                            </a:schemeClr>
                          </a:solidFill>
                        </a:rPr>
                        <a:t>. </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721128"/>
                  </a:ext>
                </a:extLst>
              </a:tr>
              <a:tr h="293042">
                <a:tc>
                  <a:txBody>
                    <a:bodyPr/>
                    <a:lstStyle/>
                    <a:p>
                      <a:pPr algn="ctr"/>
                      <a:r>
                        <a:rPr lang="en-US" sz="900" b="1" dirty="0">
                          <a:solidFill>
                            <a:schemeClr val="tx1">
                              <a:lumMod val="95000"/>
                              <a:lumOff val="5000"/>
                            </a:schemeClr>
                          </a:solidFill>
                        </a:rPr>
                        <a:t>Petitioning</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Writing to MPs request</a:t>
                      </a:r>
                      <a:r>
                        <a:rPr lang="en-US" sz="900" baseline="0" dirty="0">
                          <a:solidFill>
                            <a:schemeClr val="tx1">
                              <a:lumMod val="95000"/>
                              <a:lumOff val="5000"/>
                            </a:schemeClr>
                          </a:solidFill>
                        </a:rPr>
                        <a:t> something</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351150"/>
                  </a:ext>
                </a:extLst>
              </a:tr>
              <a:tr h="293042">
                <a:tc>
                  <a:txBody>
                    <a:bodyPr/>
                    <a:lstStyle/>
                    <a:p>
                      <a:pPr algn="ctr"/>
                      <a:r>
                        <a:rPr lang="en-US" sz="800" b="1" dirty="0">
                          <a:solidFill>
                            <a:schemeClr val="tx1">
                              <a:lumMod val="95000"/>
                              <a:lumOff val="5000"/>
                            </a:schemeClr>
                          </a:solidFill>
                        </a:rPr>
                        <a:t>Women’s Social and Political Union</a:t>
                      </a:r>
                      <a:endParaRPr lang="en-GB" sz="8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lumMod val="95000"/>
                              <a:lumOff val="5000"/>
                            </a:schemeClr>
                          </a:solidFill>
                        </a:rPr>
                        <a:t>WSPU</a:t>
                      </a:r>
                      <a:r>
                        <a:rPr lang="en-US" sz="800" baseline="0" dirty="0">
                          <a:solidFill>
                            <a:schemeClr val="tx1">
                              <a:lumMod val="95000"/>
                              <a:lumOff val="5000"/>
                            </a:schemeClr>
                          </a:solidFill>
                        </a:rPr>
                        <a:t> or Suffragette movement. Exasperated by lack of movement, the Suffragette movement turned to violence, with a slogan of “Deeds not words”.</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5409258"/>
                  </a:ext>
                </a:extLst>
              </a:tr>
              <a:tr h="293042">
                <a:tc>
                  <a:txBody>
                    <a:bodyPr/>
                    <a:lstStyle/>
                    <a:p>
                      <a:pPr algn="ctr"/>
                      <a:r>
                        <a:rPr lang="en-US" sz="900" b="1" dirty="0">
                          <a:solidFill>
                            <a:schemeClr val="tx1">
                              <a:lumMod val="95000"/>
                              <a:lumOff val="5000"/>
                            </a:schemeClr>
                          </a:solidFill>
                        </a:rPr>
                        <a:t>“Deeds not</a:t>
                      </a:r>
                      <a:r>
                        <a:rPr lang="en-US" sz="900" b="1" baseline="0" dirty="0">
                          <a:solidFill>
                            <a:schemeClr val="tx1">
                              <a:lumMod val="95000"/>
                              <a:lumOff val="5000"/>
                            </a:schemeClr>
                          </a:solidFill>
                        </a:rPr>
                        <a:t> words”</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Slogan of the Suffragette movement, used to incite violence.</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689518"/>
                  </a:ext>
                </a:extLst>
              </a:tr>
              <a:tr h="293042">
                <a:tc>
                  <a:txBody>
                    <a:bodyPr/>
                    <a:lstStyle/>
                    <a:p>
                      <a:pPr algn="ctr"/>
                      <a:r>
                        <a:rPr lang="en-US" sz="900" b="1" dirty="0">
                          <a:solidFill>
                            <a:schemeClr val="tx1">
                              <a:lumMod val="95000"/>
                              <a:lumOff val="5000"/>
                            </a:schemeClr>
                          </a:solidFill>
                        </a:rPr>
                        <a:t>Civil disobedience</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Acts of protest ranging</a:t>
                      </a:r>
                      <a:r>
                        <a:rPr lang="en-US" sz="900" baseline="0" dirty="0">
                          <a:solidFill>
                            <a:schemeClr val="tx1">
                              <a:lumMod val="95000"/>
                              <a:lumOff val="5000"/>
                            </a:schemeClr>
                          </a:solidFill>
                        </a:rPr>
                        <a:t> from chaining to railings to </a:t>
                      </a:r>
                      <a:r>
                        <a:rPr lang="en-US" sz="900" dirty="0">
                          <a:solidFill>
                            <a:schemeClr val="tx1">
                              <a:lumMod val="95000"/>
                              <a:lumOff val="5000"/>
                            </a:schemeClr>
                          </a:solidFill>
                        </a:rPr>
                        <a:t>violence such as destruction</a:t>
                      </a:r>
                      <a:r>
                        <a:rPr lang="en-US" sz="900" baseline="0" dirty="0">
                          <a:solidFill>
                            <a:schemeClr val="tx1">
                              <a:lumMod val="95000"/>
                              <a:lumOff val="5000"/>
                            </a:schemeClr>
                          </a:solidFill>
                        </a:rPr>
                        <a:t> of property and arson.</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753498"/>
                  </a:ext>
                </a:extLst>
              </a:tr>
              <a:tr h="293042">
                <a:tc>
                  <a:txBody>
                    <a:bodyPr/>
                    <a:lstStyle/>
                    <a:p>
                      <a:pPr algn="ctr"/>
                      <a:r>
                        <a:rPr lang="en-US" sz="800" b="1" dirty="0">
                          <a:solidFill>
                            <a:schemeClr val="tx1">
                              <a:lumMod val="95000"/>
                              <a:lumOff val="5000"/>
                            </a:schemeClr>
                          </a:solidFill>
                        </a:rPr>
                        <a:t>Cat and Mouse Act </a:t>
                      </a:r>
                      <a:r>
                        <a:rPr lang="en-US" sz="600" b="1" dirty="0">
                          <a:solidFill>
                            <a:schemeClr val="tx1">
                              <a:lumMod val="95000"/>
                              <a:lumOff val="5000"/>
                            </a:schemeClr>
                          </a:solidFill>
                        </a:rPr>
                        <a:t>(1913)</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Law releasing imprisoned</a:t>
                      </a:r>
                      <a:r>
                        <a:rPr lang="en-US" sz="900" baseline="0" dirty="0">
                          <a:solidFill>
                            <a:schemeClr val="tx1">
                              <a:lumMod val="95000"/>
                              <a:lumOff val="5000"/>
                            </a:schemeClr>
                          </a:solidFill>
                        </a:rPr>
                        <a:t> </a:t>
                      </a:r>
                      <a:r>
                        <a:rPr lang="en-US" sz="900" dirty="0">
                          <a:solidFill>
                            <a:schemeClr val="tx1">
                              <a:lumMod val="95000"/>
                              <a:lumOff val="5000"/>
                            </a:schemeClr>
                          </a:solidFill>
                        </a:rPr>
                        <a:t>Suffragette’s who were hunger striking. </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95570"/>
                  </a:ext>
                </a:extLst>
              </a:tr>
              <a:tr h="293042">
                <a:tc>
                  <a:txBody>
                    <a:bodyPr/>
                    <a:lstStyle/>
                    <a:p>
                      <a:pPr algn="ctr"/>
                      <a:r>
                        <a:rPr lang="en-US" sz="900" b="1" dirty="0">
                          <a:solidFill>
                            <a:schemeClr val="tx1">
                              <a:lumMod val="95000"/>
                              <a:lumOff val="5000"/>
                            </a:schemeClr>
                          </a:solidFill>
                        </a:rPr>
                        <a:t>Home Secretary</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Political position in UK government responsible for elections/electorate.</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002628"/>
                  </a:ext>
                </a:extLst>
              </a:tr>
              <a:tr h="293042">
                <a:tc>
                  <a:txBody>
                    <a:bodyPr/>
                    <a:lstStyle/>
                    <a:p>
                      <a:pPr algn="ctr"/>
                      <a:r>
                        <a:rPr lang="en-US" sz="900" b="1" dirty="0">
                          <a:solidFill>
                            <a:schemeClr val="tx1">
                              <a:lumMod val="95000"/>
                              <a:lumOff val="5000"/>
                            </a:schemeClr>
                          </a:solidFill>
                        </a:rPr>
                        <a:t>Martyr</a:t>
                      </a:r>
                      <a:endParaRPr lang="en-GB" sz="9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dirty="0">
                        <a:solidFill>
                          <a:schemeClr val="tx1">
                            <a:lumMod val="95000"/>
                            <a:lumOff val="5000"/>
                          </a:schemeClr>
                        </a:solidFil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dirty="0">
                          <a:solidFill>
                            <a:schemeClr val="tx1">
                              <a:lumMod val="95000"/>
                              <a:lumOff val="5000"/>
                            </a:schemeClr>
                          </a:solidFill>
                        </a:rPr>
                        <a:t>Someone who is</a:t>
                      </a:r>
                      <a:r>
                        <a:rPr lang="en-US" sz="900" baseline="0" dirty="0">
                          <a:solidFill>
                            <a:schemeClr val="tx1">
                              <a:lumMod val="95000"/>
                              <a:lumOff val="5000"/>
                            </a:schemeClr>
                          </a:solidFill>
                        </a:rPr>
                        <a:t> killed for their beliefs.</a:t>
                      </a:r>
                      <a:endParaRPr lang="en-GB" sz="9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250025"/>
                  </a:ext>
                </a:extLst>
              </a:tr>
            </a:tbl>
          </a:graphicData>
        </a:graphic>
      </p:graphicFrame>
      <p:graphicFrame>
        <p:nvGraphicFramePr>
          <p:cNvPr id="54" name="Table 54">
            <a:extLst>
              <a:ext uri="{FF2B5EF4-FFF2-40B4-BE49-F238E27FC236}">
                <a16:creationId xmlns:a16="http://schemas.microsoft.com/office/drawing/2014/main" id="{2C3F796D-0594-4F95-9C0F-5B936CEBFBA2}"/>
              </a:ext>
            </a:extLst>
          </p:cNvPr>
          <p:cNvGraphicFramePr>
            <a:graphicFrameLocks noGrp="1"/>
          </p:cNvGraphicFramePr>
          <p:nvPr/>
        </p:nvGraphicFramePr>
        <p:xfrm>
          <a:off x="2159673" y="820553"/>
          <a:ext cx="2204913" cy="3783000"/>
        </p:xfrm>
        <a:graphic>
          <a:graphicData uri="http://schemas.openxmlformats.org/drawingml/2006/table">
            <a:tbl>
              <a:tblPr firstRow="1" bandRow="1">
                <a:tableStyleId>{5940675A-B579-460E-94D1-54222C63F5DA}</a:tableStyleId>
              </a:tblPr>
              <a:tblGrid>
                <a:gridCol w="2204913">
                  <a:extLst>
                    <a:ext uri="{9D8B030D-6E8A-4147-A177-3AD203B41FA5}">
                      <a16:colId xmlns:a16="http://schemas.microsoft.com/office/drawing/2014/main" val="4122179779"/>
                    </a:ext>
                  </a:extLst>
                </a:gridCol>
              </a:tblGrid>
              <a:tr h="528312">
                <a:tc>
                  <a:txBody>
                    <a:bodyPr/>
                    <a:lstStyle/>
                    <a:p>
                      <a:r>
                        <a:rPr lang="en-US" sz="900" b="1" dirty="0"/>
                        <a:t>Mary Wollstonecraft </a:t>
                      </a:r>
                      <a:r>
                        <a:rPr lang="en-US" sz="700" b="1" dirty="0"/>
                        <a:t>(1759-1797)</a:t>
                      </a:r>
                      <a:endParaRPr lang="en-US" sz="900" b="1" dirty="0"/>
                    </a:p>
                    <a:p>
                      <a:r>
                        <a:rPr lang="en-US" sz="900" b="0" dirty="0"/>
                        <a:t>Author,</a:t>
                      </a:r>
                      <a:r>
                        <a:rPr lang="en-US" sz="900" b="0" baseline="0" dirty="0"/>
                        <a:t> philosopher and advocate of female rights. She published </a:t>
                      </a:r>
                      <a:r>
                        <a:rPr lang="en-US" sz="900" b="0" i="1" baseline="0" dirty="0"/>
                        <a:t>“A vindication of the rights of women” </a:t>
                      </a:r>
                      <a:r>
                        <a:rPr lang="en-US" sz="900" b="0" i="0" baseline="0" dirty="0"/>
                        <a:t>which is considered one of the earliest feminist works.</a:t>
                      </a:r>
                      <a:r>
                        <a:rPr lang="en-US" sz="900" b="0" baseline="0" dirty="0"/>
                        <a:t> </a:t>
                      </a:r>
                    </a:p>
                    <a:p>
                      <a:endParaRPr lang="en-GB" sz="200" b="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1798857"/>
                  </a:ext>
                </a:extLst>
              </a:tr>
              <a:tr h="435499">
                <a:tc>
                  <a:txBody>
                    <a:bodyPr/>
                    <a:lstStyle/>
                    <a:p>
                      <a:r>
                        <a:rPr lang="en-US" sz="900" b="1" dirty="0"/>
                        <a:t>Millicent Fawcett </a:t>
                      </a:r>
                      <a:r>
                        <a:rPr lang="en-US" sz="700" b="1" dirty="0"/>
                        <a:t>(1847-1929)</a:t>
                      </a:r>
                      <a:endParaRPr lang="en-US" sz="900" b="1" dirty="0"/>
                    </a:p>
                    <a:p>
                      <a:r>
                        <a:rPr lang="en-US" sz="900" b="0" dirty="0"/>
                        <a:t>Political</a:t>
                      </a:r>
                      <a:r>
                        <a:rPr lang="en-US" sz="900" b="0" baseline="0" dirty="0"/>
                        <a:t> activist for female suffrage. She established the National Union of Women’s Suffrage Society (NUWSS) also known as Suffragist Movement. </a:t>
                      </a:r>
                    </a:p>
                    <a:p>
                      <a:endParaRPr lang="en-GB" sz="300" b="0" dirty="0"/>
                    </a:p>
                  </a:txBody>
                  <a:tcPr marL="58608" marR="58608" marT="29304" marB="29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035296"/>
                  </a:ext>
                </a:extLst>
              </a:tr>
              <a:tr h="393773">
                <a:tc>
                  <a:txBody>
                    <a:bodyPr/>
                    <a:lstStyle/>
                    <a:p>
                      <a:r>
                        <a:rPr lang="en-US" sz="900" b="1" dirty="0"/>
                        <a:t>Emmeline Pankhurst </a:t>
                      </a:r>
                      <a:r>
                        <a:rPr lang="en-US" sz="700" b="1" dirty="0"/>
                        <a:t>(1858-1928)</a:t>
                      </a:r>
                      <a:endParaRPr lang="en-US" sz="900" b="1" dirty="0"/>
                    </a:p>
                    <a:p>
                      <a:r>
                        <a:rPr lang="en-US" sz="800" b="0" dirty="0"/>
                        <a:t>Activist</a:t>
                      </a:r>
                      <a:r>
                        <a:rPr lang="en-US" sz="800" b="0" baseline="0" dirty="0"/>
                        <a:t> for female suffrage who became disheartened with slow progress of NUWSS and established the Women’s Social and Political Union (WSPU) known as the Suffragette Movement. </a:t>
                      </a:r>
                      <a:endParaRPr lang="en-GB" sz="900" b="0" dirty="0"/>
                    </a:p>
                    <a:p>
                      <a:endParaRPr lang="en-GB" sz="400" b="1" dirty="0"/>
                    </a:p>
                  </a:txBody>
                  <a:tcPr marL="58608" marR="58608" marT="29304" marB="29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7427005"/>
                  </a:ext>
                </a:extLst>
              </a:tr>
              <a:tr h="39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mn-lt"/>
                        </a:rPr>
                        <a:t>Nancy Astor </a:t>
                      </a:r>
                      <a:r>
                        <a:rPr lang="en-US" sz="700" b="1" dirty="0">
                          <a:latin typeface="+mn-lt"/>
                        </a:rPr>
                        <a:t>(1879-1964)</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rPr>
                        <a:t>American-born</a:t>
                      </a:r>
                      <a:r>
                        <a:rPr lang="en-US" sz="900" b="0" baseline="0" dirty="0">
                          <a:latin typeface="+mn-lt"/>
                        </a:rPr>
                        <a:t> politician; the first female elected MP to take their seat in Parliament.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baseline="0" dirty="0">
                          <a:latin typeface="+mn-lt"/>
                        </a:rPr>
                        <a:t> </a:t>
                      </a:r>
                      <a:endParaRPr lang="en-GB" sz="800" b="0" dirty="0">
                        <a:latin typeface="+mn-lt"/>
                      </a:endParaRPr>
                    </a:p>
                  </a:txBody>
                  <a:tcPr marL="58608" marR="58608" marT="29304" marB="29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3904877"/>
                  </a:ext>
                </a:extLst>
              </a:tr>
              <a:tr h="393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95000"/>
                              <a:lumOff val="5000"/>
                            </a:schemeClr>
                          </a:solidFill>
                          <a:latin typeface="+mn-lt"/>
                        </a:rPr>
                        <a:t>David Lloyd</a:t>
                      </a:r>
                      <a:r>
                        <a:rPr lang="en-US" sz="900" b="1" baseline="0" dirty="0">
                          <a:solidFill>
                            <a:schemeClr val="tx1">
                              <a:lumMod val="95000"/>
                              <a:lumOff val="5000"/>
                            </a:schemeClr>
                          </a:solidFill>
                          <a:latin typeface="+mn-lt"/>
                        </a:rPr>
                        <a:t> George </a:t>
                      </a:r>
                      <a:r>
                        <a:rPr lang="en-US" sz="700" b="1" baseline="0" dirty="0">
                          <a:solidFill>
                            <a:schemeClr val="tx1">
                              <a:lumMod val="95000"/>
                              <a:lumOff val="5000"/>
                            </a:schemeClr>
                          </a:solidFill>
                          <a:latin typeface="+mn-lt"/>
                        </a:rPr>
                        <a:t>(1836-1945)</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95000"/>
                              <a:lumOff val="5000"/>
                            </a:schemeClr>
                          </a:solidFill>
                          <a:latin typeface="+mn-lt"/>
                        </a:rPr>
                        <a:t>British Home Secretary, later Prime Minister during the First World War. Met regularly with female suffrage campaigners,</a:t>
                      </a:r>
                      <a:r>
                        <a:rPr lang="en-US" sz="900" b="0" baseline="0" dirty="0">
                          <a:solidFill>
                            <a:schemeClr val="tx1">
                              <a:lumMod val="95000"/>
                              <a:lumOff val="5000"/>
                            </a:schemeClr>
                          </a:solidFill>
                          <a:latin typeface="+mn-lt"/>
                        </a:rPr>
                        <a:t> repeatedly promising suffrage.</a:t>
                      </a:r>
                      <a:endParaRPr lang="en-GB" sz="900" b="0" dirty="0">
                        <a:solidFill>
                          <a:schemeClr val="tx1">
                            <a:lumMod val="95000"/>
                            <a:lumOff val="5000"/>
                          </a:schemeClr>
                        </a:solidFill>
                        <a:latin typeface="+mn-lt"/>
                      </a:endParaRPr>
                    </a:p>
                  </a:txBody>
                  <a:tcPr marL="58608" marR="58608" marT="29304" marB="293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260405"/>
                  </a:ext>
                </a:extLst>
              </a:tr>
            </a:tbl>
          </a:graphicData>
        </a:graphic>
      </p:graphicFrame>
      <p:graphicFrame>
        <p:nvGraphicFramePr>
          <p:cNvPr id="61" name="Table 198">
            <a:extLst>
              <a:ext uri="{FF2B5EF4-FFF2-40B4-BE49-F238E27FC236}">
                <a16:creationId xmlns:a16="http://schemas.microsoft.com/office/drawing/2014/main" id="{8077BFA4-D4AF-4E10-8E24-965E32BBCC74}"/>
              </a:ext>
            </a:extLst>
          </p:cNvPr>
          <p:cNvGraphicFramePr>
            <a:graphicFrameLocks noGrp="1"/>
          </p:cNvGraphicFramePr>
          <p:nvPr/>
        </p:nvGraphicFramePr>
        <p:xfrm>
          <a:off x="8288702" y="763381"/>
          <a:ext cx="2735755" cy="5012647"/>
        </p:xfrm>
        <a:graphic>
          <a:graphicData uri="http://schemas.openxmlformats.org/drawingml/2006/table">
            <a:tbl>
              <a:tblPr firstRow="1" bandRow="1">
                <a:tableStyleId>{5940675A-B579-460E-94D1-54222C63F5DA}</a:tableStyleId>
              </a:tblPr>
              <a:tblGrid>
                <a:gridCol w="2735755">
                  <a:extLst>
                    <a:ext uri="{9D8B030D-6E8A-4147-A177-3AD203B41FA5}">
                      <a16:colId xmlns:a16="http://schemas.microsoft.com/office/drawing/2014/main" val="2887824292"/>
                    </a:ext>
                  </a:extLst>
                </a:gridCol>
              </a:tblGrid>
              <a:tr h="1522290">
                <a:tc>
                  <a:txBody>
                    <a:bodyPr/>
                    <a:lstStyle/>
                    <a:p>
                      <a:pPr marL="171450" indent="-171450">
                        <a:buFont typeface="Arial" panose="020B0604020202020204" pitchFamily="34" charset="0"/>
                        <a:buChar char="•"/>
                      </a:pPr>
                      <a:r>
                        <a:rPr lang="en-US" sz="800" dirty="0"/>
                        <a:t>Women in 19</a:t>
                      </a:r>
                      <a:r>
                        <a:rPr lang="en-US" sz="800" baseline="30000" dirty="0"/>
                        <a:t>th</a:t>
                      </a:r>
                      <a:r>
                        <a:rPr lang="en-US" sz="800" dirty="0"/>
                        <a:t> century</a:t>
                      </a:r>
                      <a:r>
                        <a:rPr lang="en-US" sz="800" baseline="0" dirty="0"/>
                        <a:t> Britain were very much second class citizens, compared to men.</a:t>
                      </a:r>
                    </a:p>
                    <a:p>
                      <a:pPr marL="171450" indent="-171450">
                        <a:buFont typeface="Arial" panose="020B0604020202020204" pitchFamily="34" charset="0"/>
                        <a:buChar char="•"/>
                      </a:pPr>
                      <a:r>
                        <a:rPr lang="en-US" sz="800" baseline="0" dirty="0"/>
                        <a:t>Women had fewer rights than men in areas like property, divorce rights and voting rights. Women were thought to be unsuitable for political decisions </a:t>
                      </a:r>
                    </a:p>
                    <a:p>
                      <a:pPr marL="171450" indent="-171450">
                        <a:buFont typeface="Arial" panose="020B0604020202020204" pitchFamily="34" charset="0"/>
                        <a:buChar char="•"/>
                      </a:pPr>
                      <a:r>
                        <a:rPr lang="en-US" sz="800" baseline="0" dirty="0"/>
                        <a:t>Women’s work included areas such as factory work, secretaries, teaching, working with textiles. Women were not invited to work in business, politics or finance. Middle and upper-class women rarely worked. Working-class women often had no choice.</a:t>
                      </a:r>
                    </a:p>
                    <a:p>
                      <a:pPr marL="171450" indent="-171450">
                        <a:buFont typeface="Arial" panose="020B0604020202020204" pitchFamily="34" charset="0"/>
                        <a:buChar char="•"/>
                      </a:pPr>
                      <a:r>
                        <a:rPr lang="en-US" sz="800" baseline="0" dirty="0"/>
                        <a:t>Women were expected to give up work when they got married to care for the home.</a:t>
                      </a:r>
                    </a:p>
                    <a:p>
                      <a:pPr marL="0" indent="0">
                        <a:buFont typeface="Arial" panose="020B0604020202020204" pitchFamily="34" charset="0"/>
                        <a:buNone/>
                      </a:pPr>
                      <a:endParaRPr lang="en-GB" sz="900"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210839"/>
                  </a:ext>
                </a:extLst>
              </a:tr>
              <a:tr h="1870242">
                <a:tc>
                  <a:txBody>
                    <a:bodyPr/>
                    <a:lstStyle/>
                    <a:p>
                      <a:pPr marL="171450" indent="-171450">
                        <a:buFont typeface="Arial" panose="020B0604020202020204" pitchFamily="34" charset="0"/>
                        <a:buChar char="•"/>
                      </a:pPr>
                      <a:r>
                        <a:rPr lang="en-US" sz="800" dirty="0"/>
                        <a:t>Millicent</a:t>
                      </a:r>
                      <a:r>
                        <a:rPr lang="en-US" sz="800" baseline="0" dirty="0"/>
                        <a:t> Fawcett established the NUWSS in 1897. Their aim was female suffrage achieved through peaceful means. They wrote pamphlets and articles, petitioned MPs and went on marches. </a:t>
                      </a:r>
                    </a:p>
                    <a:p>
                      <a:pPr marL="171450" indent="-171450">
                        <a:buFont typeface="Arial" panose="020B0604020202020204" pitchFamily="34" charset="0"/>
                        <a:buChar char="•"/>
                      </a:pPr>
                      <a:r>
                        <a:rPr lang="en-US" sz="800" baseline="0" dirty="0"/>
                        <a:t>The peaceful nature of the suffragists was easy for government to ignore. Some in the movement felt the suffragist movement was too tame.</a:t>
                      </a:r>
                    </a:p>
                    <a:p>
                      <a:pPr marL="171450" indent="-171450">
                        <a:buFont typeface="Arial" panose="020B0604020202020204" pitchFamily="34" charset="0"/>
                        <a:buChar char="•"/>
                      </a:pPr>
                      <a:r>
                        <a:rPr lang="en-US" sz="800" baseline="0" dirty="0"/>
                        <a:t>In 1903, Emmeline Pankhurst established the Suffragette movement (WSPU) who’s slogan became “deeds not words”.</a:t>
                      </a:r>
                    </a:p>
                    <a:p>
                      <a:pPr marL="171450" indent="-171450">
                        <a:buFont typeface="Arial" panose="020B0604020202020204" pitchFamily="34" charset="0"/>
                        <a:buChar char="•"/>
                      </a:pPr>
                      <a:r>
                        <a:rPr lang="en-US" sz="800" baseline="0" dirty="0"/>
                        <a:t>Suffragette protests became more violent with acts such as smashing shop windows, blowing up letter boxes, cutting communication wires, blowing up the Prime Ministers house. </a:t>
                      </a:r>
                    </a:p>
                    <a:p>
                      <a:pPr marL="171450" indent="-171450">
                        <a:buFont typeface="Arial" panose="020B0604020202020204" pitchFamily="34" charset="0"/>
                        <a:buChar char="•"/>
                      </a:pPr>
                      <a:r>
                        <a:rPr lang="en-US" sz="800" baseline="0" dirty="0"/>
                        <a:t>The aim was for suffragette acts to gain media attention.</a:t>
                      </a:r>
                    </a:p>
                    <a:p>
                      <a:pPr marL="0" indent="0">
                        <a:buFont typeface="Arial" panose="020B0604020202020204" pitchFamily="34" charset="0"/>
                        <a:buNone/>
                      </a:pPr>
                      <a:r>
                        <a:rPr lang="en-US" sz="900" baseline="0" dirty="0"/>
                        <a:t> </a:t>
                      </a:r>
                      <a:endParaRPr lang="en-GB" sz="900"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464839"/>
                  </a:ext>
                </a:extLst>
              </a:tr>
              <a:tr h="1446487">
                <a:tc>
                  <a:txBody>
                    <a:bodyPr/>
                    <a:lstStyle/>
                    <a:p>
                      <a:pPr marL="171450" indent="-171450">
                        <a:buFont typeface="Arial" panose="020B0604020202020204" pitchFamily="34" charset="0"/>
                        <a:buChar char="•"/>
                      </a:pPr>
                      <a:r>
                        <a:rPr lang="en-US" sz="800" b="1" dirty="0"/>
                        <a:t>1910 – Black Friday. </a:t>
                      </a:r>
                      <a:r>
                        <a:rPr lang="en-US" sz="800" b="0" dirty="0"/>
                        <a:t>Violent</a:t>
                      </a:r>
                      <a:r>
                        <a:rPr lang="en-US" sz="800" b="0" baseline="0" dirty="0"/>
                        <a:t> c</a:t>
                      </a:r>
                      <a:r>
                        <a:rPr lang="en-US" sz="800" b="0" dirty="0"/>
                        <a:t>lashes between police and suffragettes.</a:t>
                      </a:r>
                      <a:endParaRPr lang="en-US" sz="800" b="1" dirty="0"/>
                    </a:p>
                    <a:p>
                      <a:pPr marL="171450" indent="-171450">
                        <a:buFont typeface="Arial" panose="020B0604020202020204" pitchFamily="34" charset="0"/>
                        <a:buChar char="•"/>
                      </a:pPr>
                      <a:r>
                        <a:rPr lang="en-US" sz="800" dirty="0"/>
                        <a:t>As Suffragette acts became more violent, the government took a harder line against them.</a:t>
                      </a:r>
                      <a:r>
                        <a:rPr lang="en-US" sz="800" baseline="0" dirty="0"/>
                        <a:t> </a:t>
                      </a:r>
                      <a:r>
                        <a:rPr lang="en-US" sz="800" dirty="0"/>
                        <a:t>Suffragettes were imprisoned for their actions, but were not treating</a:t>
                      </a:r>
                      <a:r>
                        <a:rPr lang="en-US" sz="800" baseline="0" dirty="0"/>
                        <a:t> as political prisoners (treated differently).</a:t>
                      </a:r>
                    </a:p>
                    <a:p>
                      <a:pPr marL="171450" indent="-171450">
                        <a:buFont typeface="Arial" panose="020B0604020202020204" pitchFamily="34" charset="0"/>
                        <a:buChar char="•"/>
                      </a:pPr>
                      <a:r>
                        <a:rPr lang="en-US" sz="800" baseline="0" dirty="0"/>
                        <a:t>Suffragettes</a:t>
                      </a:r>
                      <a:r>
                        <a:rPr lang="en-US" sz="800" dirty="0"/>
                        <a:t> in prison went on hunger-strike,</a:t>
                      </a:r>
                      <a:r>
                        <a:rPr lang="en-US" sz="800" baseline="0" dirty="0"/>
                        <a:t> protesting against not being seen as political prisoners. The government passed </a:t>
                      </a:r>
                      <a:r>
                        <a:rPr lang="en-US" sz="800" b="1" baseline="0" dirty="0"/>
                        <a:t>The Cat and Mouse Act </a:t>
                      </a:r>
                      <a:r>
                        <a:rPr lang="en-US" sz="800" b="0" baseline="0" dirty="0"/>
                        <a:t>(1913) which released hunger-striking suffragettes, to be recaptured when they regained strength. </a:t>
                      </a:r>
                      <a:r>
                        <a:rPr lang="en-US" sz="800" dirty="0"/>
                        <a:t> </a:t>
                      </a:r>
                      <a:endParaRPr lang="en-GB" sz="800" dirty="0"/>
                    </a:p>
                  </a:txBody>
                  <a:tcPr marL="58608" marR="58608" marT="29304" marB="2930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597456"/>
                  </a:ext>
                </a:extLst>
              </a:tr>
            </a:tbl>
          </a:graphicData>
        </a:graphic>
      </p:graphicFrame>
      <p:grpSp>
        <p:nvGrpSpPr>
          <p:cNvPr id="59" name="Group 58"/>
          <p:cNvGrpSpPr/>
          <p:nvPr/>
        </p:nvGrpSpPr>
        <p:grpSpPr>
          <a:xfrm>
            <a:off x="1310508" y="4854899"/>
            <a:ext cx="6558999" cy="1737157"/>
            <a:chOff x="377057" y="4845373"/>
            <a:chExt cx="6558999" cy="1737157"/>
          </a:xfrm>
        </p:grpSpPr>
        <p:grpSp>
          <p:nvGrpSpPr>
            <p:cNvPr id="27" name="Group 26"/>
            <p:cNvGrpSpPr/>
            <p:nvPr/>
          </p:nvGrpSpPr>
          <p:grpSpPr>
            <a:xfrm>
              <a:off x="377057" y="4845373"/>
              <a:ext cx="6558999" cy="1737157"/>
              <a:chOff x="-238353" y="7686135"/>
              <a:chExt cx="10233253" cy="2710287"/>
            </a:xfrm>
          </p:grpSpPr>
          <p:cxnSp>
            <p:nvCxnSpPr>
              <p:cNvPr id="46" name="Straight Connector 45"/>
              <p:cNvCxnSpPr/>
              <p:nvPr/>
            </p:nvCxnSpPr>
            <p:spPr>
              <a:xfrm>
                <a:off x="515316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1310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38353" y="7686135"/>
                <a:ext cx="10233253" cy="2710287"/>
                <a:chOff x="-579235" y="7686135"/>
                <a:chExt cx="10233253" cy="2710287"/>
              </a:xfrm>
            </p:grpSpPr>
            <p:cxnSp>
              <p:nvCxnSpPr>
                <p:cNvPr id="50" name="Straight Connector 49"/>
                <p:cNvCxnSpPr/>
                <p:nvPr/>
              </p:nvCxnSpPr>
              <p:spPr>
                <a:xfrm>
                  <a:off x="6768102" y="9209825"/>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4"/>
                </p:cNvCxnSpPr>
                <p:nvPr/>
              </p:nvCxnSpPr>
              <p:spPr>
                <a:xfrm flipV="1">
                  <a:off x="776861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4"/>
                </p:cNvCxnSpPr>
                <p:nvPr/>
              </p:nvCxnSpPr>
              <p:spPr>
                <a:xfrm flipV="1">
                  <a:off x="3883579"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0" idx="4"/>
                </p:cNvCxnSpPr>
                <p:nvPr/>
              </p:nvCxnSpPr>
              <p:spPr>
                <a:xfrm flipV="1">
                  <a:off x="5811358" y="8867236"/>
                  <a:ext cx="0" cy="1274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35" idx="4"/>
                </p:cNvCxnSpPr>
                <p:nvPr/>
              </p:nvCxnSpPr>
              <p:spPr>
                <a:xfrm flipV="1">
                  <a:off x="1955800" y="8867236"/>
                  <a:ext cx="0" cy="1274891"/>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79235" y="7740484"/>
                  <a:ext cx="10233253" cy="2655938"/>
                  <a:chOff x="-543153" y="7676689"/>
                  <a:chExt cx="10233253" cy="2655938"/>
                </a:xfrm>
              </p:grpSpPr>
              <p:cxnSp>
                <p:nvCxnSpPr>
                  <p:cNvPr id="13" name="Straight Connector 12"/>
                  <p:cNvCxnSpPr/>
                  <p:nvPr/>
                </p:nvCxnSpPr>
                <p:spPr>
                  <a:xfrm>
                    <a:off x="98153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43153" y="7676689"/>
                    <a:ext cx="10233253" cy="2655938"/>
                    <a:chOff x="-543153" y="7676689"/>
                    <a:chExt cx="10233253" cy="2655938"/>
                  </a:xfrm>
                </p:grpSpPr>
                <p:grpSp>
                  <p:nvGrpSpPr>
                    <p:cNvPr id="9" name="Group 8"/>
                    <p:cNvGrpSpPr/>
                    <p:nvPr/>
                  </p:nvGrpSpPr>
                  <p:grpSpPr>
                    <a:xfrm>
                      <a:off x="-543153" y="7676689"/>
                      <a:ext cx="10233253" cy="2655938"/>
                      <a:chOff x="-543153" y="7676689"/>
                      <a:chExt cx="10233253" cy="2655938"/>
                    </a:xfrm>
                  </p:grpSpPr>
                  <p:grpSp>
                    <p:nvGrpSpPr>
                      <p:cNvPr id="8" name="Group 7"/>
                      <p:cNvGrpSpPr/>
                      <p:nvPr/>
                    </p:nvGrpSpPr>
                    <p:grpSpPr>
                      <a:xfrm>
                        <a:off x="-543153" y="7676689"/>
                        <a:ext cx="10233253" cy="2655938"/>
                        <a:chOff x="-543153" y="7676689"/>
                        <a:chExt cx="10233253" cy="2655938"/>
                      </a:xfrm>
                    </p:grpSpPr>
                    <p:grpSp>
                      <p:nvGrpSpPr>
                        <p:cNvPr id="7" name="Group 6"/>
                        <p:cNvGrpSpPr/>
                        <p:nvPr/>
                      </p:nvGrpSpPr>
                      <p:grpSpPr>
                        <a:xfrm>
                          <a:off x="-543153" y="7676689"/>
                          <a:ext cx="10233253" cy="2647590"/>
                          <a:chOff x="-543153" y="7981490"/>
                          <a:chExt cx="10233253" cy="2647590"/>
                        </a:xfrm>
                      </p:grpSpPr>
                      <p:cxnSp>
                        <p:nvCxnSpPr>
                          <p:cNvPr id="5" name="Straight Connector 4"/>
                          <p:cNvCxnSpPr/>
                          <p:nvPr/>
                        </p:nvCxnSpPr>
                        <p:spPr>
                          <a:xfrm flipV="1">
                            <a:off x="-470664" y="10455275"/>
                            <a:ext cx="10160764" cy="2184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1667077" y="9105414"/>
                            <a:ext cx="2565825" cy="317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US" sz="1154" b="1" dirty="0"/>
                              <a:t>Timeline</a:t>
                            </a:r>
                            <a:endParaRPr lang="en-GB" sz="1154" b="1" dirty="0"/>
                          </a:p>
                        </p:txBody>
                      </p:sp>
                      <p:sp>
                        <p:nvSpPr>
                          <p:cNvPr id="16" name="Oval 15"/>
                          <p:cNvSpPr/>
                          <p:nvPr/>
                        </p:nvSpPr>
                        <p:spPr>
                          <a:xfrm>
                            <a:off x="777018" y="10248080"/>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6" name="Oval 5"/>
                        <p:cNvSpPr/>
                        <p:nvPr/>
                      </p:nvSpPr>
                      <p:spPr>
                        <a:xfrm>
                          <a:off x="1765300"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20" name="Oval 19"/>
                      <p:cNvSpPr/>
                      <p:nvPr/>
                    </p:nvSpPr>
                    <p:spPr>
                      <a:xfrm>
                        <a:off x="3695502"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19" name="Oval 18"/>
                      <p:cNvSpPr/>
                      <p:nvPr/>
                    </p:nvSpPr>
                    <p:spPr>
                      <a:xfrm>
                        <a:off x="2730401" y="995162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22" name="Oval 21"/>
                    <p:cNvSpPr/>
                    <p:nvPr/>
                  </p:nvSpPr>
                  <p:spPr>
                    <a:xfrm>
                      <a:off x="4660603" y="9943279"/>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3" name="Oval 22"/>
                    <p:cNvSpPr/>
                    <p:nvPr/>
                  </p:nvSpPr>
                  <p:spPr>
                    <a:xfrm>
                      <a:off x="5625704" y="9934931"/>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11" name="Oval 10"/>
                  <p:cNvSpPr/>
                  <p:nvPr/>
                </p:nvSpPr>
                <p:spPr>
                  <a:xfrm>
                    <a:off x="41532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35" name="Oval 34"/>
                <p:cNvSpPr/>
                <p:nvPr/>
              </p:nvSpPr>
              <p:spPr>
                <a:xfrm>
                  <a:off x="1380422"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38" name="Oval 37"/>
                <p:cNvSpPr/>
                <p:nvPr/>
              </p:nvSpPr>
              <p:spPr>
                <a:xfrm>
                  <a:off x="3308201"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0" name="Oval 39"/>
                <p:cNvSpPr/>
                <p:nvPr/>
              </p:nvSpPr>
              <p:spPr>
                <a:xfrm>
                  <a:off x="523598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5" name="Oval 24"/>
                <p:cNvSpPr/>
                <p:nvPr/>
              </p:nvSpPr>
              <p:spPr>
                <a:xfrm>
                  <a:off x="6590805" y="9980494"/>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6" name="Oval 25"/>
                <p:cNvSpPr/>
                <p:nvPr/>
              </p:nvSpPr>
              <p:spPr>
                <a:xfrm>
                  <a:off x="7555906" y="9972147"/>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2" name="Oval 41"/>
                <p:cNvSpPr/>
                <p:nvPr/>
              </p:nvSpPr>
              <p:spPr>
                <a:xfrm>
                  <a:off x="719324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4" name="Oval 43"/>
                <p:cNvSpPr/>
                <p:nvPr/>
              </p:nvSpPr>
              <p:spPr>
                <a:xfrm>
                  <a:off x="233203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47" name="Oval 46"/>
                <p:cNvSpPr/>
                <p:nvPr/>
              </p:nvSpPr>
              <p:spPr>
                <a:xfrm>
                  <a:off x="427209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52" name="Oval 51"/>
                <p:cNvSpPr/>
                <p:nvPr/>
              </p:nvSpPr>
              <p:spPr>
                <a:xfrm>
                  <a:off x="6201892" y="8606752"/>
                  <a:ext cx="1150757"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grpSp>
        <p:cxnSp>
          <p:nvCxnSpPr>
            <p:cNvPr id="65" name="Straight Connector 64"/>
            <p:cNvCxnSpPr/>
            <p:nvPr/>
          </p:nvCxnSpPr>
          <p:spPr>
            <a:xfrm>
              <a:off x="6275203" y="5821941"/>
              <a:ext cx="5876" cy="587453"/>
            </a:xfrm>
            <a:prstGeom prst="line">
              <a:avLst/>
            </a:prstGeom>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912293" y="5435400"/>
              <a:ext cx="737577"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67" name="Oval 66"/>
            <p:cNvSpPr/>
            <p:nvPr/>
          </p:nvSpPr>
          <p:spPr>
            <a:xfrm>
              <a:off x="6156040" y="6327625"/>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34" name="TextBox 33"/>
          <p:cNvSpPr txBox="1"/>
          <p:nvPr/>
        </p:nvSpPr>
        <p:spPr>
          <a:xfrm>
            <a:off x="4472540" y="598228"/>
            <a:ext cx="1756089" cy="261610"/>
          </a:xfrm>
          <a:prstGeom prst="rect">
            <a:avLst/>
          </a:prstGeom>
          <a:noFill/>
        </p:spPr>
        <p:txBody>
          <a:bodyPr wrap="square" rtlCol="0">
            <a:spAutoFit/>
          </a:bodyPr>
          <a:lstStyle/>
          <a:p>
            <a:r>
              <a:rPr lang="en-US" sz="1100" b="1" dirty="0"/>
              <a:t>Key terms</a:t>
            </a:r>
            <a:endParaRPr lang="en-GB" sz="1100" b="1" dirty="0"/>
          </a:p>
        </p:txBody>
      </p:sp>
      <p:sp>
        <p:nvSpPr>
          <p:cNvPr id="79" name="TextBox 78"/>
          <p:cNvSpPr txBox="1"/>
          <p:nvPr/>
        </p:nvSpPr>
        <p:spPr>
          <a:xfrm>
            <a:off x="1234445" y="580350"/>
            <a:ext cx="1756089" cy="261610"/>
          </a:xfrm>
          <a:prstGeom prst="rect">
            <a:avLst/>
          </a:prstGeom>
          <a:noFill/>
        </p:spPr>
        <p:txBody>
          <a:bodyPr wrap="square" rtlCol="0">
            <a:spAutoFit/>
          </a:bodyPr>
          <a:lstStyle/>
          <a:p>
            <a:r>
              <a:rPr lang="en-US" sz="1100" b="1" dirty="0"/>
              <a:t>Key people</a:t>
            </a:r>
            <a:endParaRPr lang="en-GB" sz="1100" b="1" dirty="0"/>
          </a:p>
        </p:txBody>
      </p:sp>
      <p:sp>
        <p:nvSpPr>
          <p:cNvPr id="80" name="TextBox 79"/>
          <p:cNvSpPr txBox="1"/>
          <p:nvPr/>
        </p:nvSpPr>
        <p:spPr>
          <a:xfrm>
            <a:off x="7532869" y="502127"/>
            <a:ext cx="1756089" cy="261610"/>
          </a:xfrm>
          <a:prstGeom prst="rect">
            <a:avLst/>
          </a:prstGeom>
          <a:noFill/>
        </p:spPr>
        <p:txBody>
          <a:bodyPr wrap="square" rtlCol="0">
            <a:spAutoFit/>
          </a:bodyPr>
          <a:lstStyle/>
          <a:p>
            <a:r>
              <a:rPr lang="en-US" sz="1100" b="1" dirty="0"/>
              <a:t>Key events</a:t>
            </a:r>
            <a:endParaRPr lang="en-GB" sz="1100" b="1" dirty="0"/>
          </a:p>
        </p:txBody>
      </p:sp>
      <p:cxnSp>
        <p:nvCxnSpPr>
          <p:cNvPr id="81" name="Straight Connector 80"/>
          <p:cNvCxnSpPr/>
          <p:nvPr/>
        </p:nvCxnSpPr>
        <p:spPr>
          <a:xfrm>
            <a:off x="2111129" y="828897"/>
            <a:ext cx="4886" cy="28809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417260" y="859838"/>
            <a:ext cx="11829" cy="38722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296412" y="763380"/>
            <a:ext cx="1" cy="142737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110076" y="3848004"/>
            <a:ext cx="11939" cy="823711"/>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34091" y="3866117"/>
            <a:ext cx="1018229" cy="230832"/>
          </a:xfrm>
          <a:prstGeom prst="rect">
            <a:avLst/>
          </a:prstGeom>
          <a:noFill/>
        </p:spPr>
        <p:txBody>
          <a:bodyPr wrap="square" rtlCol="0">
            <a:spAutoFit/>
          </a:bodyPr>
          <a:lstStyle/>
          <a:p>
            <a:pPr algn="r"/>
            <a:r>
              <a:rPr lang="en-US" sz="900" b="1" dirty="0"/>
              <a:t>Other key figures</a:t>
            </a:r>
            <a:endParaRPr lang="en-GB" sz="900" b="1" dirty="0"/>
          </a:p>
        </p:txBody>
      </p:sp>
      <p:sp>
        <p:nvSpPr>
          <p:cNvPr id="91" name="Rectangle 90"/>
          <p:cNvSpPr/>
          <p:nvPr/>
        </p:nvSpPr>
        <p:spPr>
          <a:xfrm>
            <a:off x="7562292" y="730330"/>
            <a:ext cx="756548" cy="385362"/>
          </a:xfrm>
          <a:prstGeom prst="rect">
            <a:avLst/>
          </a:prstGeom>
        </p:spPr>
        <p:txBody>
          <a:bodyPr wrap="square">
            <a:spAutoFit/>
          </a:bodyPr>
          <a:lstStyle/>
          <a:p>
            <a:pPr algn="r">
              <a:lnSpc>
                <a:spcPct val="119000"/>
              </a:lnSpc>
              <a:spcAft>
                <a:spcPts val="600"/>
              </a:spcAft>
            </a:pPr>
            <a:r>
              <a:rPr lang="en-GB" sz="800" b="1" kern="1400" dirty="0">
                <a:solidFill>
                  <a:srgbClr val="000000"/>
                </a:solidFill>
              </a:rPr>
              <a:t>Women in 19</a:t>
            </a:r>
            <a:r>
              <a:rPr lang="en-GB" sz="800" b="1" kern="1400" baseline="30000" dirty="0">
                <a:solidFill>
                  <a:srgbClr val="000000"/>
                </a:solidFill>
              </a:rPr>
              <a:t>th</a:t>
            </a:r>
            <a:r>
              <a:rPr lang="en-GB" sz="800" b="1" kern="1400" dirty="0">
                <a:solidFill>
                  <a:srgbClr val="000000"/>
                </a:solidFill>
              </a:rPr>
              <a:t> century</a:t>
            </a:r>
            <a:endParaRPr lang="en-GB" sz="800" kern="1400" dirty="0">
              <a:solidFill>
                <a:srgbClr val="000000"/>
              </a:solidFill>
            </a:endParaRPr>
          </a:p>
        </p:txBody>
      </p:sp>
      <p:sp>
        <p:nvSpPr>
          <p:cNvPr id="94" name="Rectangle 93"/>
          <p:cNvSpPr/>
          <p:nvPr/>
        </p:nvSpPr>
        <p:spPr>
          <a:xfrm>
            <a:off x="7439109" y="2305995"/>
            <a:ext cx="906262" cy="531877"/>
          </a:xfrm>
          <a:prstGeom prst="rect">
            <a:avLst/>
          </a:prstGeom>
        </p:spPr>
        <p:txBody>
          <a:bodyPr wrap="square">
            <a:spAutoFit/>
          </a:bodyPr>
          <a:lstStyle/>
          <a:p>
            <a:pPr lvl="0" algn="r">
              <a:lnSpc>
                <a:spcPct val="119000"/>
              </a:lnSpc>
            </a:pPr>
            <a:r>
              <a:rPr lang="en-US" sz="800" b="1" kern="1400" dirty="0">
                <a:solidFill>
                  <a:srgbClr val="000000"/>
                </a:solidFill>
              </a:rPr>
              <a:t>Suffrage; from peaceful to violent</a:t>
            </a:r>
            <a:endParaRPr lang="en-GB" sz="800" kern="1400" dirty="0">
              <a:solidFill>
                <a:srgbClr val="000000"/>
              </a:solidFill>
            </a:endParaRPr>
          </a:p>
        </p:txBody>
      </p:sp>
      <p:sp>
        <p:nvSpPr>
          <p:cNvPr id="95" name="Rectangle 94"/>
          <p:cNvSpPr/>
          <p:nvPr/>
        </p:nvSpPr>
        <p:spPr>
          <a:xfrm>
            <a:off x="7439110" y="4274929"/>
            <a:ext cx="883708" cy="385362"/>
          </a:xfrm>
          <a:prstGeom prst="rect">
            <a:avLst/>
          </a:prstGeom>
        </p:spPr>
        <p:txBody>
          <a:bodyPr wrap="square">
            <a:spAutoFit/>
          </a:bodyPr>
          <a:lstStyle/>
          <a:p>
            <a:pPr lvl="0" algn="r">
              <a:lnSpc>
                <a:spcPct val="119000"/>
              </a:lnSpc>
            </a:pPr>
            <a:r>
              <a:rPr lang="en-US" sz="800" b="1" kern="1400" dirty="0">
                <a:solidFill>
                  <a:srgbClr val="000000"/>
                </a:solidFill>
              </a:rPr>
              <a:t>Suffragette vs. Government</a:t>
            </a:r>
            <a:endParaRPr lang="en-GB" sz="800" kern="1400" dirty="0">
              <a:solidFill>
                <a:srgbClr val="000000"/>
              </a:solidFill>
            </a:endParaRPr>
          </a:p>
        </p:txBody>
      </p:sp>
      <p:cxnSp>
        <p:nvCxnSpPr>
          <p:cNvPr id="100" name="Straight Connector 99"/>
          <p:cNvCxnSpPr/>
          <p:nvPr/>
        </p:nvCxnSpPr>
        <p:spPr>
          <a:xfrm flipH="1">
            <a:off x="8288702" y="4323336"/>
            <a:ext cx="4249" cy="13726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8296411" y="2344476"/>
            <a:ext cx="4826" cy="1843776"/>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402496" y="94890"/>
            <a:ext cx="2117118" cy="400110"/>
          </a:xfrm>
          <a:prstGeom prst="rect">
            <a:avLst/>
          </a:prstGeom>
        </p:spPr>
        <p:txBody>
          <a:bodyPr wrap="none">
            <a:spAutoFit/>
          </a:bodyPr>
          <a:lstStyle/>
          <a:p>
            <a:r>
              <a:rPr lang="en-GB" sz="2000" b="1" dirty="0">
                <a:solidFill>
                  <a:schemeClr val="bg1"/>
                </a:solidFill>
              </a:rPr>
              <a:t>Women’s Suffrage</a:t>
            </a:r>
          </a:p>
        </p:txBody>
      </p:sp>
      <p:sp>
        <p:nvSpPr>
          <p:cNvPr id="104" name="TextBox 103"/>
          <p:cNvSpPr txBox="1"/>
          <p:nvPr/>
        </p:nvSpPr>
        <p:spPr>
          <a:xfrm>
            <a:off x="1057060" y="938499"/>
            <a:ext cx="948246" cy="369332"/>
          </a:xfrm>
          <a:prstGeom prst="rect">
            <a:avLst/>
          </a:prstGeom>
          <a:noFill/>
        </p:spPr>
        <p:txBody>
          <a:bodyPr wrap="square" rtlCol="0">
            <a:spAutoFit/>
          </a:bodyPr>
          <a:lstStyle/>
          <a:p>
            <a:pPr algn="r"/>
            <a:r>
              <a:rPr lang="en-US" sz="900" b="1" dirty="0"/>
              <a:t>Suffrage movement</a:t>
            </a:r>
            <a:endParaRPr lang="en-GB" sz="900" b="1" dirty="0"/>
          </a:p>
        </p:txBody>
      </p:sp>
      <p:graphicFrame>
        <p:nvGraphicFramePr>
          <p:cNvPr id="57" name="Table 56"/>
          <p:cNvGraphicFramePr>
            <a:graphicFrameLocks noGrp="1"/>
          </p:cNvGraphicFramePr>
          <p:nvPr/>
        </p:nvGraphicFramePr>
        <p:xfrm>
          <a:off x="8349645" y="5868173"/>
          <a:ext cx="2742758" cy="944880"/>
        </p:xfrm>
        <a:graphic>
          <a:graphicData uri="http://schemas.openxmlformats.org/drawingml/2006/table">
            <a:tbl>
              <a:tblPr firstRow="1" bandRow="1">
                <a:tableStyleId>{5C22544A-7EE6-4342-B048-85BDC9FD1C3A}</a:tableStyleId>
              </a:tblPr>
              <a:tblGrid>
                <a:gridCol w="1371379">
                  <a:extLst>
                    <a:ext uri="{9D8B030D-6E8A-4147-A177-3AD203B41FA5}">
                      <a16:colId xmlns:a16="http://schemas.microsoft.com/office/drawing/2014/main" val="232969741"/>
                    </a:ext>
                  </a:extLst>
                </a:gridCol>
                <a:gridCol w="1371379">
                  <a:extLst>
                    <a:ext uri="{9D8B030D-6E8A-4147-A177-3AD203B41FA5}">
                      <a16:colId xmlns:a16="http://schemas.microsoft.com/office/drawing/2014/main" val="389327736"/>
                    </a:ext>
                  </a:extLst>
                </a:gridCol>
              </a:tblGrid>
              <a:tr h="370840">
                <a:tc>
                  <a:txBody>
                    <a:bodyPr/>
                    <a:lstStyle/>
                    <a:p>
                      <a:pPr algn="ctr"/>
                      <a:r>
                        <a:rPr lang="en-US" sz="700" dirty="0">
                          <a:solidFill>
                            <a:sysClr val="windowText" lastClr="000000"/>
                          </a:solidFill>
                        </a:rPr>
                        <a:t>Helped </a:t>
                      </a:r>
                    </a:p>
                    <a:p>
                      <a:pPr marL="171450" indent="-171450" algn="l">
                        <a:buFont typeface="Arial" panose="020B0604020202020204" pitchFamily="34" charset="0"/>
                        <a:buChar char="•"/>
                      </a:pPr>
                      <a:r>
                        <a:rPr lang="en-US" sz="700" b="0" dirty="0">
                          <a:solidFill>
                            <a:sysClr val="windowText" lastClr="000000"/>
                          </a:solidFill>
                        </a:rPr>
                        <a:t>Suffragist easily ignored.</a:t>
                      </a:r>
                    </a:p>
                    <a:p>
                      <a:pPr marL="171450" indent="-171450" algn="l">
                        <a:buFont typeface="Arial" panose="020B0604020202020204" pitchFamily="34" charset="0"/>
                        <a:buChar char="•"/>
                      </a:pPr>
                      <a:r>
                        <a:rPr lang="en-US" sz="700" b="0" dirty="0">
                          <a:solidFill>
                            <a:sysClr val="windowText" lastClr="000000"/>
                          </a:solidFill>
                        </a:rPr>
                        <a:t>Grabbed media attention</a:t>
                      </a:r>
                      <a:r>
                        <a:rPr lang="en-US" sz="700" b="0" baseline="0" dirty="0">
                          <a:solidFill>
                            <a:sysClr val="windowText" lastClr="000000"/>
                          </a:solidFill>
                        </a:rPr>
                        <a:t> – increased support.</a:t>
                      </a:r>
                      <a:endParaRPr lang="en-US" sz="700" b="0" dirty="0">
                        <a:solidFill>
                          <a:sysClr val="windowText" lastClr="000000"/>
                        </a:solidFill>
                      </a:endParaRPr>
                    </a:p>
                    <a:p>
                      <a:pPr marL="171450" indent="-171450" algn="l">
                        <a:buFont typeface="Arial" panose="020B0604020202020204" pitchFamily="34" charset="0"/>
                        <a:buChar char="•"/>
                      </a:pPr>
                      <a:r>
                        <a:rPr lang="en-US" sz="700" b="0" dirty="0">
                          <a:solidFill>
                            <a:sysClr val="windowText" lastClr="000000"/>
                          </a:solidFill>
                        </a:rPr>
                        <a:t>Showed desperation</a:t>
                      </a:r>
                      <a:r>
                        <a:rPr lang="en-US" sz="700" b="0" baseline="0" dirty="0">
                          <a:solidFill>
                            <a:sysClr val="windowText" lastClr="000000"/>
                          </a:solidFill>
                        </a:rPr>
                        <a:t> of</a:t>
                      </a:r>
                      <a:r>
                        <a:rPr lang="en-US" sz="700" b="0" dirty="0">
                          <a:solidFill>
                            <a:sysClr val="windowText" lastClr="000000"/>
                          </a:solidFill>
                        </a:rPr>
                        <a:t> women for suffrage.</a:t>
                      </a:r>
                    </a:p>
                    <a:p>
                      <a:pPr marL="171450" indent="-171450" algn="l">
                        <a:buFont typeface="Arial" panose="020B0604020202020204" pitchFamily="34" charset="0"/>
                        <a:buChar char="•"/>
                      </a:pPr>
                      <a:r>
                        <a:rPr lang="en-US" sz="700" b="0" dirty="0">
                          <a:solidFill>
                            <a:sysClr val="windowText" lastClr="000000"/>
                          </a:solidFill>
                        </a:rPr>
                        <a:t>Scared the government into action.</a:t>
                      </a:r>
                      <a:endParaRPr lang="en-GB" sz="700" b="0" dirty="0">
                        <a:solidFill>
                          <a:sysClr val="windowText" lastClr="00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700" dirty="0">
                          <a:solidFill>
                            <a:sysClr val="windowText" lastClr="000000"/>
                          </a:solidFill>
                        </a:rPr>
                        <a:t>Hindered</a:t>
                      </a:r>
                    </a:p>
                    <a:p>
                      <a:pPr marL="171450" indent="-171450" algn="l">
                        <a:buFont typeface="Arial" panose="020B0604020202020204" pitchFamily="34" charset="0"/>
                        <a:buChar char="•"/>
                      </a:pPr>
                      <a:r>
                        <a:rPr lang="en-US" sz="700" b="0" dirty="0">
                          <a:solidFill>
                            <a:sysClr val="windowText" lastClr="000000"/>
                          </a:solidFill>
                        </a:rPr>
                        <a:t>Some public opinion turned against Suffragette.</a:t>
                      </a:r>
                    </a:p>
                    <a:p>
                      <a:pPr marL="171450" indent="-171450" algn="l">
                        <a:buFont typeface="Arial" panose="020B0604020202020204" pitchFamily="34" charset="0"/>
                        <a:buChar char="•"/>
                      </a:pPr>
                      <a:r>
                        <a:rPr lang="en-US" sz="700" b="0" dirty="0">
                          <a:solidFill>
                            <a:sysClr val="windowText" lastClr="000000"/>
                          </a:solidFill>
                        </a:rPr>
                        <a:t>Why</a:t>
                      </a:r>
                      <a:r>
                        <a:rPr lang="en-US" sz="700" b="0" baseline="0" dirty="0">
                          <a:solidFill>
                            <a:sysClr val="windowText" lastClr="000000"/>
                          </a:solidFill>
                        </a:rPr>
                        <a:t> should they get a voice if break laws?</a:t>
                      </a:r>
                    </a:p>
                    <a:p>
                      <a:pPr marL="171450" indent="-171450" algn="l">
                        <a:buFont typeface="Arial" panose="020B0604020202020204" pitchFamily="34" charset="0"/>
                        <a:buChar char="•"/>
                      </a:pPr>
                      <a:r>
                        <a:rPr lang="en-US" sz="700" b="0" baseline="0" dirty="0">
                          <a:solidFill>
                            <a:sysClr val="windowText" lastClr="000000"/>
                          </a:solidFill>
                        </a:rPr>
                        <a:t>Government action becomes harsher</a:t>
                      </a:r>
                      <a:endParaRPr lang="en-GB" sz="7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998625"/>
                  </a:ext>
                </a:extLst>
              </a:tr>
            </a:tbl>
          </a:graphicData>
        </a:graphic>
      </p:graphicFrame>
      <p:cxnSp>
        <p:nvCxnSpPr>
          <p:cNvPr id="77" name="Straight Connector 76"/>
          <p:cNvCxnSpPr/>
          <p:nvPr/>
        </p:nvCxnSpPr>
        <p:spPr>
          <a:xfrm flipH="1">
            <a:off x="8283875" y="5891271"/>
            <a:ext cx="4826" cy="923730"/>
          </a:xfrm>
          <a:prstGeom prst="line">
            <a:avLst/>
          </a:prstGeom>
          <a:ln w="57150">
            <a:solidFill>
              <a:srgbClr val="0033CC"/>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552767" y="5808738"/>
            <a:ext cx="768653" cy="385362"/>
          </a:xfrm>
          <a:prstGeom prst="rect">
            <a:avLst/>
          </a:prstGeom>
        </p:spPr>
        <p:txBody>
          <a:bodyPr wrap="square">
            <a:spAutoFit/>
          </a:bodyPr>
          <a:lstStyle/>
          <a:p>
            <a:pPr lvl="0" algn="r">
              <a:lnSpc>
                <a:spcPct val="119000"/>
              </a:lnSpc>
            </a:pPr>
            <a:r>
              <a:rPr lang="en-US" sz="800" b="1" kern="1400" dirty="0">
                <a:solidFill>
                  <a:srgbClr val="000000"/>
                </a:solidFill>
              </a:rPr>
              <a:t>Help or hinder?</a:t>
            </a:r>
            <a:endParaRPr lang="en-GB" sz="800" kern="1400" dirty="0">
              <a:solidFill>
                <a:srgbClr val="000000"/>
              </a:solidFill>
            </a:endParaRPr>
          </a:p>
        </p:txBody>
      </p:sp>
      <p:pic>
        <p:nvPicPr>
          <p:cNvPr id="85" name="Picture 84"/>
          <p:cNvPicPr>
            <a:picLocks noChangeAspect="1"/>
          </p:cNvPicPr>
          <p:nvPr/>
        </p:nvPicPr>
        <p:blipFill>
          <a:blip r:embed="rId4"/>
          <a:stretch>
            <a:fillRect/>
          </a:stretch>
        </p:blipFill>
        <p:spPr>
          <a:xfrm>
            <a:off x="2137327" y="5806710"/>
            <a:ext cx="309525" cy="403397"/>
          </a:xfrm>
          <a:prstGeom prst="rect">
            <a:avLst/>
          </a:prstGeom>
        </p:spPr>
      </p:pic>
      <p:sp>
        <p:nvSpPr>
          <p:cNvPr id="87" name="TextBox 86"/>
          <p:cNvSpPr txBox="1"/>
          <p:nvPr/>
        </p:nvSpPr>
        <p:spPr>
          <a:xfrm rot="2167365">
            <a:off x="2077001" y="5890558"/>
            <a:ext cx="429537" cy="184666"/>
          </a:xfrm>
          <a:prstGeom prst="rect">
            <a:avLst/>
          </a:prstGeom>
          <a:noFill/>
        </p:spPr>
        <p:txBody>
          <a:bodyPr wrap="square" rtlCol="0">
            <a:spAutoFit/>
          </a:bodyPr>
          <a:lstStyle/>
          <a:p>
            <a:pPr algn="ctr"/>
            <a:r>
              <a:rPr lang="en-US" sz="600" b="1" dirty="0">
                <a:solidFill>
                  <a:schemeClr val="bg1"/>
                </a:solidFill>
              </a:rPr>
              <a:t>NUWSS</a:t>
            </a:r>
            <a:endParaRPr lang="en-GB" sz="600" b="1" dirty="0">
              <a:solidFill>
                <a:schemeClr val="bg1"/>
              </a:solidFill>
            </a:endParaRPr>
          </a:p>
        </p:txBody>
      </p:sp>
      <p:sp>
        <p:nvSpPr>
          <p:cNvPr id="62" name="TextBox 61"/>
          <p:cNvSpPr txBox="1"/>
          <p:nvPr/>
        </p:nvSpPr>
        <p:spPr>
          <a:xfrm>
            <a:off x="1975943" y="5514664"/>
            <a:ext cx="666003" cy="369332"/>
          </a:xfrm>
          <a:prstGeom prst="rect">
            <a:avLst/>
          </a:prstGeom>
          <a:noFill/>
        </p:spPr>
        <p:txBody>
          <a:bodyPr wrap="square" rtlCol="0">
            <a:spAutoFit/>
          </a:bodyPr>
          <a:lstStyle/>
          <a:p>
            <a:pPr algn="ctr"/>
            <a:r>
              <a:rPr lang="en-US" sz="600" dirty="0"/>
              <a:t>NUWSS set up by Millicent Fawcett</a:t>
            </a:r>
            <a:endParaRPr lang="en-GB" sz="600" dirty="0"/>
          </a:p>
        </p:txBody>
      </p:sp>
      <p:sp>
        <p:nvSpPr>
          <p:cNvPr id="63" name="TextBox 62"/>
          <p:cNvSpPr txBox="1"/>
          <p:nvPr/>
        </p:nvSpPr>
        <p:spPr>
          <a:xfrm>
            <a:off x="1927171" y="6560960"/>
            <a:ext cx="680034" cy="246221"/>
          </a:xfrm>
          <a:prstGeom prst="rect">
            <a:avLst/>
          </a:prstGeom>
          <a:noFill/>
        </p:spPr>
        <p:txBody>
          <a:bodyPr wrap="square" rtlCol="0">
            <a:spAutoFit/>
          </a:bodyPr>
          <a:lstStyle/>
          <a:p>
            <a:pPr algn="ctr"/>
            <a:r>
              <a:rPr lang="en-US" sz="1000" b="1" dirty="0"/>
              <a:t>1897</a:t>
            </a:r>
            <a:endParaRPr lang="en-GB" sz="1000" b="1" dirty="0"/>
          </a:p>
        </p:txBody>
      </p:sp>
      <p:grpSp>
        <p:nvGrpSpPr>
          <p:cNvPr id="3" name="Group 2">
            <a:extLst>
              <a:ext uri="{FF2B5EF4-FFF2-40B4-BE49-F238E27FC236}">
                <a16:creationId xmlns:a16="http://schemas.microsoft.com/office/drawing/2014/main" id="{EA34BBF3-11CB-683A-A45F-5FD9E5034DCA}"/>
              </a:ext>
            </a:extLst>
          </p:cNvPr>
          <p:cNvGrpSpPr/>
          <p:nvPr/>
        </p:nvGrpSpPr>
        <p:grpSpPr>
          <a:xfrm>
            <a:off x="2725112" y="5154268"/>
            <a:ext cx="429537" cy="403397"/>
            <a:chOff x="1582111" y="5154267"/>
            <a:chExt cx="429537" cy="403397"/>
          </a:xfrm>
        </p:grpSpPr>
        <p:pic>
          <p:nvPicPr>
            <p:cNvPr id="89" name="Picture 88"/>
            <p:cNvPicPr>
              <a:picLocks noChangeAspect="1"/>
            </p:cNvPicPr>
            <p:nvPr/>
          </p:nvPicPr>
          <p:blipFill>
            <a:blip r:embed="rId4"/>
            <a:stretch>
              <a:fillRect/>
            </a:stretch>
          </p:blipFill>
          <p:spPr>
            <a:xfrm>
              <a:off x="1642437" y="5154267"/>
              <a:ext cx="309525" cy="403397"/>
            </a:xfrm>
            <a:prstGeom prst="rect">
              <a:avLst/>
            </a:prstGeom>
          </p:spPr>
        </p:pic>
        <p:sp>
          <p:nvSpPr>
            <p:cNvPr id="90" name="TextBox 89"/>
            <p:cNvSpPr txBox="1"/>
            <p:nvPr/>
          </p:nvSpPr>
          <p:spPr>
            <a:xfrm rot="2167365">
              <a:off x="1582111" y="5238116"/>
              <a:ext cx="429537" cy="184666"/>
            </a:xfrm>
            <a:prstGeom prst="rect">
              <a:avLst/>
            </a:prstGeom>
            <a:noFill/>
          </p:spPr>
          <p:txBody>
            <a:bodyPr wrap="square" rtlCol="0">
              <a:spAutoFit/>
            </a:bodyPr>
            <a:lstStyle/>
            <a:p>
              <a:pPr algn="ctr"/>
              <a:r>
                <a:rPr lang="en-US" sz="600" b="1" dirty="0">
                  <a:solidFill>
                    <a:schemeClr val="bg1"/>
                  </a:solidFill>
                </a:rPr>
                <a:t>WSPU</a:t>
              </a:r>
              <a:endParaRPr lang="en-GB" sz="600" b="1" dirty="0">
                <a:solidFill>
                  <a:schemeClr val="bg1"/>
                </a:solidFill>
              </a:endParaRPr>
            </a:p>
          </p:txBody>
        </p:sp>
      </p:grpSp>
      <p:grpSp>
        <p:nvGrpSpPr>
          <p:cNvPr id="64" name="Group 63"/>
          <p:cNvGrpSpPr/>
          <p:nvPr/>
        </p:nvGrpSpPr>
        <p:grpSpPr>
          <a:xfrm>
            <a:off x="2575934" y="4882350"/>
            <a:ext cx="697275" cy="1919709"/>
            <a:chOff x="1432933" y="4882349"/>
            <a:chExt cx="697275" cy="1919709"/>
          </a:xfrm>
        </p:grpSpPr>
        <p:sp>
          <p:nvSpPr>
            <p:cNvPr id="92" name="TextBox 91"/>
            <p:cNvSpPr txBox="1"/>
            <p:nvPr/>
          </p:nvSpPr>
          <p:spPr>
            <a:xfrm>
              <a:off x="1464205" y="4882349"/>
              <a:ext cx="666003" cy="369332"/>
            </a:xfrm>
            <a:prstGeom prst="rect">
              <a:avLst/>
            </a:prstGeom>
            <a:noFill/>
          </p:spPr>
          <p:txBody>
            <a:bodyPr wrap="square" rtlCol="0">
              <a:spAutoFit/>
            </a:bodyPr>
            <a:lstStyle/>
            <a:p>
              <a:pPr algn="ctr"/>
              <a:r>
                <a:rPr lang="en-US" sz="600" dirty="0"/>
                <a:t>WSPU set up by Emmeline Pankhurst</a:t>
              </a:r>
              <a:endParaRPr lang="en-GB" sz="600" dirty="0"/>
            </a:p>
          </p:txBody>
        </p:sp>
        <p:sp>
          <p:nvSpPr>
            <p:cNvPr id="93" name="TextBox 92"/>
            <p:cNvSpPr txBox="1"/>
            <p:nvPr/>
          </p:nvSpPr>
          <p:spPr>
            <a:xfrm>
              <a:off x="1432933" y="6555837"/>
              <a:ext cx="680034" cy="246221"/>
            </a:xfrm>
            <a:prstGeom prst="rect">
              <a:avLst/>
            </a:prstGeom>
            <a:noFill/>
          </p:spPr>
          <p:txBody>
            <a:bodyPr wrap="square" rtlCol="0">
              <a:spAutoFit/>
            </a:bodyPr>
            <a:lstStyle/>
            <a:p>
              <a:pPr algn="ctr"/>
              <a:r>
                <a:rPr lang="en-US" sz="1000" b="1" dirty="0"/>
                <a:t>1903</a:t>
              </a:r>
              <a:endParaRPr lang="en-GB" sz="1000" b="1" dirty="0"/>
            </a:p>
          </p:txBody>
        </p:sp>
      </p:grpSp>
      <p:pic>
        <p:nvPicPr>
          <p:cNvPr id="96" name="Picture 95"/>
          <p:cNvPicPr>
            <a:picLocks noChangeAspect="1"/>
          </p:cNvPicPr>
          <p:nvPr/>
        </p:nvPicPr>
        <p:blipFill>
          <a:blip r:embed="rId5"/>
          <a:stretch>
            <a:fillRect/>
          </a:stretch>
        </p:blipFill>
        <p:spPr>
          <a:xfrm>
            <a:off x="3425403" y="5883997"/>
            <a:ext cx="268211" cy="272523"/>
          </a:xfrm>
          <a:prstGeom prst="rect">
            <a:avLst/>
          </a:prstGeom>
        </p:spPr>
      </p:pic>
      <p:grpSp>
        <p:nvGrpSpPr>
          <p:cNvPr id="68" name="Group 67"/>
          <p:cNvGrpSpPr/>
          <p:nvPr/>
        </p:nvGrpSpPr>
        <p:grpSpPr>
          <a:xfrm>
            <a:off x="3185605" y="5510086"/>
            <a:ext cx="714774" cy="1292516"/>
            <a:chOff x="2042605" y="5510086"/>
            <a:chExt cx="714774" cy="1292516"/>
          </a:xfrm>
        </p:grpSpPr>
        <p:sp>
          <p:nvSpPr>
            <p:cNvPr id="97" name="TextBox 96"/>
            <p:cNvSpPr txBox="1"/>
            <p:nvPr/>
          </p:nvSpPr>
          <p:spPr>
            <a:xfrm>
              <a:off x="2091376" y="5510086"/>
              <a:ext cx="666003" cy="369332"/>
            </a:xfrm>
            <a:prstGeom prst="rect">
              <a:avLst/>
            </a:prstGeom>
            <a:noFill/>
          </p:spPr>
          <p:txBody>
            <a:bodyPr wrap="square" rtlCol="0">
              <a:spAutoFit/>
            </a:bodyPr>
            <a:lstStyle/>
            <a:p>
              <a:pPr algn="ctr"/>
              <a:r>
                <a:rPr lang="en-US" sz="600" dirty="0"/>
                <a:t>Suffragette newspaper is published</a:t>
              </a:r>
              <a:endParaRPr lang="en-GB" sz="600" dirty="0"/>
            </a:p>
          </p:txBody>
        </p:sp>
        <p:sp>
          <p:nvSpPr>
            <p:cNvPr id="98" name="TextBox 97"/>
            <p:cNvSpPr txBox="1"/>
            <p:nvPr/>
          </p:nvSpPr>
          <p:spPr>
            <a:xfrm>
              <a:off x="2042605" y="6556381"/>
              <a:ext cx="680034" cy="246221"/>
            </a:xfrm>
            <a:prstGeom prst="rect">
              <a:avLst/>
            </a:prstGeom>
            <a:noFill/>
          </p:spPr>
          <p:txBody>
            <a:bodyPr wrap="square" rtlCol="0">
              <a:spAutoFit/>
            </a:bodyPr>
            <a:lstStyle/>
            <a:p>
              <a:pPr algn="ctr"/>
              <a:r>
                <a:rPr lang="en-US" sz="1000" b="1" dirty="0"/>
                <a:t>1904</a:t>
              </a:r>
              <a:endParaRPr lang="en-GB" sz="1000" b="1" dirty="0"/>
            </a:p>
          </p:txBody>
        </p:sp>
      </p:grpSp>
      <p:grpSp>
        <p:nvGrpSpPr>
          <p:cNvPr id="99" name="Group 98"/>
          <p:cNvGrpSpPr/>
          <p:nvPr/>
        </p:nvGrpSpPr>
        <p:grpSpPr>
          <a:xfrm>
            <a:off x="3813349" y="4885876"/>
            <a:ext cx="706084" cy="1911000"/>
            <a:chOff x="1420660" y="4891058"/>
            <a:chExt cx="706084" cy="1911000"/>
          </a:xfrm>
        </p:grpSpPr>
        <p:sp>
          <p:nvSpPr>
            <p:cNvPr id="101" name="TextBox 100"/>
            <p:cNvSpPr txBox="1"/>
            <p:nvPr/>
          </p:nvSpPr>
          <p:spPr>
            <a:xfrm>
              <a:off x="1420660" y="4891058"/>
              <a:ext cx="706084" cy="461665"/>
            </a:xfrm>
            <a:prstGeom prst="rect">
              <a:avLst/>
            </a:prstGeom>
            <a:noFill/>
          </p:spPr>
          <p:txBody>
            <a:bodyPr wrap="square" rtlCol="0">
              <a:spAutoFit/>
            </a:bodyPr>
            <a:lstStyle/>
            <a:p>
              <a:pPr algn="ctr"/>
              <a:r>
                <a:rPr lang="en-US" sz="600" b="1" dirty="0"/>
                <a:t>Black Friday</a:t>
              </a:r>
              <a:r>
                <a:rPr lang="en-US" sz="600" dirty="0"/>
                <a:t> – violent clashes between police and suffragettes</a:t>
              </a:r>
              <a:endParaRPr lang="en-GB" sz="600" dirty="0"/>
            </a:p>
          </p:txBody>
        </p:sp>
        <p:sp>
          <p:nvSpPr>
            <p:cNvPr id="102" name="TextBox 101"/>
            <p:cNvSpPr txBox="1"/>
            <p:nvPr/>
          </p:nvSpPr>
          <p:spPr>
            <a:xfrm>
              <a:off x="1432933" y="6555837"/>
              <a:ext cx="680034" cy="246221"/>
            </a:xfrm>
            <a:prstGeom prst="rect">
              <a:avLst/>
            </a:prstGeom>
            <a:noFill/>
          </p:spPr>
          <p:txBody>
            <a:bodyPr wrap="square" rtlCol="0">
              <a:spAutoFit/>
            </a:bodyPr>
            <a:lstStyle/>
            <a:p>
              <a:pPr algn="ctr"/>
              <a:r>
                <a:rPr lang="en-US" sz="1000" b="1" dirty="0"/>
                <a:t>1910</a:t>
              </a:r>
              <a:endParaRPr lang="en-GB" sz="1000" b="1" dirty="0"/>
            </a:p>
          </p:txBody>
        </p:sp>
      </p:grpSp>
      <p:pic>
        <p:nvPicPr>
          <p:cNvPr id="106" name="Picture 105"/>
          <p:cNvPicPr>
            <a:picLocks noChangeAspect="1"/>
          </p:cNvPicPr>
          <p:nvPr/>
        </p:nvPicPr>
        <p:blipFill>
          <a:blip r:embed="rId6"/>
          <a:stretch>
            <a:fillRect/>
          </a:stretch>
        </p:blipFill>
        <p:spPr>
          <a:xfrm>
            <a:off x="4045960" y="5330450"/>
            <a:ext cx="248482" cy="241661"/>
          </a:xfrm>
          <a:prstGeom prst="rect">
            <a:avLst/>
          </a:prstGeom>
        </p:spPr>
      </p:pic>
      <p:pic>
        <p:nvPicPr>
          <p:cNvPr id="107" name="Picture 106"/>
          <p:cNvPicPr>
            <a:picLocks noChangeAspect="1"/>
          </p:cNvPicPr>
          <p:nvPr/>
        </p:nvPicPr>
        <p:blipFill>
          <a:blip r:embed="rId7"/>
          <a:stretch>
            <a:fillRect/>
          </a:stretch>
        </p:blipFill>
        <p:spPr>
          <a:xfrm>
            <a:off x="4628195" y="5785917"/>
            <a:ext cx="322238" cy="360220"/>
          </a:xfrm>
          <a:prstGeom prst="rect">
            <a:avLst/>
          </a:prstGeom>
        </p:spPr>
      </p:pic>
      <p:grpSp>
        <p:nvGrpSpPr>
          <p:cNvPr id="108" name="Group 107"/>
          <p:cNvGrpSpPr/>
          <p:nvPr/>
        </p:nvGrpSpPr>
        <p:grpSpPr>
          <a:xfrm>
            <a:off x="4409718" y="5444372"/>
            <a:ext cx="714876" cy="1345124"/>
            <a:chOff x="2042605" y="5457478"/>
            <a:chExt cx="714876" cy="1345124"/>
          </a:xfrm>
        </p:grpSpPr>
        <p:sp>
          <p:nvSpPr>
            <p:cNvPr id="109" name="TextBox 108"/>
            <p:cNvSpPr txBox="1"/>
            <p:nvPr/>
          </p:nvSpPr>
          <p:spPr>
            <a:xfrm>
              <a:off x="2091478" y="5457478"/>
              <a:ext cx="666003" cy="369332"/>
            </a:xfrm>
            <a:prstGeom prst="rect">
              <a:avLst/>
            </a:prstGeom>
            <a:noFill/>
          </p:spPr>
          <p:txBody>
            <a:bodyPr wrap="square" rtlCol="0">
              <a:spAutoFit/>
            </a:bodyPr>
            <a:lstStyle/>
            <a:p>
              <a:pPr algn="ctr"/>
              <a:r>
                <a:rPr lang="en-US" sz="600" dirty="0"/>
                <a:t>Suffragette actions become violent</a:t>
              </a:r>
              <a:endParaRPr lang="en-GB" sz="600" dirty="0"/>
            </a:p>
          </p:txBody>
        </p:sp>
        <p:sp>
          <p:nvSpPr>
            <p:cNvPr id="110" name="TextBox 109"/>
            <p:cNvSpPr txBox="1"/>
            <p:nvPr/>
          </p:nvSpPr>
          <p:spPr>
            <a:xfrm>
              <a:off x="2042605" y="6556381"/>
              <a:ext cx="680034" cy="246221"/>
            </a:xfrm>
            <a:prstGeom prst="rect">
              <a:avLst/>
            </a:prstGeom>
            <a:noFill/>
          </p:spPr>
          <p:txBody>
            <a:bodyPr wrap="square" rtlCol="0">
              <a:spAutoFit/>
            </a:bodyPr>
            <a:lstStyle/>
            <a:p>
              <a:pPr algn="ctr"/>
              <a:r>
                <a:rPr lang="en-US" sz="1000" b="1" dirty="0"/>
                <a:t>1911</a:t>
              </a:r>
              <a:endParaRPr lang="en-GB" sz="1000" b="1" dirty="0"/>
            </a:p>
          </p:txBody>
        </p:sp>
      </p:grpSp>
      <p:grpSp>
        <p:nvGrpSpPr>
          <p:cNvPr id="111" name="Group 110"/>
          <p:cNvGrpSpPr/>
          <p:nvPr/>
        </p:nvGrpSpPr>
        <p:grpSpPr>
          <a:xfrm>
            <a:off x="5079743" y="4875410"/>
            <a:ext cx="706084" cy="1911000"/>
            <a:chOff x="1420660" y="4891058"/>
            <a:chExt cx="706084" cy="1911000"/>
          </a:xfrm>
        </p:grpSpPr>
        <p:sp>
          <p:nvSpPr>
            <p:cNvPr id="112" name="TextBox 111"/>
            <p:cNvSpPr txBox="1"/>
            <p:nvPr/>
          </p:nvSpPr>
          <p:spPr>
            <a:xfrm>
              <a:off x="1420660" y="4891058"/>
              <a:ext cx="706084" cy="461665"/>
            </a:xfrm>
            <a:prstGeom prst="rect">
              <a:avLst/>
            </a:prstGeom>
            <a:noFill/>
          </p:spPr>
          <p:txBody>
            <a:bodyPr wrap="square" rtlCol="0">
              <a:spAutoFit/>
            </a:bodyPr>
            <a:lstStyle/>
            <a:p>
              <a:pPr algn="ctr"/>
              <a:r>
                <a:rPr lang="en-US" sz="600" b="1" dirty="0"/>
                <a:t>Emily Wilding Davison </a:t>
              </a:r>
              <a:r>
                <a:rPr lang="en-US" sz="600" dirty="0"/>
                <a:t>jumps in front of kings horse</a:t>
              </a:r>
              <a:endParaRPr lang="en-GB" sz="600" dirty="0"/>
            </a:p>
          </p:txBody>
        </p:sp>
        <p:sp>
          <p:nvSpPr>
            <p:cNvPr id="113" name="TextBox 112"/>
            <p:cNvSpPr txBox="1"/>
            <p:nvPr/>
          </p:nvSpPr>
          <p:spPr>
            <a:xfrm>
              <a:off x="1432933" y="6555837"/>
              <a:ext cx="680034" cy="246221"/>
            </a:xfrm>
            <a:prstGeom prst="rect">
              <a:avLst/>
            </a:prstGeom>
            <a:noFill/>
          </p:spPr>
          <p:txBody>
            <a:bodyPr wrap="square" rtlCol="0">
              <a:spAutoFit/>
            </a:bodyPr>
            <a:lstStyle/>
            <a:p>
              <a:pPr algn="ctr"/>
              <a:r>
                <a:rPr lang="en-US" sz="1000" b="1" dirty="0"/>
                <a:t>1913</a:t>
              </a:r>
              <a:endParaRPr lang="en-GB" sz="1000" b="1" dirty="0"/>
            </a:p>
          </p:txBody>
        </p:sp>
      </p:grpSp>
      <p:pic>
        <p:nvPicPr>
          <p:cNvPr id="114" name="Picture 113"/>
          <p:cNvPicPr>
            <a:picLocks noChangeAspect="1"/>
          </p:cNvPicPr>
          <p:nvPr/>
        </p:nvPicPr>
        <p:blipFill>
          <a:blip r:embed="rId8"/>
          <a:stretch>
            <a:fillRect/>
          </a:stretch>
        </p:blipFill>
        <p:spPr>
          <a:xfrm>
            <a:off x="5863682" y="5830141"/>
            <a:ext cx="328583" cy="326378"/>
          </a:xfrm>
          <a:prstGeom prst="rect">
            <a:avLst/>
          </a:prstGeom>
        </p:spPr>
      </p:pic>
      <p:grpSp>
        <p:nvGrpSpPr>
          <p:cNvPr id="115" name="Group 114"/>
          <p:cNvGrpSpPr/>
          <p:nvPr/>
        </p:nvGrpSpPr>
        <p:grpSpPr>
          <a:xfrm>
            <a:off x="5677578" y="5481822"/>
            <a:ext cx="688764" cy="1310751"/>
            <a:chOff x="2042605" y="5491851"/>
            <a:chExt cx="688764" cy="1310751"/>
          </a:xfrm>
        </p:grpSpPr>
        <p:sp>
          <p:nvSpPr>
            <p:cNvPr id="116" name="TextBox 115"/>
            <p:cNvSpPr txBox="1"/>
            <p:nvPr/>
          </p:nvSpPr>
          <p:spPr>
            <a:xfrm>
              <a:off x="2065366" y="5491851"/>
              <a:ext cx="666003" cy="276999"/>
            </a:xfrm>
            <a:prstGeom prst="rect">
              <a:avLst/>
            </a:prstGeom>
            <a:noFill/>
          </p:spPr>
          <p:txBody>
            <a:bodyPr wrap="square" rtlCol="0">
              <a:spAutoFit/>
            </a:bodyPr>
            <a:lstStyle/>
            <a:p>
              <a:pPr algn="ctr"/>
              <a:r>
                <a:rPr lang="en-US" sz="600" b="1" dirty="0"/>
                <a:t>Cat and Mouse Act </a:t>
              </a:r>
              <a:r>
                <a:rPr lang="en-US" sz="600" dirty="0"/>
                <a:t>is passed</a:t>
              </a:r>
              <a:endParaRPr lang="en-GB" sz="600" b="1" dirty="0"/>
            </a:p>
          </p:txBody>
        </p:sp>
        <p:sp>
          <p:nvSpPr>
            <p:cNvPr id="117" name="TextBox 116"/>
            <p:cNvSpPr txBox="1"/>
            <p:nvPr/>
          </p:nvSpPr>
          <p:spPr>
            <a:xfrm>
              <a:off x="2042605" y="6556381"/>
              <a:ext cx="680034" cy="246221"/>
            </a:xfrm>
            <a:prstGeom prst="rect">
              <a:avLst/>
            </a:prstGeom>
            <a:noFill/>
          </p:spPr>
          <p:txBody>
            <a:bodyPr wrap="square" rtlCol="0">
              <a:spAutoFit/>
            </a:bodyPr>
            <a:lstStyle/>
            <a:p>
              <a:pPr algn="ctr"/>
              <a:r>
                <a:rPr lang="en-US" sz="1000" b="1" dirty="0"/>
                <a:t>1913</a:t>
              </a:r>
              <a:endParaRPr lang="en-GB" sz="1000" b="1" dirty="0"/>
            </a:p>
          </p:txBody>
        </p:sp>
      </p:grpSp>
      <p:grpSp>
        <p:nvGrpSpPr>
          <p:cNvPr id="118" name="Group 117"/>
          <p:cNvGrpSpPr/>
          <p:nvPr/>
        </p:nvGrpSpPr>
        <p:grpSpPr>
          <a:xfrm>
            <a:off x="6860430" y="5484551"/>
            <a:ext cx="719281" cy="1311853"/>
            <a:chOff x="2042605" y="5490749"/>
            <a:chExt cx="719281" cy="1311853"/>
          </a:xfrm>
        </p:grpSpPr>
        <p:sp>
          <p:nvSpPr>
            <p:cNvPr id="119" name="TextBox 118"/>
            <p:cNvSpPr txBox="1"/>
            <p:nvPr/>
          </p:nvSpPr>
          <p:spPr>
            <a:xfrm>
              <a:off x="2049119" y="5490749"/>
              <a:ext cx="712767" cy="400110"/>
            </a:xfrm>
            <a:prstGeom prst="rect">
              <a:avLst/>
            </a:prstGeom>
            <a:noFill/>
          </p:spPr>
          <p:txBody>
            <a:bodyPr wrap="square" rtlCol="0">
              <a:spAutoFit/>
            </a:bodyPr>
            <a:lstStyle/>
            <a:p>
              <a:pPr algn="ctr"/>
              <a:r>
                <a:rPr lang="en-US" sz="500" b="1" dirty="0"/>
                <a:t>Representation of the People Act </a:t>
              </a:r>
              <a:r>
                <a:rPr lang="en-US" sz="500" dirty="0"/>
                <a:t>– some women given right to vote</a:t>
              </a:r>
              <a:endParaRPr lang="en-GB" sz="500" dirty="0"/>
            </a:p>
          </p:txBody>
        </p:sp>
        <p:sp>
          <p:nvSpPr>
            <p:cNvPr id="120" name="TextBox 119"/>
            <p:cNvSpPr txBox="1"/>
            <p:nvPr/>
          </p:nvSpPr>
          <p:spPr>
            <a:xfrm>
              <a:off x="2042605" y="6556381"/>
              <a:ext cx="680034" cy="246221"/>
            </a:xfrm>
            <a:prstGeom prst="rect">
              <a:avLst/>
            </a:prstGeom>
            <a:noFill/>
          </p:spPr>
          <p:txBody>
            <a:bodyPr wrap="square" rtlCol="0">
              <a:spAutoFit/>
            </a:bodyPr>
            <a:lstStyle/>
            <a:p>
              <a:pPr algn="ctr"/>
              <a:r>
                <a:rPr lang="en-US" sz="1000" b="1" dirty="0"/>
                <a:t>1918</a:t>
              </a:r>
              <a:endParaRPr lang="en-GB" sz="1000" b="1" dirty="0"/>
            </a:p>
          </p:txBody>
        </p:sp>
      </p:grpSp>
      <p:grpSp>
        <p:nvGrpSpPr>
          <p:cNvPr id="121" name="Group 120"/>
          <p:cNvGrpSpPr/>
          <p:nvPr/>
        </p:nvGrpSpPr>
        <p:grpSpPr>
          <a:xfrm>
            <a:off x="6271872" y="4827202"/>
            <a:ext cx="768327" cy="1946482"/>
            <a:chOff x="1388786" y="4855576"/>
            <a:chExt cx="768327" cy="1946482"/>
          </a:xfrm>
        </p:grpSpPr>
        <p:sp>
          <p:nvSpPr>
            <p:cNvPr id="122" name="TextBox 121"/>
            <p:cNvSpPr txBox="1"/>
            <p:nvPr/>
          </p:nvSpPr>
          <p:spPr>
            <a:xfrm>
              <a:off x="1388786" y="4855576"/>
              <a:ext cx="768327" cy="369332"/>
            </a:xfrm>
            <a:prstGeom prst="rect">
              <a:avLst/>
            </a:prstGeom>
            <a:noFill/>
          </p:spPr>
          <p:txBody>
            <a:bodyPr wrap="square" rtlCol="0">
              <a:spAutoFit/>
            </a:bodyPr>
            <a:lstStyle/>
            <a:p>
              <a:pPr algn="ctr"/>
              <a:r>
                <a:rPr lang="en-US" sz="600" b="1" dirty="0"/>
                <a:t>World </a:t>
              </a:r>
            </a:p>
            <a:p>
              <a:pPr algn="ctr"/>
              <a:r>
                <a:rPr lang="en-US" sz="600" b="1" dirty="0"/>
                <a:t>War One </a:t>
              </a:r>
              <a:r>
                <a:rPr lang="en-US" sz="600" dirty="0"/>
                <a:t>is declared in Europe</a:t>
              </a:r>
              <a:endParaRPr lang="en-GB" sz="600" dirty="0"/>
            </a:p>
          </p:txBody>
        </p:sp>
        <p:sp>
          <p:nvSpPr>
            <p:cNvPr id="123" name="TextBox 122"/>
            <p:cNvSpPr txBox="1"/>
            <p:nvPr/>
          </p:nvSpPr>
          <p:spPr>
            <a:xfrm>
              <a:off x="1432933" y="6555837"/>
              <a:ext cx="680034" cy="246221"/>
            </a:xfrm>
            <a:prstGeom prst="rect">
              <a:avLst/>
            </a:prstGeom>
            <a:noFill/>
          </p:spPr>
          <p:txBody>
            <a:bodyPr wrap="square" rtlCol="0">
              <a:spAutoFit/>
            </a:bodyPr>
            <a:lstStyle/>
            <a:p>
              <a:pPr algn="ctr"/>
              <a:r>
                <a:rPr lang="en-US" sz="1000" b="1" dirty="0"/>
                <a:t>1914</a:t>
              </a:r>
              <a:endParaRPr lang="en-GB" sz="1000" b="1" dirty="0"/>
            </a:p>
          </p:txBody>
        </p:sp>
      </p:grpSp>
      <p:grpSp>
        <p:nvGrpSpPr>
          <p:cNvPr id="124" name="Group 123"/>
          <p:cNvGrpSpPr/>
          <p:nvPr/>
        </p:nvGrpSpPr>
        <p:grpSpPr>
          <a:xfrm rot="20739212">
            <a:off x="5231076" y="5246101"/>
            <a:ext cx="346697" cy="310450"/>
            <a:chOff x="4576550" y="1933366"/>
            <a:chExt cx="3038899" cy="2991267"/>
          </a:xfrm>
        </p:grpSpPr>
        <p:pic>
          <p:nvPicPr>
            <p:cNvPr id="125" name="Picture 124"/>
            <p:cNvPicPr>
              <a:picLocks noChangeAspect="1"/>
            </p:cNvPicPr>
            <p:nvPr/>
          </p:nvPicPr>
          <p:blipFill>
            <a:blip r:embed="rId9">
              <a:extLst>
                <a:ext uri="{BEBA8EAE-BF5A-486C-A8C5-ECC9F3942E4B}">
                  <a14:imgProps xmlns:a14="http://schemas.microsoft.com/office/drawing/2010/main">
                    <a14:imgLayer r:embed="rId10">
                      <a14:imgEffect>
                        <a14:backgroundRemoval t="1911" b="100000" l="0" r="95925"/>
                      </a14:imgEffect>
                    </a14:imgLayer>
                  </a14:imgProps>
                </a:ext>
              </a:extLst>
            </a:blip>
            <a:stretch>
              <a:fillRect/>
            </a:stretch>
          </p:blipFill>
          <p:spPr>
            <a:xfrm>
              <a:off x="4576550" y="1933366"/>
              <a:ext cx="3038899" cy="2991267"/>
            </a:xfrm>
            <a:prstGeom prst="rect">
              <a:avLst/>
            </a:prstGeom>
          </p:spPr>
        </p:pic>
        <p:sp>
          <p:nvSpPr>
            <p:cNvPr id="126" name="Rectangle 125"/>
            <p:cNvSpPr/>
            <p:nvPr/>
          </p:nvSpPr>
          <p:spPr>
            <a:xfrm>
              <a:off x="5465892" y="2551813"/>
              <a:ext cx="160235" cy="2179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ImageQuiz: Outline drawing tool"/>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778" b="99383" l="3906" r="96094">
                        <a14:foregroundMark x1="27930" y1="8951" x2="26563" y2="34568"/>
                        <a14:foregroundMark x1="16992" y1="16667" x2="18555" y2="34877"/>
                        <a14:foregroundMark x1="13086" y1="23765" x2="14258" y2="40741"/>
                        <a14:foregroundMark x1="10352" y1="40123" x2="28711" y2="53395"/>
                        <a14:foregroundMark x1="28711" y1="53395" x2="32227" y2="85802"/>
                        <a14:foregroundMark x1="27930" y1="77778" x2="33203" y2="94136"/>
                        <a14:foregroundMark x1="38867" y1="94444" x2="53320" y2="93519"/>
                        <a14:foregroundMark x1="53320" y1="93519" x2="53711" y2="71296"/>
                        <a14:foregroundMark x1="53711" y1="72531" x2="65234" y2="70062"/>
                        <a14:foregroundMark x1="66406" y1="73457" x2="71875" y2="43210"/>
                        <a14:foregroundMark x1="70117" y1="35494" x2="74805" y2="9877"/>
                        <a14:foregroundMark x1="68750" y1="10494" x2="88672" y2="34259"/>
                        <a14:foregroundMark x1="88867" y1="30247" x2="82813" y2="33642"/>
                        <a14:foregroundMark x1="82813" y1="33642" x2="66602" y2="33642"/>
                        <a14:foregroundMark x1="66211" y1="31790" x2="66016" y2="27160"/>
                        <a14:foregroundMark x1="89844" y1="39198" x2="71484" y2="52469"/>
                        <a14:backgroundMark x1="39063" y1="97222" x2="45703" y2="97222"/>
                      </a14:backgroundRemoval>
                    </a14:imgEffect>
                  </a14:imgLayer>
                </a14:imgProps>
              </a:ext>
              <a:ext uri="{28A0092B-C50C-407E-A947-70E740481C1C}">
                <a14:useLocalDpi xmlns:a14="http://schemas.microsoft.com/office/drawing/2010/main" val="0"/>
              </a:ext>
            </a:extLst>
          </a:blip>
          <a:srcRect/>
          <a:stretch>
            <a:fillRect/>
          </a:stretch>
        </p:blipFill>
        <p:spPr bwMode="auto">
          <a:xfrm>
            <a:off x="6391993" y="5187423"/>
            <a:ext cx="564819" cy="35742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99" b="83984" l="56662" r="78038">
                        <a14:foregroundMark x1="64934" y1="76563" x2="70498" y2="48958"/>
                        <a14:foregroundMark x1="62592" y1="50651" x2="70717" y2="74870"/>
                        <a14:foregroundMark x1="61640" y1="76563" x2="66764" y2="75521"/>
                        <a14:foregroundMark x1="61859" y1="73568" x2="69253" y2="73047"/>
                        <a14:foregroundMark x1="68155" y1="76432" x2="68155" y2="76432"/>
                        <a14:foregroundMark x1="59736" y1="76172" x2="59736" y2="76172"/>
                        <a14:foregroundMark x1="71376" y1="75651" x2="71083" y2="49349"/>
                        <a14:foregroundMark x1="70278" y1="48958" x2="62225" y2="49870"/>
                        <a14:foregroundMark x1="62225" y1="49870" x2="62225" y2="70703"/>
                        <a14:foregroundMark x1="68741" y1="50260" x2="67057" y2="57031"/>
                        <a14:foregroundMark x1="73719" y1="49609" x2="73719" y2="49609"/>
                        <a14:foregroundMark x1="75915" y1="56641" x2="75183" y2="80990"/>
                        <a14:foregroundMark x1="74451" y1="68229" x2="74451" y2="68229"/>
                      </a14:backgroundRemoval>
                    </a14:imgEffect>
                  </a14:imgLayer>
                </a14:imgProps>
              </a:ext>
            </a:extLst>
          </a:blip>
          <a:srcRect l="55949" t="43036" r="21735" b="15078"/>
          <a:stretch/>
        </p:blipFill>
        <p:spPr>
          <a:xfrm>
            <a:off x="7055709" y="5849294"/>
            <a:ext cx="316076" cy="333539"/>
          </a:xfrm>
          <a:prstGeom prst="rect">
            <a:avLst/>
          </a:prstGeom>
        </p:spPr>
      </p:pic>
    </p:spTree>
    <p:extLst>
      <p:ext uri="{BB962C8B-B14F-4D97-AF65-F5344CB8AC3E}">
        <p14:creationId xmlns:p14="http://schemas.microsoft.com/office/powerpoint/2010/main" val="407663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BD129-26F1-CED6-F80B-605C2308911C}"/>
              </a:ext>
            </a:extLst>
          </p:cNvPr>
          <p:cNvPicPr>
            <a:picLocks noChangeAspect="1"/>
          </p:cNvPicPr>
          <p:nvPr/>
        </p:nvPicPr>
        <p:blipFill>
          <a:blip r:embed="rId2"/>
          <a:stretch>
            <a:fillRect/>
          </a:stretch>
        </p:blipFill>
        <p:spPr>
          <a:xfrm>
            <a:off x="1228438" y="1117600"/>
            <a:ext cx="10012218" cy="5595788"/>
          </a:xfrm>
          <a:prstGeom prst="rect">
            <a:avLst/>
          </a:prstGeom>
        </p:spPr>
      </p:pic>
      <p:sp>
        <p:nvSpPr>
          <p:cNvPr id="4" name="TextBox 3">
            <a:extLst>
              <a:ext uri="{FF2B5EF4-FFF2-40B4-BE49-F238E27FC236}">
                <a16:creationId xmlns:a16="http://schemas.microsoft.com/office/drawing/2014/main" id="{A1F0B450-D618-1E57-E93A-C9908A314607}"/>
              </a:ext>
            </a:extLst>
          </p:cNvPr>
          <p:cNvSpPr txBox="1"/>
          <p:nvPr/>
        </p:nvSpPr>
        <p:spPr>
          <a:xfrm>
            <a:off x="3943927" y="212436"/>
            <a:ext cx="5384800" cy="369332"/>
          </a:xfrm>
          <a:prstGeom prst="rect">
            <a:avLst/>
          </a:prstGeom>
          <a:noFill/>
        </p:spPr>
        <p:txBody>
          <a:bodyPr wrap="square" rtlCol="0">
            <a:spAutoFit/>
          </a:bodyPr>
          <a:lstStyle/>
          <a:p>
            <a:r>
              <a:rPr lang="en-GB" u="sng" dirty="0"/>
              <a:t>Knowledge organiser: Life in Nazi Germany</a:t>
            </a:r>
          </a:p>
        </p:txBody>
      </p:sp>
    </p:spTree>
    <p:extLst>
      <p:ext uri="{BB962C8B-B14F-4D97-AF65-F5344CB8AC3E}">
        <p14:creationId xmlns:p14="http://schemas.microsoft.com/office/powerpoint/2010/main" val="385279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6412b4-f605-4a0e-9721-468d2a88b9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D26B4F00F00A40A50C9172C4B22F22" ma:contentTypeVersion="26" ma:contentTypeDescription="Create a new document." ma:contentTypeScope="" ma:versionID="4ecab758a1ff0d07551da865adfc59e6">
  <xsd:schema xmlns:xsd="http://www.w3.org/2001/XMLSchema" xmlns:xs="http://www.w3.org/2001/XMLSchema" xmlns:p="http://schemas.microsoft.com/office/2006/metadata/properties" xmlns:ns2="3531846c-d046-4591-83da-72e70d1ce913" xmlns:ns3="136412b4-f605-4a0e-9721-468d2a88b977" targetNamespace="http://schemas.microsoft.com/office/2006/metadata/properties" ma:root="true" ma:fieldsID="541bb5476a61c8520f786e987e00fefd" ns2:_="" ns3:_="">
    <xsd:import namespace="3531846c-d046-4591-83da-72e70d1ce913"/>
    <xsd:import namespace="136412b4-f605-4a0e-9721-468d2a88b9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1846c-d046-4591-83da-72e70d1ce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6412b4-f605-4a0e-9721-468d2a88b9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6809498-a686-4d8a-b8a2-23c810981bcd}" ma:internalName="TaxCatchAll" ma:showField="CatchAllData" ma:web="136412b4-f605-4a0e-9721-468d2a88b9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F5E29-3207-4240-B15C-FA35BC8CD2C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DE3DFA-D75B-44B9-9D13-EB052853FD8C}">
  <ds:schemaRefs>
    <ds:schemaRef ds:uri="http://schemas.microsoft.com/sharepoint/v3/contenttype/forms"/>
  </ds:schemaRefs>
</ds:datastoreItem>
</file>

<file path=customXml/itemProps3.xml><?xml version="1.0" encoding="utf-8"?>
<ds:datastoreItem xmlns:ds="http://schemas.openxmlformats.org/officeDocument/2006/customXml" ds:itemID="{9F53D4B1-DE0F-4F51-9AF7-334711A623C7}"/>
</file>

<file path=docProps/app.xml><?xml version="1.0" encoding="utf-8"?>
<Properties xmlns="http://schemas.openxmlformats.org/officeDocument/2006/extended-properties" xmlns:vt="http://schemas.openxmlformats.org/officeDocument/2006/docPropsVTypes">
  <TotalTime>35</TotalTime>
  <Words>1563</Words>
  <Application>Microsoft Office PowerPoint</Application>
  <PresentationFormat>Widescreen</PresentationFormat>
  <Paragraphs>180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Cowley International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Hunt</dc:creator>
  <cp:lastModifiedBy>James Hunt</cp:lastModifiedBy>
  <cp:revision>2</cp:revision>
  <dcterms:created xsi:type="dcterms:W3CDTF">2025-02-28T09:57:36Z</dcterms:created>
  <dcterms:modified xsi:type="dcterms:W3CDTF">2025-03-27T08:15:28Z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0x01010002D26B4F00F00A40A50C9172C4B22F22</vt:lpwstr>
  </property>
</Properties>
</file>