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14"/>
  </p:notesMasterIdLst>
  <p:handoutMasterIdLst>
    <p:handoutMasterId r:id="rId15"/>
  </p:handoutMasterIdLst>
  <p:sldIdLst>
    <p:sldId id="256" r:id="rId2"/>
    <p:sldId id="259" r:id="rId3"/>
    <p:sldId id="261" r:id="rId4"/>
    <p:sldId id="262" r:id="rId5"/>
    <p:sldId id="264" r:id="rId6"/>
    <p:sldId id="258" r:id="rId7"/>
    <p:sldId id="265" r:id="rId8"/>
    <p:sldId id="266" r:id="rId9"/>
    <p:sldId id="396" r:id="rId10"/>
    <p:sldId id="267" r:id="rId11"/>
    <p:sldId id="268" r:id="rId12"/>
    <p:sldId id="272" r:id="rId13"/>
  </p:sldIdLst>
  <p:sldSz cx="12192000" cy="6858000"/>
  <p:notesSz cx="6797675" cy="9926638"/>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6030504020204" pitchFamily="34" charset="0"/>
      <p:regular r:id="rId22"/>
      <p:bold r:id="rId23"/>
      <p:italic r:id="rId24"/>
      <p:boldItalic r:id="rId25"/>
    </p:embeddedFont>
    <p:embeddedFont>
      <p:font typeface="Oswald" panose="00000500000000000000" pitchFamily="2" charset="0"/>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AAF"/>
    <a:srgbClr val="DFD0F4"/>
    <a:srgbClr val="BD9DCF"/>
    <a:srgbClr val="815EA1"/>
    <a:srgbClr val="C3B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324" autoAdjust="0"/>
  </p:normalViewPr>
  <p:slideViewPr>
    <p:cSldViewPr snapToGrid="0">
      <p:cViewPr varScale="1">
        <p:scale>
          <a:sx n="87" d="100"/>
          <a:sy n="87" d="100"/>
        </p:scale>
        <p:origin x="12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8FC242-8115-45B0-BA98-09DFFC28390F}"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99F69A-5116-4FB9-8085-FF93B7561A43}" type="slidenum">
              <a:rPr lang="en-GB" smtClean="0"/>
              <a:t>‹#›</a:t>
            </a:fld>
            <a:endParaRPr lang="en-GB"/>
          </a:p>
        </p:txBody>
      </p:sp>
    </p:spTree>
    <p:extLst>
      <p:ext uri="{BB962C8B-B14F-4D97-AF65-F5344CB8AC3E}">
        <p14:creationId xmlns:p14="http://schemas.microsoft.com/office/powerpoint/2010/main" val="125636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4E86E2-5655-40BB-BD7D-9DD08DD01848}"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22DF38-0E7D-4FD7-9FC8-F4B237EDBC13}" type="slidenum">
              <a:rPr lang="en-GB" smtClean="0"/>
              <a:t>‹#›</a:t>
            </a:fld>
            <a:endParaRPr lang="en-GB"/>
          </a:p>
        </p:txBody>
      </p:sp>
    </p:spTree>
    <p:extLst>
      <p:ext uri="{BB962C8B-B14F-4D97-AF65-F5344CB8AC3E}">
        <p14:creationId xmlns:p14="http://schemas.microsoft.com/office/powerpoint/2010/main" val="402989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8F22DF38-0E7D-4FD7-9FC8-F4B237EDBC13}" type="slidenum">
              <a:rPr lang="en-GB" smtClean="0"/>
              <a:t>1</a:t>
            </a:fld>
            <a:endParaRPr lang="en-GB"/>
          </a:p>
        </p:txBody>
      </p:sp>
    </p:spTree>
    <p:extLst>
      <p:ext uri="{BB962C8B-B14F-4D97-AF65-F5344CB8AC3E}">
        <p14:creationId xmlns:p14="http://schemas.microsoft.com/office/powerpoint/2010/main" val="2211305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 T</a:t>
            </a:r>
            <a:r>
              <a:rPr lang="en-GB" sz="1600" baseline="0" dirty="0"/>
              <a:t> level distinction* is equivalent to 3 A levels at A* and is recognised by universities in the same way</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10</a:t>
            </a:fld>
            <a:endParaRPr lang="en-GB"/>
          </a:p>
        </p:txBody>
      </p:sp>
    </p:spTree>
    <p:extLst>
      <p:ext uri="{BB962C8B-B14F-4D97-AF65-F5344CB8AC3E}">
        <p14:creationId xmlns:p14="http://schemas.microsoft.com/office/powerpoint/2010/main" val="307781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11</a:t>
            </a:fld>
            <a:endParaRPr lang="en-GB"/>
          </a:p>
        </p:txBody>
      </p:sp>
    </p:spTree>
    <p:extLst>
      <p:ext uri="{BB962C8B-B14F-4D97-AF65-F5344CB8AC3E}">
        <p14:creationId xmlns:p14="http://schemas.microsoft.com/office/powerpoint/2010/main" val="356363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12</a:t>
            </a:fld>
            <a:endParaRPr lang="en-GB"/>
          </a:p>
        </p:txBody>
      </p:sp>
    </p:spTree>
    <p:extLst>
      <p:ext uri="{BB962C8B-B14F-4D97-AF65-F5344CB8AC3E}">
        <p14:creationId xmlns:p14="http://schemas.microsoft.com/office/powerpoint/2010/main" val="346194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New Level 3 </a:t>
            </a:r>
            <a:r>
              <a:rPr lang="en-GB" sz="1600" dirty="0" err="1"/>
              <a:t>quals</a:t>
            </a:r>
            <a:r>
              <a:rPr lang="en-GB" sz="1600" dirty="0"/>
              <a:t> being rolled out across the country in different</a:t>
            </a:r>
            <a:r>
              <a:rPr lang="en-GB" sz="1600" baseline="0" dirty="0"/>
              <a:t> phases</a:t>
            </a:r>
          </a:p>
          <a:p>
            <a:r>
              <a:rPr lang="en-GB" sz="1600" baseline="0" dirty="0"/>
              <a:t>Post L2/GCSEs</a:t>
            </a:r>
          </a:p>
          <a:p>
            <a:r>
              <a:rPr lang="en-GB" sz="1600" baseline="0" dirty="0"/>
              <a:t>Content/syllabus/standards have been heavily influenced by employers including the likes of IBM, BBC, NHS, in order to meet the current and future needs of businesses and the economy.  They are focussed on education which leads to high quality employment opportunities.  Combining classroom learning (knowledge, skills and workplace behaviours) with a long term industry placement with up to two employers over the course of the 2 years</a:t>
            </a:r>
          </a:p>
          <a:p>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2</a:t>
            </a:fld>
            <a:endParaRPr lang="en-GB"/>
          </a:p>
        </p:txBody>
      </p:sp>
    </p:spTree>
    <p:extLst>
      <p:ext uri="{BB962C8B-B14F-4D97-AF65-F5344CB8AC3E}">
        <p14:creationId xmlns:p14="http://schemas.microsoft.com/office/powerpoint/2010/main" val="187866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For</a:t>
            </a:r>
            <a:r>
              <a:rPr lang="en-GB" sz="1600" baseline="0" dirty="0"/>
              <a:t> most T Level programmes, 80% of your time is spent in college, in classrooms, in specialist technical workshops, labs or simulated working environments, developing your technical skills, knowledge and expected behaviours, with 20% in the workplace, applying these and learning from your colleagues</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3</a:t>
            </a:fld>
            <a:endParaRPr lang="en-GB"/>
          </a:p>
        </p:txBody>
      </p:sp>
    </p:spTree>
    <p:extLst>
      <p:ext uri="{BB962C8B-B14F-4D97-AF65-F5344CB8AC3E}">
        <p14:creationId xmlns:p14="http://schemas.microsoft.com/office/powerpoint/2010/main" val="224021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 Levels are the equivalent of 3 A levels – the government have introduced these programmes to provide a technical equivalent to A levels</a:t>
            </a:r>
            <a:r>
              <a:rPr lang="en-GB" sz="1600" baseline="0" dirty="0"/>
              <a:t> – L3 and for 2 years</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4</a:t>
            </a:fld>
            <a:endParaRPr lang="en-GB"/>
          </a:p>
        </p:txBody>
      </p:sp>
    </p:spTree>
    <p:extLst>
      <p:ext uri="{BB962C8B-B14F-4D97-AF65-F5344CB8AC3E}">
        <p14:creationId xmlns:p14="http://schemas.microsoft.com/office/powerpoint/2010/main" val="246033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22DF38-0E7D-4FD7-9FC8-F4B237EDBC13}" type="slidenum">
              <a:rPr lang="en-GB" smtClean="0"/>
              <a:t>5</a:t>
            </a:fld>
            <a:endParaRPr lang="en-GB"/>
          </a:p>
        </p:txBody>
      </p:sp>
    </p:spTree>
    <p:extLst>
      <p:ext uri="{BB962C8B-B14F-4D97-AF65-F5344CB8AC3E}">
        <p14:creationId xmlns:p14="http://schemas.microsoft.com/office/powerpoint/2010/main" val="103970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Every T Level has a core component with focusses on</a:t>
            </a:r>
            <a:r>
              <a:rPr lang="en-GB" sz="1600" baseline="0" dirty="0"/>
              <a:t> the essential technical knowledge and skills for the industry.  AN employer set project assesses the core component</a:t>
            </a:r>
          </a:p>
          <a:p>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6</a:t>
            </a:fld>
            <a:endParaRPr lang="en-GB"/>
          </a:p>
        </p:txBody>
      </p:sp>
    </p:spTree>
    <p:extLst>
      <p:ext uri="{BB962C8B-B14F-4D97-AF65-F5344CB8AC3E}">
        <p14:creationId xmlns:p14="http://schemas.microsoft.com/office/powerpoint/2010/main" val="278376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Occupational specialisms</a:t>
            </a:r>
            <a:r>
              <a:rPr lang="en-GB" sz="1600" baseline="0" dirty="0"/>
              <a:t> - </a:t>
            </a:r>
            <a:r>
              <a:rPr lang="en-GB" sz="1600" dirty="0"/>
              <a:t>Assessed through synoptic practical assignments  - explores understanding of the links between the core and specialist elements </a:t>
            </a:r>
            <a:r>
              <a:rPr lang="en-GB" sz="1200" b="0" i="0" kern="1200" dirty="0">
                <a:solidFill>
                  <a:schemeClr val="tx1"/>
                </a:solidFill>
                <a:effectLst/>
                <a:latin typeface="+mn-lt"/>
                <a:ea typeface="+mn-ea"/>
                <a:cs typeface="+mn-cs"/>
              </a:rPr>
              <a:t> </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7</a:t>
            </a:fld>
            <a:endParaRPr lang="en-GB"/>
          </a:p>
        </p:txBody>
      </p:sp>
    </p:spTree>
    <p:extLst>
      <p:ext uri="{BB962C8B-B14F-4D97-AF65-F5344CB8AC3E}">
        <p14:creationId xmlns:p14="http://schemas.microsoft.com/office/powerpoint/2010/main" val="293628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Takes</a:t>
            </a:r>
            <a:r>
              <a:rPr lang="en-GB" sz="1600" baseline="0" dirty="0"/>
              <a:t> place with an external employer – substantial and closely linked to the T Level specialism.  Students apply knowledge and skills learned in college in the workplace and develop further knowledge skills and behaviours (on-the-job training)</a:t>
            </a:r>
          </a:p>
          <a:p>
            <a:endParaRPr lang="en-GB" dirty="0"/>
          </a:p>
        </p:txBody>
      </p:sp>
      <p:sp>
        <p:nvSpPr>
          <p:cNvPr id="4" name="Slide Number Placeholder 3"/>
          <p:cNvSpPr>
            <a:spLocks noGrp="1"/>
          </p:cNvSpPr>
          <p:nvPr>
            <p:ph type="sldNum" sz="quarter" idx="10"/>
          </p:nvPr>
        </p:nvSpPr>
        <p:spPr/>
        <p:txBody>
          <a:bodyPr/>
          <a:lstStyle/>
          <a:p>
            <a:fld id="{8F22DF38-0E7D-4FD7-9FC8-F4B237EDBC13}" type="slidenum">
              <a:rPr lang="en-GB" smtClean="0"/>
              <a:t>8</a:t>
            </a:fld>
            <a:endParaRPr lang="en-GB"/>
          </a:p>
        </p:txBody>
      </p:sp>
    </p:spTree>
    <p:extLst>
      <p:ext uri="{BB962C8B-B14F-4D97-AF65-F5344CB8AC3E}">
        <p14:creationId xmlns:p14="http://schemas.microsoft.com/office/powerpoint/2010/main" val="69180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If</a:t>
            </a:r>
            <a:r>
              <a:rPr lang="en-GB" sz="1600" baseline="0" dirty="0"/>
              <a:t> you achieve a T Level you will be graded either pass, merit, distinction or distinction*</a:t>
            </a:r>
            <a:endParaRPr lang="en-GB" sz="1600" dirty="0"/>
          </a:p>
        </p:txBody>
      </p:sp>
      <p:sp>
        <p:nvSpPr>
          <p:cNvPr id="4" name="Slide Number Placeholder 3"/>
          <p:cNvSpPr>
            <a:spLocks noGrp="1"/>
          </p:cNvSpPr>
          <p:nvPr>
            <p:ph type="sldNum" sz="quarter" idx="10"/>
          </p:nvPr>
        </p:nvSpPr>
        <p:spPr/>
        <p:txBody>
          <a:bodyPr/>
          <a:lstStyle/>
          <a:p>
            <a:fld id="{8F22DF38-0E7D-4FD7-9FC8-F4B237EDBC13}" type="slidenum">
              <a:rPr lang="en-GB" smtClean="0"/>
              <a:t>9</a:t>
            </a:fld>
            <a:endParaRPr lang="en-GB"/>
          </a:p>
        </p:txBody>
      </p:sp>
    </p:spTree>
    <p:extLst>
      <p:ext uri="{BB962C8B-B14F-4D97-AF65-F5344CB8AC3E}">
        <p14:creationId xmlns:p14="http://schemas.microsoft.com/office/powerpoint/2010/main" val="381826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1644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54805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231863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2D64F-0196-4577-B2A8-3ACBEFB734B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425388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22D64F-0196-4577-B2A8-3ACBEFB734B6}"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267553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22D64F-0196-4577-B2A8-3ACBEFB734B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53249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22D64F-0196-4577-B2A8-3ACBEFB734B6}"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53324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22D64F-0196-4577-B2A8-3ACBEFB734B6}"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29959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D64F-0196-4577-B2A8-3ACBEFB734B6}"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152114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2D64F-0196-4577-B2A8-3ACBEFB734B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52794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22D64F-0196-4577-B2A8-3ACBEFB734B6}"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EAEE8E-3584-4490-AEB6-B74B3B354B34}" type="slidenum">
              <a:rPr lang="en-GB" smtClean="0"/>
              <a:t>‹#›</a:t>
            </a:fld>
            <a:endParaRPr lang="en-GB"/>
          </a:p>
        </p:txBody>
      </p:sp>
    </p:spTree>
    <p:extLst>
      <p:ext uri="{BB962C8B-B14F-4D97-AF65-F5344CB8AC3E}">
        <p14:creationId xmlns:p14="http://schemas.microsoft.com/office/powerpoint/2010/main" val="31313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D64F-0196-4577-B2A8-3ACBEFB734B6}" type="datetimeFigureOut">
              <a:rPr lang="en-GB" smtClean="0"/>
              <a:t>05/12/2023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AEE8E-3584-4490-AEB6-B74B3B354B34}" type="slidenum">
              <a:rPr lang="en-GB" smtClean="0"/>
              <a:t>‹#›</a:t>
            </a:fld>
            <a:endParaRPr lang="en-GB"/>
          </a:p>
        </p:txBody>
      </p:sp>
    </p:spTree>
    <p:extLst>
      <p:ext uri="{BB962C8B-B14F-4D97-AF65-F5344CB8AC3E}">
        <p14:creationId xmlns:p14="http://schemas.microsoft.com/office/powerpoint/2010/main" val="31564662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580" y="2394461"/>
            <a:ext cx="5357063" cy="1749351"/>
          </a:xfrm>
          <a:prstGeom prst="rect">
            <a:avLst/>
          </a:prstGeom>
        </p:spPr>
      </p:pic>
      <p:cxnSp>
        <p:nvCxnSpPr>
          <p:cNvPr id="10" name="Straight Connector 9"/>
          <p:cNvCxnSpPr/>
          <p:nvPr/>
        </p:nvCxnSpPr>
        <p:spPr>
          <a:xfrm>
            <a:off x="8924638" y="2481195"/>
            <a:ext cx="0" cy="15481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9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2112"/>
          <a:stretch/>
        </p:blipFill>
        <p:spPr>
          <a:xfrm>
            <a:off x="-280961" y="0"/>
            <a:ext cx="12320338" cy="7549395"/>
          </a:xfrm>
          <a:prstGeom prst="rect">
            <a:avLst/>
          </a:prstGeom>
          <a:effectLst>
            <a:reflection endPos="0" dist="50800" dir="5400000" sy="-100000" algn="bl" rotWithShape="0"/>
          </a:effectLst>
        </p:spPr>
      </p:pic>
      <p:sp>
        <p:nvSpPr>
          <p:cNvPr id="6" name="Rectangle 5"/>
          <p:cNvSpPr/>
          <p:nvPr/>
        </p:nvSpPr>
        <p:spPr>
          <a:xfrm>
            <a:off x="5059279" y="1664217"/>
            <a:ext cx="6725651" cy="781432"/>
          </a:xfrm>
          <a:prstGeom prst="rect">
            <a:avLst/>
          </a:prstGeom>
        </p:spPr>
        <p:txBody>
          <a:bodyPr wrap="square">
            <a:spAutoFit/>
          </a:bodyPr>
          <a:lstStyle/>
          <a:p>
            <a:pPr marL="36195">
              <a:lnSpc>
                <a:spcPct val="107000"/>
              </a:lnSpc>
              <a:spcAft>
                <a:spcPts val="0"/>
              </a:spcAft>
            </a:pPr>
            <a:r>
              <a:rPr lang="en-GB" sz="4400" b="1" dirty="0">
                <a:latin typeface="Open Sans" panose="020B0606030504020204" pitchFamily="34" charset="0"/>
                <a:ea typeface="Open Sans" panose="020B0606030504020204" pitchFamily="34" charset="0"/>
                <a:cs typeface="Open Sans" panose="020B0606030504020204" pitchFamily="34" charset="0"/>
              </a:rPr>
              <a:t>Awarded UCAS Points</a:t>
            </a:r>
          </a:p>
        </p:txBody>
      </p:sp>
      <p:sp>
        <p:nvSpPr>
          <p:cNvPr id="7" name="Up Arrow 6"/>
          <p:cNvSpPr/>
          <p:nvPr/>
        </p:nvSpPr>
        <p:spPr>
          <a:xfrm rot="16200000">
            <a:off x="2445534" y="2957491"/>
            <a:ext cx="1892071" cy="6223001"/>
          </a:xfrm>
          <a:prstGeom prst="upArrow">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3" name="Left Arrow 2"/>
          <p:cNvSpPr/>
          <p:nvPr/>
        </p:nvSpPr>
        <p:spPr>
          <a:xfrm>
            <a:off x="216568" y="1359888"/>
            <a:ext cx="11975432" cy="4896537"/>
          </a:xfrm>
          <a:prstGeom prst="leftArrow">
            <a:avLst>
              <a:gd name="adj1" fmla="val 50000"/>
              <a:gd name="adj2" fmla="val 95681"/>
            </a:avLst>
          </a:prstGeom>
          <a:solidFill>
            <a:srgbClr val="765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87579" y="3060968"/>
            <a:ext cx="9151798" cy="1569660"/>
          </a:xfrm>
          <a:prstGeom prst="rect">
            <a:avLst/>
          </a:prstGeom>
        </p:spPr>
        <p:txBody>
          <a:bodyPr wrap="square">
            <a:spAutoFit/>
          </a:body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 Levels are worth UCAS points – a T Level Distinction* is worth the same as 3 A Levels at A* – and will be recognised by universities and other education providers so you can choose to continue studying if you wish.</a:t>
            </a:r>
            <a:endParaRPr lang="en-GB"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Up Arrow 7"/>
          <p:cNvSpPr/>
          <p:nvPr/>
        </p:nvSpPr>
        <p:spPr>
          <a:xfrm rot="16200000">
            <a:off x="2276190" y="-1162525"/>
            <a:ext cx="1258871" cy="3886201"/>
          </a:xfrm>
          <a:prstGeom prst="upArrow">
            <a:avLst>
              <a:gd name="adj1" fmla="val 50000"/>
              <a:gd name="adj2" fmla="val 86246"/>
            </a:avLst>
          </a:prstGeom>
          <a:noFill/>
          <a:ln w="57150">
            <a:solidFill>
              <a:srgbClr val="81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10" name="Up Arrow 9"/>
          <p:cNvSpPr/>
          <p:nvPr/>
        </p:nvSpPr>
        <p:spPr>
          <a:xfrm rot="16200000">
            <a:off x="1085005" y="1393045"/>
            <a:ext cx="647051" cy="1704139"/>
          </a:xfrm>
          <a:prstGeom prst="upArrow">
            <a:avLst>
              <a:gd name="adj1" fmla="val 50000"/>
              <a:gd name="adj2" fmla="val 78175"/>
            </a:avLst>
          </a:prstGeom>
          <a:noFill/>
          <a:ln w="57150">
            <a:solidFill>
              <a:srgbClr val="815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314596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1028" name="Picture 4" descr="Image result for t levels ucas po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269" y="708630"/>
            <a:ext cx="9068324" cy="558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6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0" y="-109182"/>
            <a:ext cx="12405815" cy="7106882"/>
          </a:xfrm>
          <a:prstGeom prst="rect">
            <a:avLst/>
          </a:prstGeom>
          <a:effectLst>
            <a:reflection endPos="0" dist="50800" dir="5400000" sy="-100000" algn="bl" rotWithShape="0"/>
          </a:effectLst>
        </p:spPr>
      </p:pic>
      <p:sp>
        <p:nvSpPr>
          <p:cNvPr id="3" name="Rectangle 2"/>
          <p:cNvSpPr/>
          <p:nvPr/>
        </p:nvSpPr>
        <p:spPr>
          <a:xfrm>
            <a:off x="527855" y="385777"/>
            <a:ext cx="10546546" cy="1569660"/>
          </a:xfrm>
          <a:prstGeom prst="rect">
            <a:avLst/>
          </a:prstGeom>
        </p:spPr>
        <p:txBody>
          <a:bodyPr wrap="square">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What are the differences between apprenticeships and T Levels?</a:t>
            </a:r>
            <a:endParaRPr lang="en-GB" sz="4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3227283"/>
              </p:ext>
            </p:extLst>
          </p:nvPr>
        </p:nvGraphicFramePr>
        <p:xfrm>
          <a:off x="527855" y="2245432"/>
          <a:ext cx="11350104" cy="4462272"/>
        </p:xfrm>
        <a:graphic>
          <a:graphicData uri="http://schemas.openxmlformats.org/drawingml/2006/table">
            <a:tbl>
              <a:tblPr firstRow="1" bandRow="1">
                <a:tableStyleId>{F5AB1C69-6EDB-4FF4-983F-18BD219EF322}</a:tableStyleId>
              </a:tblPr>
              <a:tblGrid>
                <a:gridCol w="5511800">
                  <a:extLst>
                    <a:ext uri="{9D8B030D-6E8A-4147-A177-3AD203B41FA5}">
                      <a16:colId xmlns:a16="http://schemas.microsoft.com/office/drawing/2014/main" val="4241248573"/>
                    </a:ext>
                  </a:extLst>
                </a:gridCol>
                <a:gridCol w="5838304">
                  <a:extLst>
                    <a:ext uri="{9D8B030D-6E8A-4147-A177-3AD203B41FA5}">
                      <a16:colId xmlns:a16="http://schemas.microsoft.com/office/drawing/2014/main" val="3534290880"/>
                    </a:ext>
                  </a:extLst>
                </a:gridCol>
              </a:tblGrid>
              <a:tr h="587905">
                <a:tc>
                  <a:txBody>
                    <a:bodyPr/>
                    <a:lstStyle/>
                    <a:p>
                      <a:pPr algn="ct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solidFill>
                      <a:srgbClr val="765AA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 Level</a:t>
                      </a:r>
                    </a:p>
                    <a:p>
                      <a:endParaRPr lang="en-GB" dirty="0"/>
                    </a:p>
                  </a:txBody>
                  <a:tcPr>
                    <a:solidFill>
                      <a:srgbClr val="765AAF"/>
                    </a:solidFill>
                  </a:tcPr>
                </a:tc>
                <a:extLst>
                  <a:ext uri="{0D108BD9-81ED-4DB2-BD59-A6C34878D82A}">
                    <a16:rowId xmlns:a16="http://schemas.microsoft.com/office/drawing/2014/main" val="1548653798"/>
                  </a:ext>
                </a:extLst>
              </a:tr>
              <a:tr h="149443">
                <a:tc>
                  <a:txBody>
                    <a:bodyPr/>
                    <a:lstStyle/>
                    <a:p>
                      <a:pPr>
                        <a:lnSpc>
                          <a:spcPct val="150000"/>
                        </a:lnSpc>
                      </a:pPr>
                      <a:r>
                        <a:rPr lang="en-GB" sz="2000" i="0" dirty="0">
                          <a:latin typeface="Open Sans" panose="020B0606030504020204" pitchFamily="34" charset="0"/>
                          <a:ea typeface="Open Sans" panose="020B0606030504020204" pitchFamily="34" charset="0"/>
                          <a:cs typeface="Open Sans" panose="020B0606030504020204" pitchFamily="34" charset="0"/>
                        </a:rPr>
                        <a:t>80% in the workplace.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i="0" dirty="0">
                          <a:latin typeface="Open Sans" panose="020B0606030504020204" pitchFamily="34" charset="0"/>
                          <a:ea typeface="Open Sans" panose="020B0606030504020204" pitchFamily="34" charset="0"/>
                          <a:cs typeface="Open Sans" panose="020B0606030504020204" pitchFamily="34" charset="0"/>
                        </a:rPr>
                        <a:t>20% on an extended industry placement: gives an overview of different roles and career routes within an industry.</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000" i="0" dirty="0">
                        <a:latin typeface="Oswald" panose="00000500000000000000" pitchFamily="2" charset="0"/>
                      </a:endParaRPr>
                    </a:p>
                  </a:txBody>
                  <a:tcPr/>
                </a:tc>
                <a:extLst>
                  <a:ext uri="{0D108BD9-81ED-4DB2-BD59-A6C34878D82A}">
                    <a16:rowId xmlns:a16="http://schemas.microsoft.com/office/drawing/2014/main" val="3972983202"/>
                  </a:ext>
                </a:extLst>
              </a:tr>
              <a:tr h="149915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000" i="0" dirty="0">
                          <a:latin typeface="Open Sans" panose="020B0606030504020204" pitchFamily="34" charset="0"/>
                          <a:ea typeface="Open Sans" panose="020B0606030504020204" pitchFamily="34" charset="0"/>
                          <a:cs typeface="Open Sans" panose="020B0606030504020204" pitchFamily="34" charset="0"/>
                        </a:rPr>
                        <a:t>20% off the job training i.e. an employment opportunity with training for those who are keen on working in a specific role.</a:t>
                      </a:r>
                    </a:p>
                    <a:p>
                      <a:pPr>
                        <a:lnSpc>
                          <a:spcPct val="150000"/>
                        </a:lnSpc>
                      </a:pPr>
                      <a:endParaRPr lang="en-GB" sz="2000" i="0" dirty="0">
                        <a:latin typeface="Oswald" panose="00000500000000000000" pitchFamily="2" charset="0"/>
                      </a:endParaRPr>
                    </a:p>
                  </a:txBody>
                  <a:tcPr/>
                </a:tc>
                <a:tc>
                  <a:txBody>
                    <a:bodyPr/>
                    <a:lstStyle/>
                    <a:p>
                      <a:pPr>
                        <a:lnSpc>
                          <a:spcPct val="150000"/>
                        </a:lnSpc>
                      </a:pPr>
                      <a:r>
                        <a:rPr lang="en-GB" sz="2000" i="0" dirty="0">
                          <a:latin typeface="Open Sans" panose="020B0606030504020204" pitchFamily="34" charset="0"/>
                          <a:ea typeface="Open Sans" panose="020B0606030504020204" pitchFamily="34" charset="0"/>
                          <a:cs typeface="Open Sans" panose="020B0606030504020204" pitchFamily="34" charset="0"/>
                        </a:rPr>
                        <a:t>80% classroom</a:t>
                      </a:r>
                      <a:r>
                        <a:rPr lang="en-GB" sz="2000" i="0" baseline="0" dirty="0">
                          <a:latin typeface="Open Sans" panose="020B0606030504020204" pitchFamily="34" charset="0"/>
                          <a:ea typeface="Open Sans" panose="020B0606030504020204" pitchFamily="34" charset="0"/>
                          <a:cs typeface="Open Sans" panose="020B0606030504020204" pitchFamily="34" charset="0"/>
                        </a:rPr>
                        <a:t>-based developing knowledge and skills for jobs. </a:t>
                      </a:r>
                      <a:endParaRPr lang="en-GB" sz="200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15709233"/>
                  </a:ext>
                </a:extLst>
              </a:tr>
            </a:tbl>
          </a:graphicData>
        </a:graphic>
      </p:graphicFrame>
    </p:spTree>
    <p:extLst>
      <p:ext uri="{BB962C8B-B14F-4D97-AF65-F5344CB8AC3E}">
        <p14:creationId xmlns:p14="http://schemas.microsoft.com/office/powerpoint/2010/main" val="13434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tretch>
            <a:fillRect/>
          </a:stretch>
        </p:blipFill>
        <p:spPr>
          <a:xfrm>
            <a:off x="5869101" y="0"/>
            <a:ext cx="10058400" cy="6858000"/>
          </a:xfrm>
          <a:prstGeom prst="rect">
            <a:avLst/>
          </a:prstGeom>
          <a:effectLst>
            <a:reflection endPos="0" dist="50800" dir="5400000" sy="-100000" algn="bl" rotWithShape="0"/>
          </a:effectLst>
        </p:spPr>
      </p:pic>
      <p:sp>
        <p:nvSpPr>
          <p:cNvPr id="2" name="Rectangle 1"/>
          <p:cNvSpPr/>
          <p:nvPr/>
        </p:nvSpPr>
        <p:spPr>
          <a:xfrm>
            <a:off x="383263" y="845812"/>
            <a:ext cx="4429368" cy="593496"/>
          </a:xfrm>
          <a:prstGeom prst="rect">
            <a:avLst/>
          </a:prstGeom>
        </p:spPr>
        <p:txBody>
          <a:bodyPr wrap="square">
            <a:spAutoFit/>
          </a:bodyPr>
          <a:lstStyle/>
          <a:p>
            <a:pPr marL="36195">
              <a:lnSpc>
                <a:spcPct val="107000"/>
              </a:lnSpc>
              <a:spcAft>
                <a:spcPts val="0"/>
              </a:spcAft>
            </a:pP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 Levels? </a:t>
            </a:r>
          </a:p>
        </p:txBody>
      </p:sp>
      <p:sp>
        <p:nvSpPr>
          <p:cNvPr id="3" name="Rectangle 2"/>
          <p:cNvSpPr/>
          <p:nvPr/>
        </p:nvSpPr>
        <p:spPr>
          <a:xfrm>
            <a:off x="430195" y="1439308"/>
            <a:ext cx="5212320" cy="3785652"/>
          </a:xfrm>
          <a:prstGeom prst="rect">
            <a:avLst/>
          </a:prstGeom>
        </p:spPr>
        <p:txBody>
          <a:bodyPr wrap="square">
            <a:spAutoFit/>
          </a:bodyPr>
          <a:lstStyle/>
          <a:p>
            <a:r>
              <a:rPr lang="en-US" sz="2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2-year qualification</a:t>
            </a: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Post-GCSE</a:t>
            </a:r>
          </a:p>
          <a:p>
            <a:endParaRPr lang="en-US" sz="2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2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They bring classroom learning and an extended industry placement together on a course designed with businesses and employers.</a:t>
            </a:r>
          </a:p>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16-19 ( or up to 25 with an EHCP)</a:t>
            </a:r>
          </a:p>
        </p:txBody>
      </p:sp>
      <p:sp>
        <p:nvSpPr>
          <p:cNvPr id="4" name="Up Arrow 3"/>
          <p:cNvSpPr/>
          <p:nvPr/>
        </p:nvSpPr>
        <p:spPr>
          <a:xfrm>
            <a:off x="9057564" y="845812"/>
            <a:ext cx="2820807" cy="8979528"/>
          </a:xfrm>
          <a:prstGeom prst="upArrow">
            <a:avLst/>
          </a:prstGeom>
          <a:noFill/>
          <a:ln w="184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5" name="Up Arrow 4"/>
          <p:cNvSpPr/>
          <p:nvPr/>
        </p:nvSpPr>
        <p:spPr>
          <a:xfrm>
            <a:off x="4687883" y="5050696"/>
            <a:ext cx="1275504" cy="7697129"/>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7" name="Up Arrow 6"/>
          <p:cNvSpPr/>
          <p:nvPr/>
        </p:nvSpPr>
        <p:spPr>
          <a:xfrm>
            <a:off x="7397796" y="3429000"/>
            <a:ext cx="3500505" cy="8338328"/>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8" name="Up Arrow 7"/>
          <p:cNvSpPr/>
          <p:nvPr/>
        </p:nvSpPr>
        <p:spPr>
          <a:xfrm>
            <a:off x="6388595" y="2787800"/>
            <a:ext cx="1009201" cy="8979528"/>
          </a:xfrm>
          <a:prstGeom prst="upArrow">
            <a:avLst/>
          </a:prstGeom>
          <a:noFill/>
          <a:ln w="7620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191858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6882062" y="-109182"/>
            <a:ext cx="5523753" cy="6967181"/>
          </a:xfrm>
          <a:prstGeom prst="rect">
            <a:avLst/>
          </a:prstGeom>
          <a:effectLst>
            <a:reflection endPos="0" dist="50800" dir="5400000" sy="-100000" algn="bl" rotWithShape="0"/>
          </a:effectLst>
        </p:spPr>
      </p:pic>
      <p:pic>
        <p:nvPicPr>
          <p:cNvPr id="2050" name="Picture 2" descr="https://www.tlevels.gov.uk/files/images/TLevels_WebsiteAssets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6882063"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35662" y="894179"/>
            <a:ext cx="4637006" cy="5093702"/>
          </a:xfrm>
          <a:prstGeom prst="rect">
            <a:avLst/>
          </a:prstGeom>
        </p:spPr>
        <p:txBody>
          <a:bodyPr wrap="square">
            <a:spAutoFit/>
          </a:bodyPr>
          <a:lstStyle/>
          <a:p>
            <a:pPr algn="just"/>
            <a:r>
              <a:rPr lang="en-US" sz="2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 Levels are ideal for students who have finished GCSEs and want the knowledge and experience to get straight into employment, an apprenticeship or higher education.</a:t>
            </a:r>
          </a:p>
          <a:p>
            <a:pPr algn="just"/>
            <a:endParaRPr lang="en-US" sz="2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5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80% in the classroom and 20% on a 45-day placement with an employer to gain knowledge and skills companies look for.</a:t>
            </a:r>
          </a:p>
        </p:txBody>
      </p:sp>
    </p:spTree>
    <p:extLst>
      <p:ext uri="{BB962C8B-B14F-4D97-AF65-F5344CB8AC3E}">
        <p14:creationId xmlns:p14="http://schemas.microsoft.com/office/powerpoint/2010/main" val="42346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l="45816" t="7822"/>
          <a:stretch/>
        </p:blipFill>
        <p:spPr>
          <a:xfrm>
            <a:off x="0" y="-92123"/>
            <a:ext cx="5450006" cy="7076364"/>
          </a:xfrm>
          <a:prstGeom prst="rect">
            <a:avLst/>
          </a:prstGeom>
          <a:effectLst>
            <a:reflection endPos="0" dist="50800" dir="5400000" sy="-100000" algn="bl" rotWithShape="0"/>
          </a:effectLst>
        </p:spPr>
      </p:pic>
      <p:pic>
        <p:nvPicPr>
          <p:cNvPr id="4098" name="Picture 2" descr="https://www.tlevels.gov.uk/files/images/TLevels_WebsiteAssets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881" y="0"/>
            <a:ext cx="6892119" cy="68921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668" y="2305615"/>
            <a:ext cx="4602546" cy="2246769"/>
          </a:xfrm>
          <a:prstGeom prst="rect">
            <a:avLst/>
          </a:prstGeom>
        </p:spPr>
        <p:txBody>
          <a:bodyPr wrap="square">
            <a:spAutoFit/>
          </a:bodyPr>
          <a:lstStyle/>
          <a:p>
            <a:pPr algn="just"/>
            <a:r>
              <a:rPr lang="en-US"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Levels are level 3 qualifications which take 2 years of full time study and are equivalent to 3 A Levels.</a:t>
            </a:r>
            <a:endParaRPr lang="en-US" sz="2400" dirty="0">
              <a:solidFill>
                <a:srgbClr val="000000"/>
              </a:solidFill>
              <a:latin typeface="Oswald" panose="00000500000000000000" pitchFamily="2" charset="0"/>
            </a:endParaRPr>
          </a:p>
        </p:txBody>
      </p:sp>
    </p:spTree>
    <p:extLst>
      <p:ext uri="{BB962C8B-B14F-4D97-AF65-F5344CB8AC3E}">
        <p14:creationId xmlns:p14="http://schemas.microsoft.com/office/powerpoint/2010/main" val="12802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2" name="Rectangle 1"/>
          <p:cNvSpPr/>
          <p:nvPr/>
        </p:nvSpPr>
        <p:spPr>
          <a:xfrm>
            <a:off x="400261" y="966147"/>
            <a:ext cx="7067798" cy="4757264"/>
          </a:xfrm>
          <a:prstGeom prst="rect">
            <a:avLst/>
          </a:prstGeom>
        </p:spPr>
        <p:txBody>
          <a:bodyPr wrap="square">
            <a:spAutoFit/>
          </a:bodyPr>
          <a:lstStyle/>
          <a:p>
            <a:pPr marL="36195">
              <a:lnSpc>
                <a:spcPct val="107000"/>
              </a:lnSpc>
              <a:spcAft>
                <a:spcPts val="0"/>
              </a:spcAft>
            </a:pPr>
            <a:r>
              <a:rPr lang="en-GB" sz="9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will</a:t>
            </a:r>
          </a:p>
          <a:p>
            <a:pPr marL="36195">
              <a:lnSpc>
                <a:spcPct val="107000"/>
              </a:lnSpc>
              <a:spcAft>
                <a:spcPts val="0"/>
              </a:spcAft>
            </a:pPr>
            <a:r>
              <a:rPr lang="en-GB" sz="9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 Levels be taught?</a:t>
            </a:r>
          </a:p>
        </p:txBody>
      </p:sp>
      <p:sp>
        <p:nvSpPr>
          <p:cNvPr id="4" name="Up Arrow 3"/>
          <p:cNvSpPr/>
          <p:nvPr/>
        </p:nvSpPr>
        <p:spPr>
          <a:xfrm>
            <a:off x="12522495" y="12257767"/>
            <a:ext cx="777426" cy="3953895"/>
          </a:xfrm>
          <a:prstGeom prst="upArrow">
            <a:avLst/>
          </a:prstGeom>
          <a:noFill/>
          <a:ln w="5715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pic>
        <p:nvPicPr>
          <p:cNvPr id="9218" name="Picture 2" descr="https://www.tlevels.gov.uk/files/images/TLevels_WebsiteAsset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23" y="248694"/>
            <a:ext cx="3096085" cy="30960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tlevels.gov.uk/files/images/TLevels_WebsiteAssets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501" y="3501189"/>
            <a:ext cx="2646947" cy="2646947"/>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a:off x="10222785" y="2117558"/>
            <a:ext cx="1819275" cy="10797368"/>
          </a:xfrm>
          <a:prstGeom prst="upArrow">
            <a:avLst/>
          </a:prstGeom>
          <a:noFill/>
          <a:ln w="76200">
            <a:solidFill>
              <a:srgbClr val="C3B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6" name="Up Arrow 5"/>
          <p:cNvSpPr/>
          <p:nvPr/>
        </p:nvSpPr>
        <p:spPr>
          <a:xfrm>
            <a:off x="9213584" y="5398473"/>
            <a:ext cx="1009201" cy="8979528"/>
          </a:xfrm>
          <a:prstGeom prst="upArrow">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348050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3" name="TextBox 2"/>
          <p:cNvSpPr txBox="1"/>
          <p:nvPr/>
        </p:nvSpPr>
        <p:spPr>
          <a:xfrm>
            <a:off x="527234" y="-129653"/>
            <a:ext cx="2702984" cy="7725192"/>
          </a:xfrm>
          <a:prstGeom prst="rect">
            <a:avLst/>
          </a:prstGeom>
          <a:noFill/>
        </p:spPr>
        <p:txBody>
          <a:bodyPr wrap="none" rtlCol="0">
            <a:spAutoFit/>
          </a:bodyPr>
          <a:lstStyle/>
          <a:p>
            <a:r>
              <a:rPr lang="en-GB" sz="49600" dirty="0">
                <a:solidFill>
                  <a:schemeClr val="bg1"/>
                </a:solidFill>
                <a:latin typeface="Oswald" panose="00000500000000000000" pitchFamily="2" charset="0"/>
              </a:rPr>
              <a:t>1</a:t>
            </a:r>
          </a:p>
        </p:txBody>
      </p:sp>
      <p:sp>
        <p:nvSpPr>
          <p:cNvPr id="5" name="Rectangle 4"/>
          <p:cNvSpPr/>
          <p:nvPr/>
        </p:nvSpPr>
        <p:spPr>
          <a:xfrm>
            <a:off x="2848954" y="2394115"/>
            <a:ext cx="8159941" cy="2677656"/>
          </a:xfrm>
          <a:prstGeom prst="rect">
            <a:avLst/>
          </a:prstGeom>
        </p:spPr>
        <p:txBody>
          <a:bodyPr wrap="square">
            <a:spAutoFit/>
          </a:bodyPr>
          <a:lstStyle/>
          <a:p>
            <a:pPr marL="342900" lvl="0" indent="-342900">
              <a:buFont typeface="Wingdings" panose="05000000000000000000" pitchFamily="2" charset="2"/>
              <a:buChar char="ü"/>
            </a:pP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Between 20% and 50% of the qualification time</a:t>
            </a:r>
          </a:p>
          <a:p>
            <a:pPr marL="342900" lvl="0" indent="-342900">
              <a:buFont typeface="Wingdings" panose="05000000000000000000" pitchFamily="2" charset="2"/>
              <a:buChar char="ü"/>
            </a:pP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ü"/>
            </a:pP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Technical knowledge and skills relevant to the chosen industry</a:t>
            </a:r>
            <a:b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ü"/>
            </a:pP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An employer-set project </a:t>
            </a:r>
            <a:br>
              <a:rPr lang="en-GB" sz="2400" dirty="0">
                <a:solidFill>
                  <a:schemeClr val="bg1"/>
                </a:solidFill>
                <a:latin typeface="Oswald" panose="00000500000000000000" pitchFamily="2" charset="0"/>
              </a:rPr>
            </a:br>
            <a:endParaRPr lang="en-GB" sz="2400" dirty="0">
              <a:solidFill>
                <a:schemeClr val="bg1"/>
              </a:solidFill>
              <a:latin typeface="Oswald" panose="00000500000000000000" pitchFamily="2" charset="0"/>
            </a:endParaRPr>
          </a:p>
        </p:txBody>
      </p:sp>
      <p:sp>
        <p:nvSpPr>
          <p:cNvPr id="6" name="Rectangle 5"/>
          <p:cNvSpPr/>
          <p:nvPr/>
        </p:nvSpPr>
        <p:spPr>
          <a:xfrm>
            <a:off x="2764733" y="1313819"/>
            <a:ext cx="5968794" cy="781432"/>
          </a:xfrm>
          <a:prstGeom prst="rect">
            <a:avLst/>
          </a:prstGeom>
        </p:spPr>
        <p:txBody>
          <a:bodyPr wrap="square">
            <a:spAutoFit/>
          </a:bodyPr>
          <a:lstStyle/>
          <a:p>
            <a:pPr marL="36195">
              <a:lnSpc>
                <a:spcPct val="107000"/>
              </a:lnSpc>
              <a:spcAft>
                <a:spcPts val="0"/>
              </a:spcAft>
            </a:pPr>
            <a:r>
              <a:rPr lang="en-GB"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CORE COMPONENT</a:t>
            </a:r>
          </a:p>
        </p:txBody>
      </p:sp>
    </p:spTree>
    <p:extLst>
      <p:ext uri="{BB962C8B-B14F-4D97-AF65-F5344CB8AC3E}">
        <p14:creationId xmlns:p14="http://schemas.microsoft.com/office/powerpoint/2010/main" val="411551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023" r="45083"/>
          <a:stretch/>
        </p:blipFill>
        <p:spPr>
          <a:xfrm>
            <a:off x="0" y="-109182"/>
            <a:ext cx="12405815" cy="7106882"/>
          </a:xfrm>
          <a:prstGeom prst="rect">
            <a:avLst/>
          </a:prstGeom>
          <a:effectLst>
            <a:reflection endPos="0" dist="50800" dir="5400000" sy="-100000" algn="bl" rotWithShape="0"/>
          </a:effectLst>
        </p:spPr>
      </p:pic>
      <p:sp>
        <p:nvSpPr>
          <p:cNvPr id="3" name="TextBox 2"/>
          <p:cNvSpPr txBox="1"/>
          <p:nvPr/>
        </p:nvSpPr>
        <p:spPr>
          <a:xfrm>
            <a:off x="471746" y="-286770"/>
            <a:ext cx="3225563" cy="7725192"/>
          </a:xfrm>
          <a:prstGeom prst="rect">
            <a:avLst/>
          </a:prstGeom>
          <a:noFill/>
        </p:spPr>
        <p:txBody>
          <a:bodyPr wrap="none" rtlCol="0">
            <a:spAutoFit/>
          </a:bodyPr>
          <a:lstStyle/>
          <a:p>
            <a:r>
              <a:rPr lang="en-GB" sz="49600" dirty="0">
                <a:solidFill>
                  <a:srgbClr val="765AAF"/>
                </a:solidFill>
                <a:latin typeface="Oswald" panose="00000500000000000000" pitchFamily="2" charset="0"/>
              </a:rPr>
              <a:t>2</a:t>
            </a:r>
          </a:p>
        </p:txBody>
      </p:sp>
      <p:sp>
        <p:nvSpPr>
          <p:cNvPr id="5" name="Rectangle 4"/>
          <p:cNvSpPr/>
          <p:nvPr/>
        </p:nvSpPr>
        <p:spPr>
          <a:xfrm>
            <a:off x="3697309" y="2673457"/>
            <a:ext cx="7083187" cy="1569660"/>
          </a:xfrm>
          <a:prstGeom prst="rect">
            <a:avLst/>
          </a:prstGeom>
        </p:spPr>
        <p:txBody>
          <a:bodyPr wrap="square">
            <a:spAutoFit/>
          </a:bodyPr>
          <a:lstStyle/>
          <a:p>
            <a:pPr marL="342900" lvl="0" indent="-342900">
              <a:buFont typeface="Wingdings" panose="05000000000000000000" pitchFamily="2" charset="2"/>
              <a:buChar char="ü"/>
            </a:pPr>
            <a:r>
              <a:rPr lang="en-GB" sz="2400" dirty="0">
                <a:solidFill>
                  <a:srgbClr val="765AAF"/>
                </a:solidFill>
                <a:latin typeface="Open Sans" panose="020B0606030504020204" pitchFamily="34" charset="0"/>
                <a:ea typeface="Open Sans" panose="020B0606030504020204" pitchFamily="34" charset="0"/>
                <a:cs typeface="Open Sans" panose="020B0606030504020204" pitchFamily="34" charset="0"/>
              </a:rPr>
              <a:t>Up to 80% spent in specialist learning environments developing skills and knowledge for specific jobs.</a:t>
            </a:r>
            <a:br>
              <a:rPr lang="en-GB" dirty="0">
                <a:solidFill>
                  <a:srgbClr val="765AAF"/>
                </a:solidFill>
              </a:rPr>
            </a:br>
            <a:endParaRPr lang="en-GB" sz="2400" dirty="0">
              <a:solidFill>
                <a:srgbClr val="765AAF"/>
              </a:solidFill>
              <a:latin typeface="Oswald" panose="00000500000000000000" pitchFamily="2" charset="0"/>
            </a:endParaRPr>
          </a:p>
        </p:txBody>
      </p:sp>
      <p:sp>
        <p:nvSpPr>
          <p:cNvPr id="6" name="Rectangle 5"/>
          <p:cNvSpPr/>
          <p:nvPr/>
        </p:nvSpPr>
        <p:spPr>
          <a:xfrm>
            <a:off x="3697309" y="1463731"/>
            <a:ext cx="6378226" cy="938014"/>
          </a:xfrm>
          <a:prstGeom prst="rect">
            <a:avLst/>
          </a:prstGeom>
        </p:spPr>
        <p:txBody>
          <a:bodyPr wrap="square">
            <a:spAutoFit/>
          </a:bodyPr>
          <a:lstStyle/>
          <a:p>
            <a:pPr marL="36195">
              <a:lnSpc>
                <a:spcPct val="107000"/>
              </a:lnSpc>
              <a:spcAft>
                <a:spcPts val="0"/>
              </a:spcAft>
            </a:pPr>
            <a:r>
              <a:rPr lang="en-GB" sz="5400" b="1" dirty="0">
                <a:solidFill>
                  <a:srgbClr val="765AAF"/>
                </a:solidFill>
                <a:latin typeface="Open Sans" panose="020B0606030504020204" pitchFamily="34" charset="0"/>
                <a:ea typeface="Open Sans" panose="020B0606030504020204" pitchFamily="34" charset="0"/>
                <a:cs typeface="Open Sans" panose="020B0606030504020204" pitchFamily="34" charset="0"/>
              </a:rPr>
              <a:t>SPECIALIST SKILLS</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6304" t="6043" r="9382"/>
          <a:stretch/>
        </p:blipFill>
        <p:spPr>
          <a:xfrm>
            <a:off x="9146537" y="4205928"/>
            <a:ext cx="2193186" cy="162933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9931" r="19174"/>
          <a:stretch/>
        </p:blipFill>
        <p:spPr>
          <a:xfrm>
            <a:off x="3908328" y="4207704"/>
            <a:ext cx="2188637" cy="162756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87" r="6099" b="14652"/>
          <a:stretch/>
        </p:blipFill>
        <p:spPr>
          <a:xfrm>
            <a:off x="6428855" y="4205928"/>
            <a:ext cx="2385792" cy="1629339"/>
          </a:xfrm>
          <a:prstGeom prst="rect">
            <a:avLst/>
          </a:prstGeom>
        </p:spPr>
      </p:pic>
    </p:spTree>
    <p:extLst>
      <p:ext uri="{BB962C8B-B14F-4D97-AF65-F5344CB8AC3E}">
        <p14:creationId xmlns:p14="http://schemas.microsoft.com/office/powerpoint/2010/main" val="55467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65AAF"/>
        </a:solidFill>
        <a:effectLst/>
      </p:bgPr>
    </p:bg>
    <p:spTree>
      <p:nvGrpSpPr>
        <p:cNvPr id="1" name=""/>
        <p:cNvGrpSpPr/>
        <p:nvPr/>
      </p:nvGrpSpPr>
      <p:grpSpPr>
        <a:xfrm>
          <a:off x="0" y="0"/>
          <a:ext cx="0" cy="0"/>
          <a:chOff x="0" y="0"/>
          <a:chExt cx="0" cy="0"/>
        </a:xfrm>
      </p:grpSpPr>
      <p:sp>
        <p:nvSpPr>
          <p:cNvPr id="3" name="TextBox 2"/>
          <p:cNvSpPr txBox="1"/>
          <p:nvPr/>
        </p:nvSpPr>
        <p:spPr>
          <a:xfrm>
            <a:off x="122830" y="0"/>
            <a:ext cx="3225563" cy="7725192"/>
          </a:xfrm>
          <a:prstGeom prst="rect">
            <a:avLst/>
          </a:prstGeom>
          <a:noFill/>
        </p:spPr>
        <p:txBody>
          <a:bodyPr wrap="none" rtlCol="0">
            <a:spAutoFit/>
          </a:bodyPr>
          <a:lstStyle/>
          <a:p>
            <a:r>
              <a:rPr lang="en-GB" sz="49600" dirty="0">
                <a:solidFill>
                  <a:schemeClr val="bg1"/>
                </a:solidFill>
                <a:latin typeface="Oswald" panose="00000500000000000000" pitchFamily="2" charset="0"/>
              </a:rPr>
              <a:t>3</a:t>
            </a:r>
          </a:p>
        </p:txBody>
      </p:sp>
      <p:sp>
        <p:nvSpPr>
          <p:cNvPr id="5" name="Rectangle 4"/>
          <p:cNvSpPr/>
          <p:nvPr/>
        </p:nvSpPr>
        <p:spPr>
          <a:xfrm>
            <a:off x="3444646" y="3548048"/>
            <a:ext cx="7514506" cy="3077766"/>
          </a:xfrm>
          <a:prstGeom prst="rect">
            <a:avLst/>
          </a:prstGeom>
        </p:spPr>
        <p:txBody>
          <a:bodyPr wrap="square">
            <a:spAutoFit/>
          </a:bodyPr>
          <a:lstStyle/>
          <a:p>
            <a:pPr marL="342900" lvl="0" indent="-342900">
              <a:buFont typeface="Wingdings" panose="05000000000000000000" pitchFamily="2" charset="2"/>
              <a:buChar char="ü"/>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develop the workplace skills that employers are looking for, gain a clearer idea about the job and learn about the opportunities to secure future employment.</a:t>
            </a:r>
          </a:p>
          <a:p>
            <a:pPr lvl="0"/>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ü"/>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20% spent on an industry placement – between 45-60 days </a:t>
            </a: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exception of Early Years Educator specialism at 21 weeks .</a:t>
            </a:r>
          </a:p>
          <a:p>
            <a:pPr lvl="0"/>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ü"/>
            </a:pP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structure will be chosen by the employer and the College and could include 10-20 weeks of 2-4 days a week.</a:t>
            </a:r>
            <a:b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3444646" y="2419626"/>
            <a:ext cx="7610759" cy="844077"/>
          </a:xfrm>
          <a:prstGeom prst="rect">
            <a:avLst/>
          </a:prstGeom>
        </p:spPr>
        <p:txBody>
          <a:bodyPr wrap="square">
            <a:spAutoFit/>
          </a:bodyPr>
          <a:lstStyle/>
          <a:p>
            <a:pPr marL="36195">
              <a:lnSpc>
                <a:spcPct val="107000"/>
              </a:lnSpc>
              <a:spcAft>
                <a:spcPts val="0"/>
              </a:spcAft>
            </a:pPr>
            <a:r>
              <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PLACEMENTS</a:t>
            </a:r>
          </a:p>
        </p:txBody>
      </p:sp>
      <p:pic>
        <p:nvPicPr>
          <p:cNvPr id="2" name="Picture 1"/>
          <p:cNvPicPr>
            <a:picLocks noChangeAspect="1"/>
          </p:cNvPicPr>
          <p:nvPr/>
        </p:nvPicPr>
        <p:blipFill>
          <a:blip r:embed="rId3"/>
          <a:stretch>
            <a:fillRect/>
          </a:stretch>
        </p:blipFill>
        <p:spPr>
          <a:xfrm>
            <a:off x="6254155" y="301143"/>
            <a:ext cx="2009363" cy="1934569"/>
          </a:xfrm>
          <a:prstGeom prst="rect">
            <a:avLst/>
          </a:prstGeom>
        </p:spPr>
      </p:pic>
      <p:pic>
        <p:nvPicPr>
          <p:cNvPr id="4" name="Picture 3"/>
          <p:cNvPicPr>
            <a:picLocks noChangeAspect="1"/>
          </p:cNvPicPr>
          <p:nvPr/>
        </p:nvPicPr>
        <p:blipFill rotWithShape="1">
          <a:blip r:embed="rId4"/>
          <a:srcRect t="12842" b="17945"/>
          <a:stretch/>
        </p:blipFill>
        <p:spPr>
          <a:xfrm>
            <a:off x="8848713" y="293381"/>
            <a:ext cx="1928072" cy="1920430"/>
          </a:xfrm>
          <a:prstGeom prst="rect">
            <a:avLst/>
          </a:prstGeom>
        </p:spPr>
      </p:pic>
      <p:pic>
        <p:nvPicPr>
          <p:cNvPr id="7" name="Picture 6"/>
          <p:cNvPicPr>
            <a:picLocks noChangeAspect="1"/>
          </p:cNvPicPr>
          <p:nvPr/>
        </p:nvPicPr>
        <p:blipFill rotWithShape="1">
          <a:blip r:embed="rId5"/>
          <a:srcRect t="4815" b="30178"/>
          <a:stretch/>
        </p:blipFill>
        <p:spPr>
          <a:xfrm>
            <a:off x="3622347" y="298547"/>
            <a:ext cx="2046613" cy="1915264"/>
          </a:xfrm>
          <a:prstGeom prst="rect">
            <a:avLst/>
          </a:prstGeom>
        </p:spPr>
      </p:pic>
    </p:spTree>
    <p:extLst>
      <p:ext uri="{BB962C8B-B14F-4D97-AF65-F5344CB8AC3E}">
        <p14:creationId xmlns:p14="http://schemas.microsoft.com/office/powerpoint/2010/main" val="53781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4000" contrast="51000"/>
                    </a14:imgEffect>
                  </a14:imgLayer>
                </a14:imgProps>
              </a:ext>
              <a:ext uri="{28A0092B-C50C-407E-A947-70E740481C1C}">
                <a14:useLocalDpi xmlns:a14="http://schemas.microsoft.com/office/drawing/2010/main" val="0"/>
              </a:ext>
            </a:extLst>
          </a:blip>
          <a:srcRect t="5407"/>
          <a:stretch/>
        </p:blipFill>
        <p:spPr>
          <a:xfrm>
            <a:off x="0" y="-190500"/>
            <a:ext cx="12320338" cy="7330822"/>
          </a:xfrm>
          <a:prstGeom prst="rect">
            <a:avLst/>
          </a:prstGeom>
          <a:effectLst>
            <a:reflection endPos="0" dist="50800" dir="5400000" sy="-100000" algn="bl" rotWithShape="0"/>
          </a:effectLst>
        </p:spPr>
      </p:pic>
      <p:sp>
        <p:nvSpPr>
          <p:cNvPr id="7" name="Up Arrow 6"/>
          <p:cNvSpPr/>
          <p:nvPr/>
        </p:nvSpPr>
        <p:spPr>
          <a:xfrm rot="5400000">
            <a:off x="7994764" y="2745747"/>
            <a:ext cx="1892071" cy="6223001"/>
          </a:xfrm>
          <a:prstGeom prst="upArrow">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4" name="Up Arrow 3"/>
          <p:cNvSpPr/>
          <p:nvPr/>
        </p:nvSpPr>
        <p:spPr>
          <a:xfrm rot="5400000">
            <a:off x="3352923" y="-2311415"/>
            <a:ext cx="5353805" cy="12324347"/>
          </a:xfrm>
          <a:prstGeom prst="upArrow">
            <a:avLst>
              <a:gd name="adj1" fmla="val 50000"/>
              <a:gd name="adj2" fmla="val 86789"/>
            </a:avLst>
          </a:prstGeom>
          <a:solidFill>
            <a:srgbClr val="765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39942" y="3065928"/>
            <a:ext cx="9547058" cy="1200329"/>
          </a:xfrm>
          <a:prstGeom prst="rect">
            <a:avLst/>
          </a:prstGeom>
        </p:spPr>
        <p:txBody>
          <a:bodyPr wrap="square">
            <a:spAutoFit/>
          </a:bodyPr>
          <a:lstStyle/>
          <a:p>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Students achieve at pass, merit, distinction or distinction*. </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Certificates detail components covered to</a:t>
            </a:r>
            <a:r>
              <a:rPr lang="en-US" sz="24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help support the move into skilled employment or a higher apprenticeship.</a:t>
            </a:r>
          </a:p>
        </p:txBody>
      </p:sp>
      <p:sp>
        <p:nvSpPr>
          <p:cNvPr id="6" name="Rectangle 5"/>
          <p:cNvSpPr/>
          <p:nvPr/>
        </p:nvSpPr>
        <p:spPr>
          <a:xfrm>
            <a:off x="739942" y="1534804"/>
            <a:ext cx="6725651" cy="718723"/>
          </a:xfrm>
          <a:prstGeom prst="rect">
            <a:avLst/>
          </a:prstGeom>
        </p:spPr>
        <p:txBody>
          <a:bodyPr wrap="square">
            <a:spAutoFit/>
          </a:bodyPr>
          <a:lstStyle/>
          <a:p>
            <a:pPr marL="36195">
              <a:lnSpc>
                <a:spcPct val="107000"/>
              </a:lnSpc>
              <a:spcAft>
                <a:spcPts val="0"/>
              </a:spcAft>
            </a:pPr>
            <a:r>
              <a:rPr lang="en-GB" sz="4000" b="1" dirty="0">
                <a:latin typeface="Open Sans" panose="020B0606030504020204" pitchFamily="34" charset="0"/>
                <a:ea typeface="Open Sans" panose="020B0606030504020204" pitchFamily="34" charset="0"/>
                <a:cs typeface="Open Sans" panose="020B0606030504020204" pitchFamily="34" charset="0"/>
              </a:rPr>
              <a:t>Qualifications that count</a:t>
            </a:r>
          </a:p>
        </p:txBody>
      </p:sp>
      <p:sp>
        <p:nvSpPr>
          <p:cNvPr id="9" name="Up Arrow 8"/>
          <p:cNvSpPr/>
          <p:nvPr/>
        </p:nvSpPr>
        <p:spPr>
          <a:xfrm rot="5400000">
            <a:off x="10190965" y="-425432"/>
            <a:ext cx="1258871" cy="3886201"/>
          </a:xfrm>
          <a:prstGeom prst="upArrow">
            <a:avLst>
              <a:gd name="adj1" fmla="val 50000"/>
              <a:gd name="adj2" fmla="val 86246"/>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
        <p:nvSpPr>
          <p:cNvPr id="11" name="Up Arrow 10"/>
          <p:cNvSpPr/>
          <p:nvPr/>
        </p:nvSpPr>
        <p:spPr>
          <a:xfrm rot="5400000">
            <a:off x="8021355" y="-866888"/>
            <a:ext cx="696557" cy="2717133"/>
          </a:xfrm>
          <a:prstGeom prst="upArrow">
            <a:avLst>
              <a:gd name="adj1" fmla="val 50000"/>
              <a:gd name="adj2" fmla="val 86246"/>
            </a:avLst>
          </a:prstGeom>
          <a:noFill/>
          <a:ln w="57150">
            <a:solidFill>
              <a:srgbClr val="765A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3B2D2"/>
                </a:solidFill>
              </a:ln>
              <a:noFill/>
            </a:endParaRPr>
          </a:p>
        </p:txBody>
      </p:sp>
    </p:spTree>
    <p:extLst>
      <p:ext uri="{BB962C8B-B14F-4D97-AF65-F5344CB8AC3E}">
        <p14:creationId xmlns:p14="http://schemas.microsoft.com/office/powerpoint/2010/main" val="1765697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345D9639A0D45BB42D8BE48517526" ma:contentTypeVersion="12" ma:contentTypeDescription="Create a new document." ma:contentTypeScope="" ma:versionID="de50f00806eb63b757e067691c13230d">
  <xsd:schema xmlns:xsd="http://www.w3.org/2001/XMLSchema" xmlns:xs="http://www.w3.org/2001/XMLSchema" xmlns:p="http://schemas.microsoft.com/office/2006/metadata/properties" xmlns:ns2="1e60fcdb-cfae-458c-b2bb-45314d3128c1" xmlns:ns3="5cfed6a3-34d1-4441-a789-091e82b3a91d" xmlns:ns4="099e10e1-c00c-4051-a05b-58e50f26a28a" targetNamespace="http://schemas.microsoft.com/office/2006/metadata/properties" ma:root="true" ma:fieldsID="73274f1140689f01ee1dedda987eb4b4" ns2:_="" ns3:_="" ns4:_="">
    <xsd:import namespace="1e60fcdb-cfae-458c-b2bb-45314d3128c1"/>
    <xsd:import namespace="5cfed6a3-34d1-4441-a789-091e82b3a91d"/>
    <xsd:import namespace="099e10e1-c00c-4051-a05b-58e50f26a28a"/>
    <xsd:element name="properties">
      <xsd:complexType>
        <xsd:sequence>
          <xsd:element name="documentManagement">
            <xsd:complexType>
              <xsd:all>
                <xsd:element ref="ns2:MediaServiceMetadata" minOccurs="0"/>
                <xsd:element ref="ns2:MediaServiceFastMetadata" minOccurs="0"/>
                <xsd:element ref="ns3:MediaLengthInSeconds" minOccurs="0"/>
                <xsd:element ref="ns3:MediaServiceDateTaken" minOccurs="0"/>
                <xsd:element ref="ns4:SharedWithUsers" minOccurs="0"/>
                <xsd:element ref="ns4:SharedWithDetail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0fcdb-cfae-458c-b2bb-45314d312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fed6a3-34d1-4441-a789-091e82b3a91d" elementFormDefault="qualified">
    <xsd:import namespace="http://schemas.microsoft.com/office/2006/documentManagement/types"/>
    <xsd:import namespace="http://schemas.microsoft.com/office/infopath/2007/PartnerControls"/>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47643d9-adec-4652-aca1-c37c6808107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e10e1-c00c-4051-a05b-58e50f26a2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c7643db-78d4-487c-be65-14e558761c97}" ma:internalName="TaxCatchAll" ma:showField="CatchAllData" ma:web="099e10e1-c00c-4051-a05b-58e50f26a2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fed6a3-34d1-4441-a789-091e82b3a91d">
      <Terms xmlns="http://schemas.microsoft.com/office/infopath/2007/PartnerControls"/>
    </lcf76f155ced4ddcb4097134ff3c332f>
    <TaxCatchAll xmlns="099e10e1-c00c-4051-a05b-58e50f26a28a" xsi:nil="true"/>
  </documentManagement>
</p:properties>
</file>

<file path=customXml/itemProps1.xml><?xml version="1.0" encoding="utf-8"?>
<ds:datastoreItem xmlns:ds="http://schemas.openxmlformats.org/officeDocument/2006/customXml" ds:itemID="{AD2C5823-E0F6-464B-87DF-67E4144C9F95}"/>
</file>

<file path=customXml/itemProps2.xml><?xml version="1.0" encoding="utf-8"?>
<ds:datastoreItem xmlns:ds="http://schemas.openxmlformats.org/officeDocument/2006/customXml" ds:itemID="{9572AF02-461C-4146-91AA-5DBF8EEDCD1A}"/>
</file>

<file path=customXml/itemProps3.xml><?xml version="1.0" encoding="utf-8"?>
<ds:datastoreItem xmlns:ds="http://schemas.openxmlformats.org/officeDocument/2006/customXml" ds:itemID="{264780B7-A4B1-446D-881B-8F93D4D580FB}"/>
</file>

<file path=docProps/app.xml><?xml version="1.0" encoding="utf-8"?>
<Properties xmlns="http://schemas.openxmlformats.org/officeDocument/2006/extended-properties" xmlns:vt="http://schemas.openxmlformats.org/officeDocument/2006/docPropsVTypes">
  <Template>Office Theme</Template>
  <TotalTime>462</TotalTime>
  <Words>720</Words>
  <Application>Microsoft Office PowerPoint</Application>
  <PresentationFormat>Widescreen</PresentationFormat>
  <Paragraphs>65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vt:lpstr>
      <vt:lpstr>Wingdings</vt:lpstr>
      <vt:lpstr>Open Sans</vt:lpstr>
      <vt:lpstr>Oswald</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Fowler</dc:creator>
  <cp:lastModifiedBy>Paul Harper</cp:lastModifiedBy>
  <cp:revision>74</cp:revision>
  <cp:lastPrinted>2022-04-06T15:16:55Z</cp:lastPrinted>
  <dcterms:created xsi:type="dcterms:W3CDTF">2019-12-12T10:09:14Z</dcterms:created>
  <dcterms:modified xsi:type="dcterms:W3CDTF">2023-12-05T10:13:56Z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0x010100EA3345D9639A0D45BB42D8BE48517526</vt:lpwstr>
  </property>
</Properties>
</file>