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Arial Black" panose="020B0A04020102020204" pitchFamily="34" charset="0"/>
      <p:regular r:id="rId29"/>
      <p:bold r:id="rId30"/>
    </p:embeddedFont>
    <p:embeddedFont>
      <p:font typeface="Calibri" panose="020F0502020204030204" pitchFamily="34" charset="0"/>
      <p:regular r:id="rId31"/>
      <p:bold r:id="rId32"/>
      <p:italic r:id="rId33"/>
      <p:boldItalic r:id="rId34"/>
    </p:embeddedFont>
    <p:embeddedFont>
      <p:font typeface="Caveat" panose="020B0604020202020204" charset="0"/>
      <p:regular r:id="rId35"/>
      <p:bold r:id="rId36"/>
    </p:embeddedFont>
    <p:embeddedFont>
      <p:font typeface="Pacifico"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eh0uQWeCFeZSK5OCnnym+W13W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648" y="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e8481302ab8292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4e8481302ab82921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e8481302ab8292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4e8481302ab82921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e8481302ab8292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4e8481302ab82921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e8481302ab8292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4e8481302ab82921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4e8481302ab8292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4e8481302ab82921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4e8481302ab8292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4e8481302ab82921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4e8481302ab8292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4e8481302ab82921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4e8481302ab8292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g4e8481302ab82921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4e8481302ab8292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4e8481302ab82921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4e8481302ab8292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4e8481302ab82921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4e8481302ab82921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g4e8481302ab82921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4e8481302ab82921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g4e8481302ab82921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4e8481302ab8292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4e8481302ab82921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4e8481302ab8292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g4e8481302ab82921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e8481302ab8292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4e8481302ab82921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4e8481302ab82921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g4e8481302ab82921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4e8481302ab8292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g4e8481302ab82921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e8481302ab829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4e8481302ab8292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e8481302ab8292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4e8481302ab82921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e8481302ab8292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4e8481302ab82921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e8481302ab8292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4e8481302ab82921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e8481302ab8292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4e8481302ab82921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e8481302ab8292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4e8481302ab82921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e8481302ab8292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4e8481302ab82921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png"/><Relationship Id="rId3" Type="http://schemas.openxmlformats.org/officeDocument/2006/relationships/image" Target="../media/image32.png"/><Relationship Id="rId7" Type="http://schemas.openxmlformats.org/officeDocument/2006/relationships/image" Target="../media/image2.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notesSlide" Target="../notesSlides/notesSlide15.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jpg"/><Relationship Id="rId11" Type="http://schemas.openxmlformats.org/officeDocument/2006/relationships/slide" Target="slide2.xml"/><Relationship Id="rId5" Type="http://schemas.openxmlformats.org/officeDocument/2006/relationships/image" Target="../media/image34.png"/><Relationship Id="rId15" Type="http://schemas.openxmlformats.org/officeDocument/2006/relationships/image" Target="../media/image6.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35.png"/><Relationship Id="rId1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slide" Target="slide12.xml"/><Relationship Id="rId39" Type="http://schemas.openxmlformats.org/officeDocument/2006/relationships/slide" Target="slide23.xml"/><Relationship Id="rId3" Type="http://schemas.openxmlformats.org/officeDocument/2006/relationships/image" Target="../media/image1.jpg"/><Relationship Id="rId21" Type="http://schemas.openxmlformats.org/officeDocument/2006/relationships/image" Target="../media/image27.png"/><Relationship Id="rId34" Type="http://schemas.openxmlformats.org/officeDocument/2006/relationships/slide" Target="slide6.xml"/><Relationship Id="rId42" Type="http://schemas.openxmlformats.org/officeDocument/2006/relationships/slide" Target="slide5.xml"/><Relationship Id="rId47" Type="http://schemas.openxmlformats.org/officeDocument/2006/relationships/slide" Target="slide26.xm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slide" Target="slide18.xml"/><Relationship Id="rId33" Type="http://schemas.openxmlformats.org/officeDocument/2006/relationships/slide" Target="slide14.xml"/><Relationship Id="rId38" Type="http://schemas.openxmlformats.org/officeDocument/2006/relationships/slide" Target="slide17.xml"/><Relationship Id="rId46"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slide" Target="slide22.xml"/><Relationship Id="rId41"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slide" Target="slide3.xml"/><Relationship Id="rId32" Type="http://schemas.openxmlformats.org/officeDocument/2006/relationships/slide" Target="slide25.xml"/><Relationship Id="rId37" Type="http://schemas.openxmlformats.org/officeDocument/2006/relationships/slide" Target="slide4.xml"/><Relationship Id="rId40" Type="http://schemas.openxmlformats.org/officeDocument/2006/relationships/slide" Target="slide19.xml"/><Relationship Id="rId45" Type="http://schemas.openxmlformats.org/officeDocument/2006/relationships/slide" Target="slide16.xml"/><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9.png"/><Relationship Id="rId28" Type="http://schemas.openxmlformats.org/officeDocument/2006/relationships/slide" Target="slide8.xml"/><Relationship Id="rId36" Type="http://schemas.openxmlformats.org/officeDocument/2006/relationships/slide" Target="slide13.xml"/><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slide" Target="slide9.xml"/><Relationship Id="rId44" Type="http://schemas.openxmlformats.org/officeDocument/2006/relationships/slide" Target="slide10.xml"/><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png"/><Relationship Id="rId27" Type="http://schemas.openxmlformats.org/officeDocument/2006/relationships/slide" Target="slide24.xml"/><Relationship Id="rId30" Type="http://schemas.openxmlformats.org/officeDocument/2006/relationships/slide" Target="slide20.xml"/><Relationship Id="rId35" Type="http://schemas.openxmlformats.org/officeDocument/2006/relationships/slide" Target="slide11.xml"/><Relationship Id="rId43" Type="http://schemas.openxmlformats.org/officeDocument/2006/relationships/slide" Target="slide21.xml"/></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0.jpg"/><Relationship Id="rId4" Type="http://schemas.openxmlformats.org/officeDocument/2006/relationships/image" Target="../media/image2.png"/><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2BA65">
            <a:alpha val="81020"/>
          </a:srgbClr>
        </a:solidFill>
        <a:effectLst/>
      </p:bgPr>
    </p:bg>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55" name="Google Shape;55;p1"/>
          <p:cNvPicPr preferRelativeResize="0"/>
          <p:nvPr/>
        </p:nvPicPr>
        <p:blipFill rotWithShape="1">
          <a:blip r:embed="rId4">
            <a:alphaModFix/>
          </a:blip>
          <a:srcRect/>
          <a:stretch/>
        </p:blipFill>
        <p:spPr>
          <a:xfrm>
            <a:off x="-82075" y="-1551500"/>
            <a:ext cx="9226076" cy="4922074"/>
          </a:xfrm>
          <a:prstGeom prst="rect">
            <a:avLst/>
          </a:prstGeom>
          <a:noFill/>
          <a:ln>
            <a:noFill/>
          </a:ln>
        </p:spPr>
      </p:pic>
      <p:pic>
        <p:nvPicPr>
          <p:cNvPr id="56" name="Google Shape;56;p1"/>
          <p:cNvPicPr preferRelativeResize="0"/>
          <p:nvPr/>
        </p:nvPicPr>
        <p:blipFill>
          <a:blip r:embed="rId5">
            <a:alphaModFix/>
          </a:blip>
          <a:stretch>
            <a:fillRect/>
          </a:stretch>
        </p:blipFill>
        <p:spPr>
          <a:xfrm rot="-298604">
            <a:off x="1161065" y="1025171"/>
            <a:ext cx="1419747" cy="2221007"/>
          </a:xfrm>
          <a:prstGeom prst="rect">
            <a:avLst/>
          </a:prstGeom>
          <a:noFill/>
          <a:ln>
            <a:noFill/>
          </a:ln>
        </p:spPr>
      </p:pic>
      <p:pic>
        <p:nvPicPr>
          <p:cNvPr id="57" name="Google Shape;57;p1"/>
          <p:cNvPicPr preferRelativeResize="0"/>
          <p:nvPr/>
        </p:nvPicPr>
        <p:blipFill>
          <a:blip r:embed="rId6">
            <a:alphaModFix/>
          </a:blip>
          <a:stretch>
            <a:fillRect/>
          </a:stretch>
        </p:blipFill>
        <p:spPr>
          <a:xfrm rot="-298609" flipH="1">
            <a:off x="413409" y="1877953"/>
            <a:ext cx="954244" cy="1386848"/>
          </a:xfrm>
          <a:prstGeom prst="rect">
            <a:avLst/>
          </a:prstGeom>
          <a:noFill/>
          <a:ln>
            <a:noFill/>
          </a:ln>
        </p:spPr>
      </p:pic>
      <p:pic>
        <p:nvPicPr>
          <p:cNvPr id="58" name="Google Shape;58;p1"/>
          <p:cNvPicPr preferRelativeResize="0"/>
          <p:nvPr/>
        </p:nvPicPr>
        <p:blipFill>
          <a:blip r:embed="rId7">
            <a:alphaModFix/>
          </a:blip>
          <a:stretch>
            <a:fillRect/>
          </a:stretch>
        </p:blipFill>
        <p:spPr>
          <a:xfrm rot="-298613">
            <a:off x="2647190" y="1619785"/>
            <a:ext cx="1057263" cy="1534765"/>
          </a:xfrm>
          <a:prstGeom prst="rect">
            <a:avLst/>
          </a:prstGeom>
          <a:noFill/>
          <a:ln>
            <a:noFill/>
          </a:ln>
        </p:spPr>
      </p:pic>
      <p:pic>
        <p:nvPicPr>
          <p:cNvPr id="59" name="Google Shape;59;p1"/>
          <p:cNvPicPr preferRelativeResize="0"/>
          <p:nvPr/>
        </p:nvPicPr>
        <p:blipFill>
          <a:blip r:embed="rId8">
            <a:alphaModFix/>
          </a:blip>
          <a:stretch>
            <a:fillRect/>
          </a:stretch>
        </p:blipFill>
        <p:spPr>
          <a:xfrm rot="-179948">
            <a:off x="7309650" y="909175"/>
            <a:ext cx="1189075" cy="1926425"/>
          </a:xfrm>
          <a:prstGeom prst="rect">
            <a:avLst/>
          </a:prstGeom>
          <a:noFill/>
          <a:ln>
            <a:noFill/>
          </a:ln>
        </p:spPr>
      </p:pic>
      <p:pic>
        <p:nvPicPr>
          <p:cNvPr id="60" name="Google Shape;60;p1"/>
          <p:cNvPicPr preferRelativeResize="0"/>
          <p:nvPr/>
        </p:nvPicPr>
        <p:blipFill>
          <a:blip r:embed="rId9">
            <a:alphaModFix/>
          </a:blip>
          <a:stretch>
            <a:fillRect/>
          </a:stretch>
        </p:blipFill>
        <p:spPr>
          <a:xfrm rot="-225774">
            <a:off x="4973226" y="1409325"/>
            <a:ext cx="2398876" cy="1529725"/>
          </a:xfrm>
          <a:prstGeom prst="rect">
            <a:avLst/>
          </a:prstGeom>
          <a:noFill/>
          <a:ln>
            <a:noFill/>
          </a:ln>
        </p:spPr>
      </p:pic>
      <p:pic>
        <p:nvPicPr>
          <p:cNvPr id="61" name="Google Shape;61;p1"/>
          <p:cNvPicPr preferRelativeResize="0"/>
          <p:nvPr/>
        </p:nvPicPr>
        <p:blipFill>
          <a:blip r:embed="rId10">
            <a:alphaModFix/>
          </a:blip>
          <a:stretch>
            <a:fillRect/>
          </a:stretch>
        </p:blipFill>
        <p:spPr>
          <a:xfrm rot="-190772">
            <a:off x="3447895" y="580466"/>
            <a:ext cx="1323133" cy="2504792"/>
          </a:xfrm>
          <a:prstGeom prst="rect">
            <a:avLst/>
          </a:prstGeom>
          <a:noFill/>
          <a:ln>
            <a:noFill/>
          </a:ln>
        </p:spPr>
      </p:pic>
      <p:pic>
        <p:nvPicPr>
          <p:cNvPr id="62" name="Google Shape;62;p1"/>
          <p:cNvPicPr preferRelativeResize="0"/>
          <p:nvPr/>
        </p:nvPicPr>
        <p:blipFill rotWithShape="1">
          <a:blip r:embed="rId11">
            <a:alphaModFix/>
          </a:blip>
          <a:srcRect/>
          <a:stretch/>
        </p:blipFill>
        <p:spPr>
          <a:xfrm>
            <a:off x="174240" y="226725"/>
            <a:ext cx="2550552" cy="687675"/>
          </a:xfrm>
          <a:prstGeom prst="rect">
            <a:avLst/>
          </a:prstGeom>
          <a:noFill/>
          <a:ln>
            <a:noFill/>
          </a:ln>
        </p:spPr>
      </p:pic>
      <p:sp>
        <p:nvSpPr>
          <p:cNvPr id="63" name="Google Shape;63;p1"/>
          <p:cNvSpPr txBox="1"/>
          <p:nvPr/>
        </p:nvSpPr>
        <p:spPr>
          <a:xfrm rot="-221455">
            <a:off x="398744" y="3014038"/>
            <a:ext cx="8346512" cy="1626074"/>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5500">
                <a:solidFill>
                  <a:schemeClr val="lt1"/>
                </a:solidFill>
                <a:latin typeface="Arial Black"/>
                <a:ea typeface="Arial Black"/>
                <a:cs typeface="Arial Black"/>
                <a:sym typeface="Arial Black"/>
              </a:rPr>
              <a:t>Careers at Christmas</a:t>
            </a:r>
            <a:endParaRPr sz="5500">
              <a:solidFill>
                <a:schemeClr val="lt1"/>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6500"/>
              <a:buFont typeface="Arial"/>
              <a:buNone/>
            </a:pPr>
            <a:r>
              <a:rPr lang="en-GB" sz="4000">
                <a:solidFill>
                  <a:srgbClr val="72BA65"/>
                </a:solidFill>
                <a:latin typeface="Arial Black"/>
                <a:ea typeface="Arial Black"/>
                <a:cs typeface="Arial Black"/>
                <a:sym typeface="Arial Black"/>
              </a:rPr>
              <a:t>Advent Calendar</a:t>
            </a:r>
            <a:endParaRPr sz="4000">
              <a:solidFill>
                <a:srgbClr val="72BA65"/>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4e8481302ab82921_111"/>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279" name="Google Shape;279;g4e8481302ab82921_111"/>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280" name="Google Shape;280;g4e8481302ab82921_111"/>
          <p:cNvSpPr txBox="1">
            <a:spLocks noGrp="1"/>
          </p:cNvSpPr>
          <p:nvPr>
            <p:ph type="body" idx="1"/>
          </p:nvPr>
        </p:nvSpPr>
        <p:spPr>
          <a:xfrm>
            <a:off x="6553075" y="922200"/>
            <a:ext cx="2549700" cy="282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600" b="1">
                <a:solidFill>
                  <a:srgbClr val="434343"/>
                </a:solidFill>
                <a:latin typeface="Calibri"/>
                <a:ea typeface="Calibri"/>
                <a:cs typeface="Calibri"/>
                <a:sym typeface="Calibri"/>
              </a:rPr>
              <a:t>Find the 12 Christmas jobs!</a:t>
            </a:r>
            <a:endParaRPr sz="1600" b="1">
              <a:solidFill>
                <a:srgbClr val="434343"/>
              </a:solidFill>
              <a:latin typeface="Calibri"/>
              <a:ea typeface="Calibri"/>
              <a:cs typeface="Calibri"/>
              <a:sym typeface="Calibri"/>
            </a:endParaRPr>
          </a:p>
          <a:p>
            <a:pPr marL="0" lvl="0" indent="0" algn="l" rtl="0">
              <a:lnSpc>
                <a:spcPct val="115000"/>
              </a:lnSpc>
              <a:spcBef>
                <a:spcPts val="600"/>
              </a:spcBef>
              <a:spcAft>
                <a:spcPts val="600"/>
              </a:spcAft>
              <a:buClr>
                <a:schemeClr val="dk1"/>
              </a:buClr>
              <a:buSzPts val="1100"/>
              <a:buFont typeface="Arial"/>
              <a:buNone/>
            </a:pPr>
            <a:r>
              <a:rPr lang="en-GB" sz="1600">
                <a:solidFill>
                  <a:srgbClr val="434343"/>
                </a:solidFill>
                <a:latin typeface="Calibri"/>
                <a:ea typeface="Calibri"/>
                <a:cs typeface="Calibri"/>
                <a:sym typeface="Calibri"/>
              </a:rPr>
              <a:t>Either work as a whole </a:t>
            </a:r>
            <a:br>
              <a:rPr lang="en-GB" sz="1600">
                <a:solidFill>
                  <a:srgbClr val="434343"/>
                </a:solidFill>
                <a:latin typeface="Calibri"/>
                <a:ea typeface="Calibri"/>
                <a:cs typeface="Calibri"/>
                <a:sym typeface="Calibri"/>
              </a:rPr>
            </a:br>
            <a:r>
              <a:rPr lang="en-GB" sz="1600">
                <a:solidFill>
                  <a:srgbClr val="434343"/>
                </a:solidFill>
                <a:latin typeface="Calibri"/>
                <a:ea typeface="Calibri"/>
                <a:cs typeface="Calibri"/>
                <a:sym typeface="Calibri"/>
              </a:rPr>
              <a:t>class to complete the </a:t>
            </a:r>
            <a:br>
              <a:rPr lang="en-GB" sz="1600">
                <a:solidFill>
                  <a:srgbClr val="434343"/>
                </a:solidFill>
                <a:latin typeface="Calibri"/>
                <a:ea typeface="Calibri"/>
                <a:cs typeface="Calibri"/>
                <a:sym typeface="Calibri"/>
              </a:rPr>
            </a:br>
            <a:r>
              <a:rPr lang="en-GB" sz="1600">
                <a:solidFill>
                  <a:srgbClr val="434343"/>
                </a:solidFill>
                <a:latin typeface="Calibri"/>
                <a:ea typeface="Calibri"/>
                <a:cs typeface="Calibri"/>
                <a:sym typeface="Calibri"/>
              </a:rPr>
              <a:t>word search, or work in pairs and race to be the </a:t>
            </a:r>
            <a:br>
              <a:rPr lang="en-GB" sz="1600">
                <a:solidFill>
                  <a:srgbClr val="434343"/>
                </a:solidFill>
                <a:latin typeface="Calibri"/>
                <a:ea typeface="Calibri"/>
                <a:cs typeface="Calibri"/>
                <a:sym typeface="Calibri"/>
              </a:rPr>
            </a:br>
            <a:r>
              <a:rPr lang="en-GB" sz="1600">
                <a:solidFill>
                  <a:srgbClr val="434343"/>
                </a:solidFill>
                <a:latin typeface="Calibri"/>
                <a:ea typeface="Calibri"/>
                <a:cs typeface="Calibri"/>
                <a:sym typeface="Calibri"/>
              </a:rPr>
              <a:t>first to write down all </a:t>
            </a:r>
            <a:br>
              <a:rPr lang="en-GB" sz="1600">
                <a:solidFill>
                  <a:srgbClr val="434343"/>
                </a:solidFill>
                <a:latin typeface="Calibri"/>
                <a:ea typeface="Calibri"/>
                <a:cs typeface="Calibri"/>
                <a:sym typeface="Calibri"/>
              </a:rPr>
            </a:br>
            <a:r>
              <a:rPr lang="en-GB" sz="1600">
                <a:solidFill>
                  <a:srgbClr val="434343"/>
                </a:solidFill>
                <a:latin typeface="Calibri"/>
                <a:ea typeface="Calibri"/>
                <a:cs typeface="Calibri"/>
                <a:sym typeface="Calibri"/>
              </a:rPr>
              <a:t>12 Christmas jobs!</a:t>
            </a:r>
            <a:endParaRPr sz="1600">
              <a:solidFill>
                <a:srgbClr val="434343"/>
              </a:solidFill>
              <a:latin typeface="Calibri"/>
              <a:ea typeface="Calibri"/>
              <a:cs typeface="Calibri"/>
              <a:sym typeface="Calibri"/>
            </a:endParaRPr>
          </a:p>
        </p:txBody>
      </p:sp>
      <p:sp>
        <p:nvSpPr>
          <p:cNvPr id="281" name="Google Shape;281;g4e8481302ab82921_111"/>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282" name="Google Shape;282;g4e8481302ab82921_111"/>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283" name="Google Shape;283;g4e8481302ab82921_111"/>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8</a:t>
            </a:r>
            <a:endParaRPr/>
          </a:p>
        </p:txBody>
      </p:sp>
      <p:pic>
        <p:nvPicPr>
          <p:cNvPr id="284" name="Google Shape;284;g4e8481302ab82921_111"/>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285" name="Google Shape;285;g4e8481302ab82921_111"/>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286" name="Google Shape;286;g4e8481302ab82921_111">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
        <p:nvSpPr>
          <p:cNvPr id="287" name="Google Shape;287;g4e8481302ab82921_111"/>
          <p:cNvSpPr txBox="1"/>
          <p:nvPr/>
        </p:nvSpPr>
        <p:spPr>
          <a:xfrm>
            <a:off x="226325" y="1155575"/>
            <a:ext cx="1872300" cy="330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500">
                <a:solidFill>
                  <a:srgbClr val="434343"/>
                </a:solidFill>
                <a:latin typeface="Calibri"/>
                <a:ea typeface="Calibri"/>
                <a:cs typeface="Calibri"/>
                <a:sym typeface="Calibri"/>
              </a:rPr>
              <a:t>Ice Rink Attendant Reindeer Walker Delivery Driver </a:t>
            </a:r>
            <a:endParaRPr sz="1500">
              <a:solidFill>
                <a:srgbClr val="434343"/>
              </a:solidFill>
              <a:latin typeface="Calibri"/>
              <a:ea typeface="Calibri"/>
              <a:cs typeface="Calibri"/>
              <a:sym typeface="Calibri"/>
            </a:endParaRPr>
          </a:p>
          <a:p>
            <a:pPr marL="0" lvl="0" indent="0" algn="l" rtl="0">
              <a:lnSpc>
                <a:spcPct val="115000"/>
              </a:lnSpc>
              <a:spcBef>
                <a:spcPts val="0"/>
              </a:spcBef>
              <a:spcAft>
                <a:spcPts val="0"/>
              </a:spcAft>
              <a:buNone/>
            </a:pPr>
            <a:r>
              <a:rPr lang="en-GB" sz="1500">
                <a:solidFill>
                  <a:srgbClr val="434343"/>
                </a:solidFill>
                <a:latin typeface="Calibri"/>
                <a:ea typeface="Calibri"/>
                <a:cs typeface="Calibri"/>
                <a:sym typeface="Calibri"/>
              </a:rPr>
              <a:t>Ski Instructor</a:t>
            </a:r>
            <a:endParaRPr sz="1500">
              <a:solidFill>
                <a:srgbClr val="434343"/>
              </a:solidFill>
              <a:latin typeface="Calibri"/>
              <a:ea typeface="Calibri"/>
              <a:cs typeface="Calibri"/>
              <a:sym typeface="Calibri"/>
            </a:endParaRPr>
          </a:p>
          <a:p>
            <a:pPr marL="0" lvl="0" indent="0" algn="l" rtl="0">
              <a:lnSpc>
                <a:spcPct val="115000"/>
              </a:lnSpc>
              <a:spcBef>
                <a:spcPts val="0"/>
              </a:spcBef>
              <a:spcAft>
                <a:spcPts val="0"/>
              </a:spcAft>
              <a:buNone/>
            </a:pPr>
            <a:r>
              <a:rPr lang="en-GB" sz="1500">
                <a:solidFill>
                  <a:srgbClr val="434343"/>
                </a:solidFill>
                <a:latin typeface="Calibri"/>
                <a:ea typeface="Calibri"/>
                <a:cs typeface="Calibri"/>
                <a:sym typeface="Calibri"/>
              </a:rPr>
              <a:t>Mince Pie Maker </a:t>
            </a:r>
            <a:endParaRPr sz="1500">
              <a:solidFill>
                <a:srgbClr val="434343"/>
              </a:solidFill>
              <a:latin typeface="Calibri"/>
              <a:ea typeface="Calibri"/>
              <a:cs typeface="Calibri"/>
              <a:sym typeface="Calibri"/>
            </a:endParaRPr>
          </a:p>
          <a:p>
            <a:pPr marL="0" lvl="0" indent="0" algn="l" rtl="0">
              <a:lnSpc>
                <a:spcPct val="115000"/>
              </a:lnSpc>
              <a:spcBef>
                <a:spcPts val="0"/>
              </a:spcBef>
              <a:spcAft>
                <a:spcPts val="0"/>
              </a:spcAft>
              <a:buNone/>
            </a:pPr>
            <a:r>
              <a:rPr lang="en-GB" sz="1500">
                <a:solidFill>
                  <a:srgbClr val="434343"/>
                </a:solidFill>
                <a:latin typeface="Calibri"/>
                <a:ea typeface="Calibri"/>
                <a:cs typeface="Calibri"/>
                <a:sym typeface="Calibri"/>
              </a:rPr>
              <a:t>Retail Worker </a:t>
            </a:r>
            <a:endParaRPr sz="1500">
              <a:solidFill>
                <a:srgbClr val="434343"/>
              </a:solidFill>
              <a:latin typeface="Calibri"/>
              <a:ea typeface="Calibri"/>
              <a:cs typeface="Calibri"/>
              <a:sym typeface="Calibri"/>
            </a:endParaRPr>
          </a:p>
          <a:p>
            <a:pPr marL="0" lvl="0" indent="0" algn="l" rtl="0">
              <a:lnSpc>
                <a:spcPct val="115000"/>
              </a:lnSpc>
              <a:spcBef>
                <a:spcPts val="0"/>
              </a:spcBef>
              <a:spcAft>
                <a:spcPts val="0"/>
              </a:spcAft>
              <a:buNone/>
            </a:pPr>
            <a:r>
              <a:rPr lang="en-GB" sz="1500">
                <a:solidFill>
                  <a:srgbClr val="434343"/>
                </a:solidFill>
                <a:latin typeface="Calibri"/>
                <a:ea typeface="Calibri"/>
                <a:cs typeface="Calibri"/>
                <a:sym typeface="Calibri"/>
              </a:rPr>
              <a:t>Gift Wrapper </a:t>
            </a:r>
            <a:endParaRPr sz="1500">
              <a:solidFill>
                <a:srgbClr val="434343"/>
              </a:solidFill>
              <a:latin typeface="Calibri"/>
              <a:ea typeface="Calibri"/>
              <a:cs typeface="Calibri"/>
              <a:sym typeface="Calibri"/>
            </a:endParaRPr>
          </a:p>
          <a:p>
            <a:pPr marL="0" lvl="0" indent="0" algn="l" rtl="0">
              <a:lnSpc>
                <a:spcPct val="115000"/>
              </a:lnSpc>
              <a:spcBef>
                <a:spcPts val="0"/>
              </a:spcBef>
              <a:spcAft>
                <a:spcPts val="0"/>
              </a:spcAft>
              <a:buNone/>
            </a:pPr>
            <a:r>
              <a:rPr lang="en-GB" sz="1500">
                <a:solidFill>
                  <a:srgbClr val="434343"/>
                </a:solidFill>
                <a:latin typeface="Calibri"/>
                <a:ea typeface="Calibri"/>
                <a:cs typeface="Calibri"/>
                <a:sym typeface="Calibri"/>
              </a:rPr>
              <a:t>Turkey Plucker</a:t>
            </a:r>
            <a:endParaRPr sz="1500">
              <a:solidFill>
                <a:srgbClr val="434343"/>
              </a:solidFill>
              <a:latin typeface="Calibri"/>
              <a:ea typeface="Calibri"/>
              <a:cs typeface="Calibri"/>
              <a:sym typeface="Calibri"/>
            </a:endParaRPr>
          </a:p>
          <a:p>
            <a:pPr marL="0" lvl="0" indent="0" algn="l" rtl="0">
              <a:lnSpc>
                <a:spcPct val="115000"/>
              </a:lnSpc>
              <a:spcBef>
                <a:spcPts val="0"/>
              </a:spcBef>
              <a:spcAft>
                <a:spcPts val="0"/>
              </a:spcAft>
              <a:buNone/>
            </a:pPr>
            <a:r>
              <a:rPr lang="en-GB" sz="1500">
                <a:solidFill>
                  <a:srgbClr val="434343"/>
                </a:solidFill>
                <a:latin typeface="Calibri"/>
                <a:ea typeface="Calibri"/>
                <a:cs typeface="Calibri"/>
                <a:sym typeface="Calibri"/>
              </a:rPr>
              <a:t>Santa Claus </a:t>
            </a:r>
            <a:endParaRPr sz="1500">
              <a:solidFill>
                <a:srgbClr val="434343"/>
              </a:solidFill>
              <a:latin typeface="Calibri"/>
              <a:ea typeface="Calibri"/>
              <a:cs typeface="Calibri"/>
              <a:sym typeface="Calibri"/>
            </a:endParaRPr>
          </a:p>
          <a:p>
            <a:pPr marL="0" lvl="0" indent="0" algn="l" rtl="0">
              <a:lnSpc>
                <a:spcPct val="115000"/>
              </a:lnSpc>
              <a:spcBef>
                <a:spcPts val="0"/>
              </a:spcBef>
              <a:spcAft>
                <a:spcPts val="0"/>
              </a:spcAft>
              <a:buNone/>
            </a:pPr>
            <a:r>
              <a:rPr lang="en-GB" sz="1500">
                <a:solidFill>
                  <a:srgbClr val="434343"/>
                </a:solidFill>
                <a:latin typeface="Calibri"/>
                <a:ea typeface="Calibri"/>
                <a:cs typeface="Calibri"/>
                <a:sym typeface="Calibri"/>
              </a:rPr>
              <a:t>Tree Seller </a:t>
            </a:r>
            <a:endParaRPr sz="1500">
              <a:solidFill>
                <a:srgbClr val="434343"/>
              </a:solidFill>
              <a:latin typeface="Calibri"/>
              <a:ea typeface="Calibri"/>
              <a:cs typeface="Calibri"/>
              <a:sym typeface="Calibri"/>
            </a:endParaRPr>
          </a:p>
          <a:p>
            <a:pPr marL="0" lvl="0" indent="0" algn="l" rtl="0">
              <a:lnSpc>
                <a:spcPct val="115000"/>
              </a:lnSpc>
              <a:spcBef>
                <a:spcPts val="0"/>
              </a:spcBef>
              <a:spcAft>
                <a:spcPts val="0"/>
              </a:spcAft>
              <a:buNone/>
            </a:pPr>
            <a:r>
              <a:rPr lang="en-GB" sz="1500">
                <a:solidFill>
                  <a:srgbClr val="434343"/>
                </a:solidFill>
                <a:latin typeface="Calibri"/>
                <a:ea typeface="Calibri"/>
                <a:cs typeface="Calibri"/>
                <a:sym typeface="Calibri"/>
              </a:rPr>
              <a:t>Grotto Elf </a:t>
            </a:r>
            <a:endParaRPr sz="1500">
              <a:solidFill>
                <a:srgbClr val="434343"/>
              </a:solidFill>
              <a:latin typeface="Calibri"/>
              <a:ea typeface="Calibri"/>
              <a:cs typeface="Calibri"/>
              <a:sym typeface="Calibri"/>
            </a:endParaRPr>
          </a:p>
          <a:p>
            <a:pPr marL="0" lvl="0" indent="0" algn="l" rtl="0">
              <a:lnSpc>
                <a:spcPct val="115000"/>
              </a:lnSpc>
              <a:spcBef>
                <a:spcPts val="0"/>
              </a:spcBef>
              <a:spcAft>
                <a:spcPts val="0"/>
              </a:spcAft>
              <a:buNone/>
            </a:pPr>
            <a:r>
              <a:rPr lang="en-GB" sz="1500">
                <a:solidFill>
                  <a:srgbClr val="434343"/>
                </a:solidFill>
                <a:latin typeface="Calibri"/>
                <a:ea typeface="Calibri"/>
                <a:cs typeface="Calibri"/>
                <a:sym typeface="Calibri"/>
              </a:rPr>
              <a:t>Butcher</a:t>
            </a:r>
            <a:endParaRPr sz="1500">
              <a:solidFill>
                <a:srgbClr val="434343"/>
              </a:solidFill>
              <a:latin typeface="Calibri"/>
              <a:ea typeface="Calibri"/>
              <a:cs typeface="Calibri"/>
              <a:sym typeface="Calibri"/>
            </a:endParaRPr>
          </a:p>
        </p:txBody>
      </p:sp>
      <p:pic>
        <p:nvPicPr>
          <p:cNvPr id="288" name="Google Shape;288;g4e8481302ab82921_111"/>
          <p:cNvPicPr preferRelativeResize="0"/>
          <p:nvPr/>
        </p:nvPicPr>
        <p:blipFill>
          <a:blip r:embed="rId9">
            <a:alphaModFix/>
          </a:blip>
          <a:stretch>
            <a:fillRect/>
          </a:stretch>
        </p:blipFill>
        <p:spPr>
          <a:xfrm>
            <a:off x="2280002" y="922199"/>
            <a:ext cx="4139100" cy="4158950"/>
          </a:xfrm>
          <a:prstGeom prst="rect">
            <a:avLst/>
          </a:prstGeom>
          <a:noFill/>
          <a:ln>
            <a:noFill/>
          </a:ln>
        </p:spPr>
      </p:pic>
      <p:sp>
        <p:nvSpPr>
          <p:cNvPr id="289" name="Google Shape;289;g4e8481302ab82921_111"/>
          <p:cNvSpPr/>
          <p:nvPr/>
        </p:nvSpPr>
        <p:spPr>
          <a:xfrm>
            <a:off x="178925" y="1138225"/>
            <a:ext cx="1967100" cy="37269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434343"/>
                </a:solidFill>
                <a:latin typeface="Calibri"/>
                <a:ea typeface="Calibri"/>
                <a:cs typeface="Calibri"/>
                <a:sym typeface="Calibri"/>
              </a:rPr>
              <a:t>Show Answers</a:t>
            </a:r>
            <a:endParaRPr sz="1600" b="0"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2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g4e8481302ab82921_76"/>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295" name="Google Shape;295;g4e8481302ab82921_76"/>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296" name="Google Shape;296;g4e8481302ab82921_76"/>
          <p:cNvSpPr txBox="1"/>
          <p:nvPr/>
        </p:nvSpPr>
        <p:spPr>
          <a:xfrm>
            <a:off x="257175" y="4269900"/>
            <a:ext cx="6028200" cy="714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600">
                <a:solidFill>
                  <a:srgbClr val="434343"/>
                </a:solidFill>
                <a:latin typeface="Calibri"/>
                <a:ea typeface="Calibri"/>
                <a:cs typeface="Calibri"/>
                <a:sym typeface="Calibri"/>
              </a:rPr>
              <a:t>The c</a:t>
            </a:r>
            <a:r>
              <a:rPr lang="en-GB" sz="1600" b="0" i="0" u="none" strike="noStrike" cap="none">
                <a:solidFill>
                  <a:srgbClr val="434343"/>
                </a:solidFill>
                <a:latin typeface="Calibri"/>
                <a:ea typeface="Calibri"/>
                <a:cs typeface="Calibri"/>
                <a:sym typeface="Calibri"/>
              </a:rPr>
              <a:t>ooking time</a:t>
            </a:r>
            <a:r>
              <a:rPr lang="en-GB" sz="1600">
                <a:solidFill>
                  <a:srgbClr val="434343"/>
                </a:solidFill>
                <a:latin typeface="Calibri"/>
                <a:ea typeface="Calibri"/>
                <a:cs typeface="Calibri"/>
                <a:sym typeface="Calibri"/>
              </a:rPr>
              <a:t> is</a:t>
            </a:r>
            <a:r>
              <a:rPr lang="en-GB" sz="1600" b="0" i="0" u="none" strike="noStrike" cap="none">
                <a:solidFill>
                  <a:srgbClr val="434343"/>
                </a:solidFill>
                <a:latin typeface="Calibri"/>
                <a:ea typeface="Calibri"/>
                <a:cs typeface="Calibri"/>
                <a:sym typeface="Calibri"/>
              </a:rPr>
              <a:t> 320 minutes or 5 hours 20</a:t>
            </a:r>
            <a:r>
              <a:rPr lang="en-GB" sz="1600">
                <a:solidFill>
                  <a:srgbClr val="434343"/>
                </a:solidFill>
                <a:latin typeface="Calibri"/>
                <a:ea typeface="Calibri"/>
                <a:cs typeface="Calibri"/>
                <a:sym typeface="Calibri"/>
              </a:rPr>
              <a:t> minutes - </a:t>
            </a:r>
            <a:br>
              <a:rPr lang="en-GB" sz="1600">
                <a:solidFill>
                  <a:srgbClr val="434343"/>
                </a:solidFill>
                <a:latin typeface="Calibri"/>
                <a:ea typeface="Calibri"/>
                <a:cs typeface="Calibri"/>
                <a:sym typeface="Calibri"/>
              </a:rPr>
            </a:br>
            <a:r>
              <a:rPr lang="en-GB" sz="1600">
                <a:solidFill>
                  <a:srgbClr val="434343"/>
                </a:solidFill>
                <a:latin typeface="Calibri"/>
                <a:ea typeface="Calibri"/>
                <a:cs typeface="Calibri"/>
                <a:sym typeface="Calibri"/>
              </a:rPr>
              <a:t>so th</a:t>
            </a:r>
            <a:r>
              <a:rPr lang="en-GB" sz="1600" b="0" i="0" u="none" strike="noStrike" cap="none">
                <a:solidFill>
                  <a:srgbClr val="434343"/>
                </a:solidFill>
                <a:latin typeface="Calibri"/>
                <a:ea typeface="Calibri"/>
                <a:cs typeface="Calibri"/>
                <a:sym typeface="Calibri"/>
              </a:rPr>
              <a:t>e turkey needs to go in the oven at 2.40pm at the latest.</a:t>
            </a:r>
            <a:endParaRPr sz="1600" b="0" i="0" u="none" strike="noStrike" cap="none">
              <a:solidFill>
                <a:srgbClr val="434343"/>
              </a:solidFill>
              <a:latin typeface="Calibri"/>
              <a:ea typeface="Calibri"/>
              <a:cs typeface="Calibri"/>
              <a:sym typeface="Calibri"/>
            </a:endParaRPr>
          </a:p>
        </p:txBody>
      </p:sp>
      <p:sp>
        <p:nvSpPr>
          <p:cNvPr id="297" name="Google Shape;297;g4e8481302ab82921_76"/>
          <p:cNvSpPr txBox="1">
            <a:spLocks noGrp="1"/>
          </p:cNvSpPr>
          <p:nvPr>
            <p:ph type="body" idx="1"/>
          </p:nvPr>
        </p:nvSpPr>
        <p:spPr>
          <a:xfrm>
            <a:off x="257175" y="984975"/>
            <a:ext cx="8651400" cy="286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You are the </a:t>
            </a:r>
            <a:r>
              <a:rPr lang="en-GB" b="1">
                <a:solidFill>
                  <a:srgbClr val="434343"/>
                </a:solidFill>
                <a:latin typeface="Calibri"/>
                <a:ea typeface="Calibri"/>
                <a:cs typeface="Calibri"/>
                <a:sym typeface="Calibri"/>
              </a:rPr>
              <a:t>Head Chef</a:t>
            </a:r>
            <a:r>
              <a:rPr lang="en-GB">
                <a:solidFill>
                  <a:srgbClr val="434343"/>
                </a:solidFill>
                <a:latin typeface="Calibri"/>
                <a:ea typeface="Calibri"/>
                <a:cs typeface="Calibri"/>
                <a:sym typeface="Calibri"/>
              </a:rPr>
              <a:t> at a large hotel. Tonight is your busiest night of the year as there are more than 300 people who have booked for Christmas parties.</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The guests have chosen from a set menu with the most popular choice the traditional Christmas dinner with turkey. You have arrived early to work out how long the turkey needs to cook so that it will be ready for the guests to arrive at 8pm.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What time do you need to put the turkey in if the label shows the following information?</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sz="1600" i="1">
                <a:solidFill>
                  <a:srgbClr val="434343"/>
                </a:solidFill>
                <a:latin typeface="Calibri"/>
                <a:ea typeface="Calibri"/>
                <a:cs typeface="Calibri"/>
                <a:sym typeface="Calibri"/>
              </a:rPr>
              <a:t>Cook for 20 minutes per kg plus an extra 30 minutes. Turkey Weight: 14.5kg</a:t>
            </a:r>
            <a:endParaRPr sz="1600" i="1">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rgbClr val="434343"/>
              </a:solidFill>
              <a:latin typeface="Calibri"/>
              <a:ea typeface="Calibri"/>
              <a:cs typeface="Calibri"/>
              <a:sym typeface="Calibri"/>
            </a:endParaRPr>
          </a:p>
        </p:txBody>
      </p:sp>
      <p:sp>
        <p:nvSpPr>
          <p:cNvPr id="298" name="Google Shape;298;g4e8481302ab82921_76"/>
          <p:cNvSpPr/>
          <p:nvPr/>
        </p:nvSpPr>
        <p:spPr>
          <a:xfrm>
            <a:off x="257175" y="4323000"/>
            <a:ext cx="6028200" cy="6081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434343"/>
                </a:solidFill>
                <a:latin typeface="Calibri"/>
                <a:ea typeface="Calibri"/>
                <a:cs typeface="Calibri"/>
                <a:sym typeface="Calibri"/>
              </a:rPr>
              <a:t>Show Answer</a:t>
            </a:r>
            <a:r>
              <a:rPr lang="en-GB" sz="1400" b="0" i="0" u="none" strike="noStrike" cap="none">
                <a:solidFill>
                  <a:srgbClr val="434343"/>
                </a:solidFill>
                <a:latin typeface="Calibri"/>
                <a:ea typeface="Calibri"/>
                <a:cs typeface="Calibri"/>
                <a:sym typeface="Calibri"/>
              </a:rPr>
              <a:t> </a:t>
            </a:r>
            <a:endParaRPr sz="1600" b="0" i="0" u="none" strike="noStrike" cap="none">
              <a:solidFill>
                <a:srgbClr val="666666"/>
              </a:solidFill>
              <a:latin typeface="Calibri"/>
              <a:ea typeface="Calibri"/>
              <a:cs typeface="Calibri"/>
              <a:sym typeface="Calibri"/>
            </a:endParaRPr>
          </a:p>
        </p:txBody>
      </p:sp>
      <p:sp>
        <p:nvSpPr>
          <p:cNvPr id="299" name="Google Shape;299;g4e8481302ab82921_76"/>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300" name="Google Shape;300;g4e8481302ab82921_76"/>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301" name="Google Shape;301;g4e8481302ab82921_76"/>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9</a:t>
            </a:r>
            <a:endParaRPr/>
          </a:p>
        </p:txBody>
      </p:sp>
      <p:pic>
        <p:nvPicPr>
          <p:cNvPr id="302" name="Google Shape;302;g4e8481302ab82921_76"/>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303" name="Google Shape;303;g4e8481302ab82921_76"/>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304" name="Google Shape;304;g4e8481302ab82921_76">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2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g4e8481302ab82921_125"/>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310" name="Google Shape;310;g4e8481302ab82921_125"/>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311" name="Google Shape;311;g4e8481302ab82921_125"/>
          <p:cNvSpPr txBox="1">
            <a:spLocks noGrp="1"/>
          </p:cNvSpPr>
          <p:nvPr>
            <p:ph type="body" idx="1"/>
          </p:nvPr>
        </p:nvSpPr>
        <p:spPr>
          <a:xfrm>
            <a:off x="311700" y="1003550"/>
            <a:ext cx="8520600" cy="187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You are a </a:t>
            </a:r>
            <a:r>
              <a:rPr lang="en-GB" b="1">
                <a:solidFill>
                  <a:srgbClr val="434343"/>
                </a:solidFill>
                <a:latin typeface="Calibri"/>
                <a:ea typeface="Calibri"/>
                <a:cs typeface="Calibri"/>
                <a:sym typeface="Calibri"/>
              </a:rPr>
              <a:t>Play Worker</a:t>
            </a:r>
            <a:r>
              <a:rPr lang="en-GB">
                <a:solidFill>
                  <a:srgbClr val="434343"/>
                </a:solidFill>
                <a:latin typeface="Calibri"/>
                <a:ea typeface="Calibri"/>
                <a:cs typeface="Calibri"/>
                <a:sym typeface="Calibri"/>
              </a:rPr>
              <a:t> on a children’s hospital ward. Some of the children on the ward might need to stay in hospital over the Christmas period which can be challenging for them and their family.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a:solidFill>
                  <a:srgbClr val="434343"/>
                </a:solidFill>
                <a:latin typeface="Calibri"/>
                <a:ea typeface="Calibri"/>
                <a:cs typeface="Calibri"/>
                <a:sym typeface="Calibri"/>
              </a:rPr>
              <a:t>Can you think of any ways that you could brighten up the ward for them - and any festive activities you might be able to organise to entertain them over Christmas?</a:t>
            </a:r>
            <a:endParaRPr>
              <a:solidFill>
                <a:srgbClr val="434343"/>
              </a:solidFill>
              <a:latin typeface="Calibri"/>
              <a:ea typeface="Calibri"/>
              <a:cs typeface="Calibri"/>
              <a:sym typeface="Calibri"/>
            </a:endParaRPr>
          </a:p>
        </p:txBody>
      </p:sp>
      <p:sp>
        <p:nvSpPr>
          <p:cNvPr id="312" name="Google Shape;312;g4e8481302ab82921_125"/>
          <p:cNvSpPr txBox="1"/>
          <p:nvPr/>
        </p:nvSpPr>
        <p:spPr>
          <a:xfrm>
            <a:off x="311700" y="3470100"/>
            <a:ext cx="59223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500" i="0" u="none" strike="noStrike" cap="none">
                <a:solidFill>
                  <a:srgbClr val="434343"/>
                </a:solidFill>
                <a:latin typeface="Calibri"/>
                <a:ea typeface="Calibri"/>
                <a:cs typeface="Calibri"/>
                <a:sym typeface="Calibri"/>
              </a:rPr>
              <a:t>Get them to make decorations to hang around the ward and in the </a:t>
            </a:r>
            <a:r>
              <a:rPr lang="en-GB" sz="1500">
                <a:solidFill>
                  <a:srgbClr val="434343"/>
                </a:solidFill>
                <a:latin typeface="Calibri"/>
                <a:ea typeface="Calibri"/>
                <a:cs typeface="Calibri"/>
                <a:sym typeface="Calibri"/>
              </a:rPr>
              <a:t>communal areas</a:t>
            </a:r>
            <a:r>
              <a:rPr lang="en-GB" sz="1500" i="0" u="none" strike="noStrike" cap="none">
                <a:solidFill>
                  <a:srgbClr val="434343"/>
                </a:solidFill>
                <a:latin typeface="Calibri"/>
                <a:ea typeface="Calibri"/>
                <a:cs typeface="Calibri"/>
                <a:sym typeface="Calibri"/>
              </a:rPr>
              <a:t>. Have a Christmas jumper day. Invite Father Christmas to visit the children with their parents. Make sure there is a Christmas tree for gifts to be left under. H</a:t>
            </a:r>
            <a:r>
              <a:rPr lang="en-GB" sz="1500">
                <a:solidFill>
                  <a:srgbClr val="434343"/>
                </a:solidFill>
                <a:latin typeface="Calibri"/>
                <a:ea typeface="Calibri"/>
                <a:cs typeface="Calibri"/>
                <a:sym typeface="Calibri"/>
              </a:rPr>
              <a:t>ost</a:t>
            </a:r>
            <a:r>
              <a:rPr lang="en-GB" sz="1500" i="0" u="none" strike="noStrike" cap="none">
                <a:solidFill>
                  <a:srgbClr val="434343"/>
                </a:solidFill>
                <a:latin typeface="Calibri"/>
                <a:ea typeface="Calibri"/>
                <a:cs typeface="Calibri"/>
                <a:sym typeface="Calibri"/>
              </a:rPr>
              <a:t> a party and play games</a:t>
            </a:r>
            <a:r>
              <a:rPr lang="en-GB" sz="1500">
                <a:solidFill>
                  <a:srgbClr val="434343"/>
                </a:solidFill>
                <a:latin typeface="Calibri"/>
                <a:ea typeface="Calibri"/>
                <a:cs typeface="Calibri"/>
                <a:sym typeface="Calibri"/>
              </a:rPr>
              <a:t> and </a:t>
            </a:r>
            <a:r>
              <a:rPr lang="en-GB" sz="1500" i="0" u="none" strike="noStrike" cap="none">
                <a:solidFill>
                  <a:srgbClr val="434343"/>
                </a:solidFill>
                <a:latin typeface="Calibri"/>
                <a:ea typeface="Calibri"/>
                <a:cs typeface="Calibri"/>
                <a:sym typeface="Calibri"/>
              </a:rPr>
              <a:t>music. </a:t>
            </a:r>
            <a:r>
              <a:rPr lang="en-GB" sz="1500">
                <a:solidFill>
                  <a:srgbClr val="434343"/>
                </a:solidFill>
                <a:latin typeface="Calibri"/>
                <a:ea typeface="Calibri"/>
                <a:cs typeface="Calibri"/>
                <a:sym typeface="Calibri"/>
              </a:rPr>
              <a:t>Have the non-medical staff dress up in Christmas outfits. </a:t>
            </a:r>
            <a:endParaRPr sz="1500" i="0" u="none" strike="noStrike" cap="none">
              <a:solidFill>
                <a:srgbClr val="434343"/>
              </a:solidFill>
              <a:latin typeface="Calibri"/>
              <a:ea typeface="Calibri"/>
              <a:cs typeface="Calibri"/>
              <a:sym typeface="Calibri"/>
            </a:endParaRPr>
          </a:p>
        </p:txBody>
      </p:sp>
      <p:sp>
        <p:nvSpPr>
          <p:cNvPr id="313" name="Google Shape;313;g4e8481302ab82921_125"/>
          <p:cNvSpPr/>
          <p:nvPr/>
        </p:nvSpPr>
        <p:spPr>
          <a:xfrm>
            <a:off x="311700" y="3566150"/>
            <a:ext cx="6141300" cy="13458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595959"/>
                </a:solidFill>
                <a:latin typeface="Calibri"/>
                <a:ea typeface="Calibri"/>
                <a:cs typeface="Calibri"/>
                <a:sym typeface="Calibri"/>
              </a:rPr>
              <a:t>See suggestions</a:t>
            </a:r>
            <a:endParaRPr sz="1600" b="0" i="0" u="none" strike="noStrike" cap="none">
              <a:solidFill>
                <a:srgbClr val="595959"/>
              </a:solidFill>
              <a:latin typeface="Calibri"/>
              <a:ea typeface="Calibri"/>
              <a:cs typeface="Calibri"/>
              <a:sym typeface="Calibri"/>
            </a:endParaRPr>
          </a:p>
        </p:txBody>
      </p:sp>
      <p:sp>
        <p:nvSpPr>
          <p:cNvPr id="314" name="Google Shape;314;g4e8481302ab82921_125"/>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315" name="Google Shape;315;g4e8481302ab82921_125"/>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316" name="Google Shape;316;g4e8481302ab82921_125"/>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10</a:t>
            </a:r>
            <a:endParaRPr/>
          </a:p>
        </p:txBody>
      </p:sp>
      <p:pic>
        <p:nvPicPr>
          <p:cNvPr id="317" name="Google Shape;317;g4e8481302ab82921_125"/>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318" name="Google Shape;318;g4e8481302ab82921_125"/>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319" name="Google Shape;319;g4e8481302ab82921_125">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3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g4e8481302ab82921_132"/>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325" name="Google Shape;325;g4e8481302ab82921_132"/>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326" name="Google Shape;326;g4e8481302ab82921_132"/>
          <p:cNvSpPr txBox="1"/>
          <p:nvPr/>
        </p:nvSpPr>
        <p:spPr>
          <a:xfrm>
            <a:off x="311700" y="3791425"/>
            <a:ext cx="6587188" cy="132340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600"/>
              </a:spcAft>
              <a:buClr>
                <a:srgbClr val="000000"/>
              </a:buClr>
              <a:buSzPts val="1400"/>
              <a:buFont typeface="Arial"/>
              <a:buNone/>
            </a:pPr>
            <a:r>
              <a:rPr lang="en-GB" sz="1500" dirty="0">
                <a:solidFill>
                  <a:srgbClr val="434343"/>
                </a:solidFill>
                <a:latin typeface="Calibri"/>
                <a:ea typeface="Calibri"/>
                <a:cs typeface="Calibri"/>
                <a:sym typeface="Calibri"/>
              </a:rPr>
              <a:t>Toy d</a:t>
            </a:r>
            <a:r>
              <a:rPr lang="en-GB" sz="1500" b="0" i="0" u="none" strike="noStrike" cap="none" dirty="0">
                <a:solidFill>
                  <a:srgbClr val="434343"/>
                </a:solidFill>
                <a:latin typeface="Calibri"/>
                <a:ea typeface="Calibri"/>
                <a:cs typeface="Calibri"/>
                <a:sym typeface="Calibri"/>
              </a:rPr>
              <a:t>esigner, graphic designer, design engineer, product tester, qual</a:t>
            </a:r>
            <a:r>
              <a:rPr lang="en-GB" sz="1500" dirty="0">
                <a:solidFill>
                  <a:srgbClr val="434343"/>
                </a:solidFill>
                <a:latin typeface="Calibri"/>
                <a:ea typeface="Calibri"/>
                <a:cs typeface="Calibri"/>
                <a:sym typeface="Calibri"/>
              </a:rPr>
              <a:t>ity inspector, </a:t>
            </a:r>
            <a:r>
              <a:rPr lang="en-GB" sz="1500" b="0" i="0" u="none" strike="noStrike" cap="none" dirty="0">
                <a:solidFill>
                  <a:srgbClr val="434343"/>
                </a:solidFill>
                <a:latin typeface="Calibri"/>
                <a:ea typeface="Calibri"/>
                <a:cs typeface="Calibri"/>
                <a:sym typeface="Calibri"/>
              </a:rPr>
              <a:t>manufacturer, product packer, delivery driver, logistics manager, warehouse manager, airport staff</a:t>
            </a:r>
            <a:r>
              <a:rPr lang="en-GB" sz="1500" dirty="0">
                <a:solidFill>
                  <a:srgbClr val="434343"/>
                </a:solidFill>
                <a:latin typeface="Calibri"/>
                <a:ea typeface="Calibri"/>
                <a:cs typeface="Calibri"/>
                <a:sym typeface="Calibri"/>
              </a:rPr>
              <a:t>, </a:t>
            </a:r>
            <a:r>
              <a:rPr lang="en-GB" sz="1500" b="0" i="0" u="none" strike="noStrike" cap="none" dirty="0">
                <a:solidFill>
                  <a:srgbClr val="434343"/>
                </a:solidFill>
                <a:latin typeface="Calibri"/>
                <a:ea typeface="Calibri"/>
                <a:cs typeface="Calibri"/>
                <a:sym typeface="Calibri"/>
              </a:rPr>
              <a:t>pilot, ship captain, customs officer, buyer, </a:t>
            </a:r>
            <a:r>
              <a:rPr lang="en-GB" sz="1500" dirty="0">
                <a:solidFill>
                  <a:srgbClr val="434343"/>
                </a:solidFill>
                <a:latin typeface="Calibri"/>
                <a:ea typeface="Calibri"/>
                <a:cs typeface="Calibri"/>
                <a:sym typeface="Calibri"/>
              </a:rPr>
              <a:t>retail store</a:t>
            </a:r>
            <a:r>
              <a:rPr lang="en-GB" sz="1500" b="0" i="0" u="none" strike="noStrike" cap="none" dirty="0">
                <a:solidFill>
                  <a:srgbClr val="434343"/>
                </a:solidFill>
                <a:latin typeface="Calibri"/>
                <a:ea typeface="Calibri"/>
                <a:cs typeface="Calibri"/>
                <a:sym typeface="Calibri"/>
              </a:rPr>
              <a:t> manager, retail assistants, store merchandiser, sales assistant, checkout operator.</a:t>
            </a:r>
            <a:endParaRPr sz="1500" b="0" i="0" u="none" strike="noStrike" cap="none" dirty="0">
              <a:solidFill>
                <a:srgbClr val="434343"/>
              </a:solidFill>
              <a:latin typeface="Calibri"/>
              <a:ea typeface="Calibri"/>
              <a:cs typeface="Calibri"/>
              <a:sym typeface="Calibri"/>
            </a:endParaRPr>
          </a:p>
        </p:txBody>
      </p:sp>
      <p:sp>
        <p:nvSpPr>
          <p:cNvPr id="327" name="Google Shape;327;g4e8481302ab82921_132"/>
          <p:cNvSpPr txBox="1">
            <a:spLocks noGrp="1"/>
          </p:cNvSpPr>
          <p:nvPr>
            <p:ph type="body" idx="1"/>
          </p:nvPr>
        </p:nvSpPr>
        <p:spPr>
          <a:xfrm>
            <a:off x="311700" y="1080125"/>
            <a:ext cx="8638576" cy="229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434343"/>
                </a:solidFill>
                <a:latin typeface="Calibri"/>
                <a:ea typeface="Calibri"/>
                <a:cs typeface="Calibri"/>
                <a:sym typeface="Calibri"/>
              </a:rPr>
              <a:t>The new must-have toy on everyone’s Christmas list is made in China and then distributed around the world to be sold to children in toy stores.</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dirty="0">
                <a:solidFill>
                  <a:srgbClr val="434343"/>
                </a:solidFill>
                <a:latin typeface="Calibri"/>
                <a:ea typeface="Calibri"/>
                <a:cs typeface="Calibri"/>
                <a:sym typeface="Calibri"/>
              </a:rPr>
              <a:t>It involves many different people to take a product from being an idea to becoming a finished product on the shelves.</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dirty="0">
                <a:solidFill>
                  <a:srgbClr val="434343"/>
                </a:solidFill>
                <a:latin typeface="Calibri"/>
                <a:ea typeface="Calibri"/>
                <a:cs typeface="Calibri"/>
                <a:sym typeface="Calibri"/>
              </a:rPr>
              <a:t>Work as a class to name as many different careers as you can that are part of this journey.</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sz="1600" i="1" dirty="0">
                <a:solidFill>
                  <a:srgbClr val="434343"/>
                </a:solidFill>
                <a:latin typeface="Calibri"/>
                <a:ea typeface="Calibri"/>
                <a:cs typeface="Calibri"/>
                <a:sym typeface="Calibri"/>
              </a:rPr>
              <a:t>See if you can come up with more than 15 careers involved in the journey!</a:t>
            </a:r>
            <a:endParaRPr sz="1600" i="1" dirty="0">
              <a:solidFill>
                <a:srgbClr val="434343"/>
              </a:solidFill>
              <a:latin typeface="Calibri"/>
              <a:ea typeface="Calibri"/>
              <a:cs typeface="Calibri"/>
              <a:sym typeface="Calibri"/>
            </a:endParaRPr>
          </a:p>
        </p:txBody>
      </p:sp>
      <p:sp>
        <p:nvSpPr>
          <p:cNvPr id="328" name="Google Shape;328;g4e8481302ab82921_132"/>
          <p:cNvSpPr/>
          <p:nvPr/>
        </p:nvSpPr>
        <p:spPr>
          <a:xfrm>
            <a:off x="311699" y="3916450"/>
            <a:ext cx="6423399" cy="10473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595959"/>
                </a:solidFill>
                <a:latin typeface="Calibri"/>
                <a:ea typeface="Calibri"/>
                <a:cs typeface="Calibri"/>
                <a:sym typeface="Calibri"/>
              </a:rPr>
              <a:t>See suggestions</a:t>
            </a:r>
            <a:endParaRPr sz="1600" b="0" i="0" u="none" strike="noStrike" cap="none">
              <a:solidFill>
                <a:srgbClr val="595959"/>
              </a:solidFill>
              <a:latin typeface="Calibri"/>
              <a:ea typeface="Calibri"/>
              <a:cs typeface="Calibri"/>
              <a:sym typeface="Calibri"/>
            </a:endParaRPr>
          </a:p>
        </p:txBody>
      </p:sp>
      <p:sp>
        <p:nvSpPr>
          <p:cNvPr id="329" name="Google Shape;329;g4e8481302ab82921_132"/>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330" name="Google Shape;330;g4e8481302ab82921_132"/>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331" name="Google Shape;331;g4e8481302ab82921_132"/>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11</a:t>
            </a:r>
            <a:endParaRPr/>
          </a:p>
        </p:txBody>
      </p:sp>
      <p:pic>
        <p:nvPicPr>
          <p:cNvPr id="332" name="Google Shape;332;g4e8481302ab82921_132"/>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333" name="Google Shape;333;g4e8481302ab82921_132"/>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334" name="Google Shape;334;g4e8481302ab82921_132">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3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4e8481302ab82921_62"/>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340" name="Google Shape;340;g4e8481302ab82921_62"/>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341" name="Google Shape;341;g4e8481302ab82921_62"/>
          <p:cNvSpPr txBox="1"/>
          <p:nvPr/>
        </p:nvSpPr>
        <p:spPr>
          <a:xfrm>
            <a:off x="311700" y="3850201"/>
            <a:ext cx="6313200" cy="124646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500" dirty="0">
                <a:solidFill>
                  <a:schemeClr val="tx1">
                    <a:lumMod val="75000"/>
                    <a:lumOff val="25000"/>
                  </a:schemeClr>
                </a:solidFill>
                <a:latin typeface="Calibri"/>
                <a:ea typeface="Calibri"/>
                <a:cs typeface="Calibri"/>
                <a:sym typeface="Calibri"/>
              </a:rPr>
              <a:t>Early mince pies actually included minced meat and the original Christmas pudding was made with beef and mutton. Peacock and boar was the tradition Christmas meat until Henry VIII ate turkey and started the new tradition. The typical Christmas dinner includes 7,000 calories per person!</a:t>
            </a:r>
            <a:endParaRPr sz="1500" b="0" i="0" u="none" strike="noStrike" cap="none" dirty="0">
              <a:solidFill>
                <a:schemeClr val="tx1">
                  <a:lumMod val="75000"/>
                  <a:lumOff val="25000"/>
                </a:schemeClr>
              </a:solidFill>
              <a:latin typeface="Calibri"/>
              <a:ea typeface="Calibri"/>
              <a:cs typeface="Calibri"/>
              <a:sym typeface="Calibri"/>
            </a:endParaRPr>
          </a:p>
        </p:txBody>
      </p:sp>
      <p:sp>
        <p:nvSpPr>
          <p:cNvPr id="342" name="Google Shape;342;g4e8481302ab82921_62"/>
          <p:cNvSpPr txBox="1">
            <a:spLocks noGrp="1"/>
          </p:cNvSpPr>
          <p:nvPr>
            <p:ph type="body" idx="1"/>
          </p:nvPr>
        </p:nvSpPr>
        <p:spPr>
          <a:xfrm>
            <a:off x="311700" y="985000"/>
            <a:ext cx="8720788" cy="283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434343"/>
                </a:solidFill>
                <a:latin typeface="Calibri"/>
                <a:ea typeface="Calibri"/>
                <a:cs typeface="Calibri"/>
                <a:sym typeface="Calibri"/>
              </a:rPr>
              <a:t>You are a </a:t>
            </a:r>
            <a:r>
              <a:rPr lang="en-GB" b="1" dirty="0">
                <a:solidFill>
                  <a:srgbClr val="434343"/>
                </a:solidFill>
                <a:latin typeface="Calibri"/>
                <a:ea typeface="Calibri"/>
                <a:cs typeface="Calibri"/>
                <a:sym typeface="Calibri"/>
              </a:rPr>
              <a:t>Food Scientist</a:t>
            </a:r>
            <a:r>
              <a:rPr lang="en-GB" dirty="0">
                <a:solidFill>
                  <a:srgbClr val="434343"/>
                </a:solidFill>
                <a:latin typeface="Calibri"/>
                <a:ea typeface="Calibri"/>
                <a:cs typeface="Calibri"/>
                <a:sym typeface="Calibri"/>
              </a:rPr>
              <a:t> working for a supermarket to create delicious new food products.</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dirty="0">
                <a:solidFill>
                  <a:srgbClr val="434343"/>
                </a:solidFill>
                <a:latin typeface="Calibri"/>
                <a:ea typeface="Calibri"/>
                <a:cs typeface="Calibri"/>
                <a:sym typeface="Calibri"/>
              </a:rPr>
              <a:t>The supermarket have asked you to design a new festive cake that can go into production and be on the shelves for Christmas. They would like it to be large enough to serve up to </a:t>
            </a:r>
            <a:br>
              <a:rPr lang="en-GB" dirty="0">
                <a:solidFill>
                  <a:srgbClr val="434343"/>
                </a:solidFill>
                <a:latin typeface="Calibri"/>
                <a:ea typeface="Calibri"/>
                <a:cs typeface="Calibri"/>
                <a:sym typeface="Calibri"/>
              </a:rPr>
            </a:br>
            <a:r>
              <a:rPr lang="en-GB" dirty="0">
                <a:solidFill>
                  <a:srgbClr val="434343"/>
                </a:solidFill>
                <a:latin typeface="Calibri"/>
                <a:ea typeface="Calibri"/>
                <a:cs typeface="Calibri"/>
                <a:sym typeface="Calibri"/>
              </a:rPr>
              <a:t>12 portions. It needs to be fun, have a festive flavourings and look spectacular!</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dirty="0">
                <a:solidFill>
                  <a:srgbClr val="434343"/>
                </a:solidFill>
                <a:latin typeface="Calibri"/>
                <a:ea typeface="Calibri"/>
                <a:cs typeface="Calibri"/>
                <a:sym typeface="Calibri"/>
              </a:rPr>
              <a:t>Channel your inner Bake Off skills and design a showstopper cake to meet this design brief.</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sz="1500" i="1" dirty="0">
                <a:solidFill>
                  <a:srgbClr val="434343"/>
                </a:solidFill>
                <a:latin typeface="Calibri"/>
                <a:ea typeface="Calibri"/>
                <a:cs typeface="Calibri"/>
                <a:sym typeface="Calibri"/>
              </a:rPr>
              <a:t>Your teacher will decide which festive cake looks the most delicious </a:t>
            </a:r>
            <a:br>
              <a:rPr lang="en-GB" sz="1500" i="1" dirty="0">
                <a:solidFill>
                  <a:srgbClr val="434343"/>
                </a:solidFill>
                <a:latin typeface="Calibri"/>
                <a:ea typeface="Calibri"/>
                <a:cs typeface="Calibri"/>
                <a:sym typeface="Calibri"/>
              </a:rPr>
            </a:br>
            <a:r>
              <a:rPr lang="en-GB" sz="1500" i="1" dirty="0">
                <a:solidFill>
                  <a:srgbClr val="434343"/>
                </a:solidFill>
                <a:latin typeface="Calibri"/>
                <a:ea typeface="Calibri"/>
                <a:cs typeface="Calibri"/>
                <a:sym typeface="Calibri"/>
              </a:rPr>
              <a:t>and then click below to reveal some Christmas food fun facts!</a:t>
            </a:r>
            <a:endParaRPr sz="1500" i="1" dirty="0">
              <a:solidFill>
                <a:srgbClr val="434343"/>
              </a:solidFill>
              <a:latin typeface="Calibri"/>
              <a:ea typeface="Calibri"/>
              <a:cs typeface="Calibri"/>
              <a:sym typeface="Calibri"/>
            </a:endParaRPr>
          </a:p>
        </p:txBody>
      </p:sp>
      <p:sp>
        <p:nvSpPr>
          <p:cNvPr id="343" name="Google Shape;343;g4e8481302ab82921_62"/>
          <p:cNvSpPr/>
          <p:nvPr/>
        </p:nvSpPr>
        <p:spPr>
          <a:xfrm>
            <a:off x="322584" y="3999301"/>
            <a:ext cx="6141300" cy="10629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595959"/>
                </a:solidFill>
                <a:latin typeface="Calibri"/>
                <a:ea typeface="Calibri"/>
                <a:cs typeface="Calibri"/>
                <a:sym typeface="Calibri"/>
              </a:rPr>
              <a:t>See </a:t>
            </a:r>
            <a:r>
              <a:rPr lang="en-GB" sz="1600">
                <a:solidFill>
                  <a:srgbClr val="595959"/>
                </a:solidFill>
                <a:latin typeface="Calibri"/>
                <a:ea typeface="Calibri"/>
                <a:cs typeface="Calibri"/>
                <a:sym typeface="Calibri"/>
              </a:rPr>
              <a:t>Fun Facts</a:t>
            </a:r>
            <a:endParaRPr sz="1600" b="0" i="0" u="none" strike="noStrike" cap="none">
              <a:solidFill>
                <a:srgbClr val="595959"/>
              </a:solidFill>
              <a:latin typeface="Calibri"/>
              <a:ea typeface="Calibri"/>
              <a:cs typeface="Calibri"/>
              <a:sym typeface="Calibri"/>
            </a:endParaRPr>
          </a:p>
        </p:txBody>
      </p:sp>
      <p:sp>
        <p:nvSpPr>
          <p:cNvPr id="344" name="Google Shape;344;g4e8481302ab82921_62"/>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345" name="Google Shape;345;g4e8481302ab82921_62"/>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346" name="Google Shape;346;g4e8481302ab82921_62"/>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12</a:t>
            </a:r>
            <a:endParaRPr/>
          </a:p>
        </p:txBody>
      </p:sp>
      <p:pic>
        <p:nvPicPr>
          <p:cNvPr id="347" name="Google Shape;347;g4e8481302ab82921_62"/>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348" name="Google Shape;348;g4e8481302ab82921_62"/>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349" name="Google Shape;349;g4e8481302ab82921_62">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3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g4e8481302ab82921_118"/>
          <p:cNvPicPr preferRelativeResize="0"/>
          <p:nvPr/>
        </p:nvPicPr>
        <p:blipFill>
          <a:blip r:embed="rId3">
            <a:alphaModFix/>
          </a:blip>
          <a:stretch>
            <a:fillRect/>
          </a:stretch>
        </p:blipFill>
        <p:spPr>
          <a:xfrm>
            <a:off x="157575" y="1084963"/>
            <a:ext cx="5634751" cy="3916251"/>
          </a:xfrm>
          <a:prstGeom prst="rect">
            <a:avLst/>
          </a:prstGeom>
          <a:noFill/>
          <a:ln>
            <a:noFill/>
          </a:ln>
        </p:spPr>
      </p:pic>
      <p:pic>
        <p:nvPicPr>
          <p:cNvPr id="355" name="Google Shape;355;g4e8481302ab82921_118"/>
          <p:cNvPicPr preferRelativeResize="0"/>
          <p:nvPr/>
        </p:nvPicPr>
        <p:blipFill rotWithShape="1">
          <a:blip r:embed="rId4">
            <a:alphaModFix/>
          </a:blip>
          <a:srcRect t="3568" b="57683"/>
          <a:stretch/>
        </p:blipFill>
        <p:spPr>
          <a:xfrm>
            <a:off x="311700" y="1022925"/>
            <a:ext cx="3828276" cy="3548308"/>
          </a:xfrm>
          <a:prstGeom prst="rect">
            <a:avLst/>
          </a:prstGeom>
          <a:noFill/>
          <a:ln>
            <a:noFill/>
          </a:ln>
        </p:spPr>
      </p:pic>
      <p:pic>
        <p:nvPicPr>
          <p:cNvPr id="356" name="Google Shape;356;g4e8481302ab82921_118"/>
          <p:cNvPicPr preferRelativeResize="0"/>
          <p:nvPr/>
        </p:nvPicPr>
        <p:blipFill rotWithShape="1">
          <a:blip r:embed="rId5">
            <a:alphaModFix/>
          </a:blip>
          <a:srcRect t="4428" b="44379"/>
          <a:stretch/>
        </p:blipFill>
        <p:spPr>
          <a:xfrm>
            <a:off x="311700" y="973050"/>
            <a:ext cx="3828277" cy="3571251"/>
          </a:xfrm>
          <a:prstGeom prst="rect">
            <a:avLst/>
          </a:prstGeom>
          <a:noFill/>
          <a:ln>
            <a:noFill/>
          </a:ln>
        </p:spPr>
      </p:pic>
      <p:pic>
        <p:nvPicPr>
          <p:cNvPr id="357" name="Google Shape;357;g4e8481302ab82921_118"/>
          <p:cNvPicPr preferRelativeResize="0"/>
          <p:nvPr/>
        </p:nvPicPr>
        <p:blipFill rotWithShape="1">
          <a:blip r:embed="rId6">
            <a:alphaModFix/>
          </a:blip>
          <a:srcRect l="-220" t="3976" b="14196"/>
          <a:stretch/>
        </p:blipFill>
        <p:spPr>
          <a:xfrm>
            <a:off x="-82075" y="-165350"/>
            <a:ext cx="9226077" cy="5380950"/>
          </a:xfrm>
          <a:prstGeom prst="rect">
            <a:avLst/>
          </a:prstGeom>
          <a:noFill/>
          <a:ln>
            <a:noFill/>
          </a:ln>
        </p:spPr>
      </p:pic>
      <p:pic>
        <p:nvPicPr>
          <p:cNvPr id="358" name="Google Shape;358;g4e8481302ab82921_118"/>
          <p:cNvPicPr preferRelativeResize="0"/>
          <p:nvPr/>
        </p:nvPicPr>
        <p:blipFill rotWithShape="1">
          <a:blip r:embed="rId7">
            <a:alphaModFix/>
          </a:blip>
          <a:srcRect/>
          <a:stretch/>
        </p:blipFill>
        <p:spPr>
          <a:xfrm>
            <a:off x="-82075" y="-1551500"/>
            <a:ext cx="9226076" cy="4922074"/>
          </a:xfrm>
          <a:prstGeom prst="rect">
            <a:avLst/>
          </a:prstGeom>
          <a:noFill/>
          <a:ln>
            <a:noFill/>
          </a:ln>
        </p:spPr>
      </p:pic>
      <p:sp>
        <p:nvSpPr>
          <p:cNvPr id="359" name="Google Shape;359;g4e8481302ab82921_118"/>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360" name="Google Shape;360;g4e8481302ab82921_118"/>
          <p:cNvPicPr preferRelativeResize="0"/>
          <p:nvPr/>
        </p:nvPicPr>
        <p:blipFill rotWithShape="1">
          <a:blip r:embed="rId8">
            <a:alphaModFix/>
          </a:blip>
          <a:srcRect/>
          <a:stretch/>
        </p:blipFill>
        <p:spPr>
          <a:xfrm>
            <a:off x="7697352" y="227613"/>
            <a:ext cx="1252924" cy="337812"/>
          </a:xfrm>
          <a:prstGeom prst="rect">
            <a:avLst/>
          </a:prstGeom>
          <a:noFill/>
          <a:ln>
            <a:noFill/>
          </a:ln>
        </p:spPr>
      </p:pic>
      <p:sp>
        <p:nvSpPr>
          <p:cNvPr id="361" name="Google Shape;361;g4e8481302ab82921_118"/>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13</a:t>
            </a:r>
            <a:endParaRPr/>
          </a:p>
        </p:txBody>
      </p:sp>
      <p:pic>
        <p:nvPicPr>
          <p:cNvPr id="362" name="Google Shape;362;g4e8481302ab82921_118"/>
          <p:cNvPicPr preferRelativeResize="0"/>
          <p:nvPr/>
        </p:nvPicPr>
        <p:blipFill>
          <a:blip r:embed="rId9">
            <a:alphaModFix/>
          </a:blip>
          <a:stretch>
            <a:fillRect/>
          </a:stretch>
        </p:blipFill>
        <p:spPr>
          <a:xfrm>
            <a:off x="131525" y="1063737"/>
            <a:ext cx="5686849" cy="3958704"/>
          </a:xfrm>
          <a:prstGeom prst="rect">
            <a:avLst/>
          </a:prstGeom>
          <a:noFill/>
          <a:ln>
            <a:noFill/>
          </a:ln>
        </p:spPr>
      </p:pic>
      <p:pic>
        <p:nvPicPr>
          <p:cNvPr id="363" name="Google Shape;363;g4e8481302ab82921_118"/>
          <p:cNvPicPr preferRelativeResize="0"/>
          <p:nvPr/>
        </p:nvPicPr>
        <p:blipFill>
          <a:blip r:embed="rId10">
            <a:alphaModFix/>
          </a:blip>
          <a:stretch>
            <a:fillRect/>
          </a:stretch>
        </p:blipFill>
        <p:spPr>
          <a:xfrm>
            <a:off x="174225" y="1064700"/>
            <a:ext cx="5686850" cy="3956787"/>
          </a:xfrm>
          <a:prstGeom prst="rect">
            <a:avLst/>
          </a:prstGeom>
          <a:noFill/>
          <a:ln>
            <a:noFill/>
          </a:ln>
        </p:spPr>
      </p:pic>
      <p:sp>
        <p:nvSpPr>
          <p:cNvPr id="364" name="Google Shape;364;g4e8481302ab82921_118"/>
          <p:cNvSpPr txBox="1">
            <a:spLocks noGrp="1"/>
          </p:cNvSpPr>
          <p:nvPr>
            <p:ph type="body" idx="1"/>
          </p:nvPr>
        </p:nvSpPr>
        <p:spPr>
          <a:xfrm>
            <a:off x="174225" y="1139550"/>
            <a:ext cx="1401300" cy="143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GB" sz="1000" b="1">
                <a:solidFill>
                  <a:srgbClr val="72BA65"/>
                </a:solidFill>
                <a:latin typeface="Calibri"/>
                <a:ea typeface="Calibri"/>
                <a:cs typeface="Calibri"/>
                <a:sym typeface="Calibri"/>
              </a:rPr>
              <a:t>Instructions:</a:t>
            </a:r>
            <a:r>
              <a:rPr lang="en-GB" sz="1000">
                <a:solidFill>
                  <a:srgbClr val="72BA65"/>
                </a:solidFill>
                <a:latin typeface="Calibri"/>
                <a:ea typeface="Calibri"/>
                <a:cs typeface="Calibri"/>
                <a:sym typeface="Calibri"/>
              </a:rPr>
              <a:t> Either work as a whole class to complete the crossword, or work in pairs and race to be the first to solve all the Christmas clues!</a:t>
            </a:r>
            <a:endParaRPr sz="1000">
              <a:solidFill>
                <a:srgbClr val="72BA65"/>
              </a:solidFill>
              <a:latin typeface="Calibri"/>
              <a:ea typeface="Calibri"/>
              <a:cs typeface="Calibri"/>
              <a:sym typeface="Calibri"/>
            </a:endParaRPr>
          </a:p>
        </p:txBody>
      </p:sp>
      <p:sp>
        <p:nvSpPr>
          <p:cNvPr id="365" name="Google Shape;365;g4e8481302ab82921_118"/>
          <p:cNvSpPr txBox="1">
            <a:spLocks noGrp="1"/>
          </p:cNvSpPr>
          <p:nvPr>
            <p:ph type="body" idx="1"/>
          </p:nvPr>
        </p:nvSpPr>
        <p:spPr>
          <a:xfrm>
            <a:off x="4045100" y="1170750"/>
            <a:ext cx="1712100" cy="454500"/>
          </a:xfrm>
          <a:prstGeom prst="rect">
            <a:avLst/>
          </a:prstGeom>
          <a:noFill/>
          <a:ln>
            <a:noFill/>
          </a:ln>
        </p:spPr>
        <p:txBody>
          <a:bodyPr spcFirstLastPara="1" wrap="square" lIns="36000" tIns="36000" rIns="36000" bIns="36000" anchor="t" anchorCtr="0">
            <a:noAutofit/>
          </a:bodyPr>
          <a:lstStyle/>
          <a:p>
            <a:pPr marL="0" lvl="0" indent="0" algn="ctr" rtl="0">
              <a:lnSpc>
                <a:spcPct val="115000"/>
              </a:lnSpc>
              <a:spcBef>
                <a:spcPts val="0"/>
              </a:spcBef>
              <a:spcAft>
                <a:spcPts val="600"/>
              </a:spcAft>
              <a:buClr>
                <a:schemeClr val="dk1"/>
              </a:buClr>
              <a:buSzPts val="1100"/>
              <a:buFont typeface="Arial"/>
              <a:buNone/>
            </a:pPr>
            <a:r>
              <a:rPr lang="en-GB" sz="1000" b="1">
                <a:solidFill>
                  <a:srgbClr val="D73F3A"/>
                </a:solidFill>
                <a:latin typeface="Calibri"/>
                <a:ea typeface="Calibri"/>
                <a:cs typeface="Calibri"/>
                <a:sym typeface="Calibri"/>
              </a:rPr>
              <a:t>Click to reveal the answers </a:t>
            </a:r>
            <a:br>
              <a:rPr lang="en-GB" sz="1000" b="1">
                <a:solidFill>
                  <a:srgbClr val="D73F3A"/>
                </a:solidFill>
                <a:latin typeface="Calibri"/>
                <a:ea typeface="Calibri"/>
                <a:cs typeface="Calibri"/>
                <a:sym typeface="Calibri"/>
              </a:rPr>
            </a:br>
            <a:r>
              <a:rPr lang="en-GB" sz="1000" b="1">
                <a:solidFill>
                  <a:srgbClr val="D73F3A"/>
                </a:solidFill>
                <a:latin typeface="Calibri"/>
                <a:ea typeface="Calibri"/>
                <a:cs typeface="Calibri"/>
                <a:sym typeface="Calibri"/>
              </a:rPr>
              <a:t>when you have finished!</a:t>
            </a:r>
            <a:endParaRPr sz="1000">
              <a:solidFill>
                <a:srgbClr val="D73F3A"/>
              </a:solidFill>
              <a:latin typeface="Calibri"/>
              <a:ea typeface="Calibri"/>
              <a:cs typeface="Calibri"/>
              <a:sym typeface="Calibri"/>
            </a:endParaRPr>
          </a:p>
        </p:txBody>
      </p:sp>
      <p:sp>
        <p:nvSpPr>
          <p:cNvPr id="366" name="Google Shape;366;g4e8481302ab82921_118">
            <a:hlinkClick r:id="rId11" action="ppaction://hlinksldjump"/>
          </p:cNvPr>
          <p:cNvSpPr/>
          <p:nvPr/>
        </p:nvSpPr>
        <p:spPr>
          <a:xfrm>
            <a:off x="5675050" y="133725"/>
            <a:ext cx="1111500" cy="393900"/>
          </a:xfrm>
          <a:prstGeom prst="wedgeRoundRectCallout">
            <a:avLst>
              <a:gd name="adj1" fmla="val 49356"/>
              <a:gd name="adj2" fmla="val 29323"/>
              <a:gd name="adj3" fmla="val 0"/>
            </a:avLst>
          </a:prstGeom>
          <a:solidFill>
            <a:srgbClr val="72BA65">
              <a:alpha val="81020"/>
            </a:srgbClr>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Calibri"/>
                <a:ea typeface="Calibri"/>
                <a:cs typeface="Calibri"/>
                <a:sym typeface="Calibri"/>
              </a:rPr>
              <a:t>Click here to return to </a:t>
            </a:r>
            <a:r>
              <a:rPr lang="en-GB" sz="900" b="1">
                <a:solidFill>
                  <a:schemeClr val="lt1"/>
                </a:solidFill>
                <a:latin typeface="Calibri"/>
                <a:ea typeface="Calibri"/>
                <a:cs typeface="Calibri"/>
                <a:sym typeface="Calibri"/>
              </a:rPr>
              <a:t>advent</a:t>
            </a:r>
            <a:r>
              <a:rPr lang="en-GB" sz="900" b="1" i="0" u="none" strike="noStrike" cap="none">
                <a:solidFill>
                  <a:schemeClr val="lt1"/>
                </a:solidFill>
                <a:latin typeface="Calibri"/>
                <a:ea typeface="Calibri"/>
                <a:cs typeface="Calibri"/>
                <a:sym typeface="Calibri"/>
              </a:rPr>
              <a:t> calendar</a:t>
            </a:r>
            <a:endParaRPr sz="900" b="1" i="0" u="none" strike="noStrike" cap="none">
              <a:solidFill>
                <a:schemeClr val="lt1"/>
              </a:solidFill>
              <a:latin typeface="Calibri"/>
              <a:ea typeface="Calibri"/>
              <a:cs typeface="Calibri"/>
              <a:sym typeface="Calibri"/>
            </a:endParaRPr>
          </a:p>
        </p:txBody>
      </p:sp>
      <p:pic>
        <p:nvPicPr>
          <p:cNvPr id="367" name="Google Shape;367;g4e8481302ab82921_118"/>
          <p:cNvPicPr preferRelativeResize="0"/>
          <p:nvPr/>
        </p:nvPicPr>
        <p:blipFill>
          <a:blip r:embed="rId12">
            <a:alphaModFix/>
          </a:blip>
          <a:stretch>
            <a:fillRect/>
          </a:stretch>
        </p:blipFill>
        <p:spPr>
          <a:xfrm rot="8">
            <a:off x="3669275" y="3107526"/>
            <a:ext cx="623695" cy="975673"/>
          </a:xfrm>
          <a:prstGeom prst="rect">
            <a:avLst/>
          </a:prstGeom>
          <a:noFill/>
          <a:ln>
            <a:noFill/>
          </a:ln>
        </p:spPr>
      </p:pic>
      <p:pic>
        <p:nvPicPr>
          <p:cNvPr id="368" name="Google Shape;368;g4e8481302ab82921_118"/>
          <p:cNvPicPr preferRelativeResize="0"/>
          <p:nvPr/>
        </p:nvPicPr>
        <p:blipFill>
          <a:blip r:embed="rId13">
            <a:alphaModFix/>
          </a:blip>
          <a:stretch>
            <a:fillRect/>
          </a:stretch>
        </p:blipFill>
        <p:spPr>
          <a:xfrm flipH="1">
            <a:off x="681300" y="3005150"/>
            <a:ext cx="452175" cy="657149"/>
          </a:xfrm>
          <a:prstGeom prst="rect">
            <a:avLst/>
          </a:prstGeom>
          <a:noFill/>
          <a:ln>
            <a:noFill/>
          </a:ln>
        </p:spPr>
      </p:pic>
      <p:pic>
        <p:nvPicPr>
          <p:cNvPr id="369" name="Google Shape;369;g4e8481302ab82921_118"/>
          <p:cNvPicPr preferRelativeResize="0"/>
          <p:nvPr/>
        </p:nvPicPr>
        <p:blipFill>
          <a:blip r:embed="rId14">
            <a:alphaModFix/>
          </a:blip>
          <a:stretch>
            <a:fillRect/>
          </a:stretch>
        </p:blipFill>
        <p:spPr>
          <a:xfrm rot="-27">
            <a:off x="2021663" y="1602576"/>
            <a:ext cx="408350" cy="592773"/>
          </a:xfrm>
          <a:prstGeom prst="rect">
            <a:avLst/>
          </a:prstGeom>
          <a:noFill/>
          <a:ln>
            <a:noFill/>
          </a:ln>
        </p:spPr>
      </p:pic>
      <p:pic>
        <p:nvPicPr>
          <p:cNvPr id="370" name="Google Shape;370;g4e8481302ab82921_118"/>
          <p:cNvPicPr preferRelativeResize="0"/>
          <p:nvPr/>
        </p:nvPicPr>
        <p:blipFill>
          <a:blip r:embed="rId15">
            <a:alphaModFix/>
          </a:blip>
          <a:stretch>
            <a:fillRect/>
          </a:stretch>
        </p:blipFill>
        <p:spPr>
          <a:xfrm>
            <a:off x="3208600" y="1257400"/>
            <a:ext cx="578951" cy="937950"/>
          </a:xfrm>
          <a:prstGeom prst="rect">
            <a:avLst/>
          </a:prstGeom>
          <a:noFill/>
          <a:ln>
            <a:noFill/>
          </a:ln>
        </p:spPr>
      </p:pic>
      <p:pic>
        <p:nvPicPr>
          <p:cNvPr id="371" name="Google Shape;371;g4e8481302ab82921_118"/>
          <p:cNvPicPr preferRelativeResize="0"/>
          <p:nvPr/>
        </p:nvPicPr>
        <p:blipFill>
          <a:blip r:embed="rId16">
            <a:alphaModFix/>
          </a:blip>
          <a:stretch>
            <a:fillRect/>
          </a:stretch>
        </p:blipFill>
        <p:spPr>
          <a:xfrm rot="-7">
            <a:off x="4117927" y="2147025"/>
            <a:ext cx="1050501" cy="669899"/>
          </a:xfrm>
          <a:prstGeom prst="rect">
            <a:avLst/>
          </a:prstGeom>
          <a:noFill/>
          <a:ln>
            <a:noFill/>
          </a:ln>
        </p:spPr>
      </p:pic>
      <p:pic>
        <p:nvPicPr>
          <p:cNvPr id="372" name="Google Shape;372;g4e8481302ab82921_118"/>
          <p:cNvPicPr preferRelativeResize="0"/>
          <p:nvPr/>
        </p:nvPicPr>
        <p:blipFill>
          <a:blip r:embed="rId17">
            <a:alphaModFix/>
          </a:blip>
          <a:stretch>
            <a:fillRect/>
          </a:stretch>
        </p:blipFill>
        <p:spPr>
          <a:xfrm>
            <a:off x="2329900" y="3107525"/>
            <a:ext cx="515400" cy="975675"/>
          </a:xfrm>
          <a:prstGeom prst="rect">
            <a:avLst/>
          </a:prstGeom>
          <a:noFill/>
          <a:ln>
            <a:noFill/>
          </a:ln>
        </p:spPr>
      </p:pic>
      <p:sp>
        <p:nvSpPr>
          <p:cNvPr id="373" name="Google Shape;373;g4e8481302ab82921_118"/>
          <p:cNvSpPr txBox="1"/>
          <p:nvPr/>
        </p:nvSpPr>
        <p:spPr>
          <a:xfrm>
            <a:off x="5757125" y="795375"/>
            <a:ext cx="3431400" cy="42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b="1">
                <a:solidFill>
                  <a:srgbClr val="434343"/>
                </a:solidFill>
                <a:latin typeface="Calibri"/>
                <a:ea typeface="Calibri"/>
                <a:cs typeface="Calibri"/>
                <a:sym typeface="Calibri"/>
              </a:rPr>
              <a:t>ACROSS</a:t>
            </a:r>
            <a:endParaRPr sz="900" b="1">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2</a:t>
            </a:r>
            <a:r>
              <a:rPr lang="en-GB" sz="900">
                <a:solidFill>
                  <a:srgbClr val="434343"/>
                </a:solidFill>
                <a:latin typeface="Calibri"/>
                <a:ea typeface="Calibri"/>
                <a:cs typeface="Calibri"/>
                <a:sym typeface="Calibri"/>
              </a:rPr>
              <a:t> Charles Dickens, Raymond Biggs and Dr. Seuss are all famous examples of this (6)</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5</a:t>
            </a:r>
            <a:r>
              <a:rPr lang="en-GB" sz="900">
                <a:solidFill>
                  <a:srgbClr val="434343"/>
                </a:solidFill>
                <a:latin typeface="Calibri"/>
                <a:ea typeface="Calibri"/>
                <a:cs typeface="Calibri"/>
                <a:sym typeface="Calibri"/>
              </a:rPr>
              <a:t> The Christmas lights need to be checked by this person before the big switch on! (11)</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8</a:t>
            </a:r>
            <a:r>
              <a:rPr lang="en-GB" sz="900">
                <a:solidFill>
                  <a:srgbClr val="434343"/>
                </a:solidFill>
                <a:latin typeface="Calibri"/>
                <a:ea typeface="Calibri"/>
                <a:cs typeface="Calibri"/>
                <a:sym typeface="Calibri"/>
              </a:rPr>
              <a:t> Your Christmas food shop might be dropped off at your door by one of these (8,6)</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12</a:t>
            </a:r>
            <a:r>
              <a:rPr lang="en-GB" sz="900">
                <a:solidFill>
                  <a:srgbClr val="434343"/>
                </a:solidFill>
                <a:latin typeface="Calibri"/>
                <a:ea typeface="Calibri"/>
                <a:cs typeface="Calibri"/>
                <a:sym typeface="Calibri"/>
              </a:rPr>
              <a:t> He wears a red suit, has a white beard and drives a sleigh for a living (5,5)</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14</a:t>
            </a:r>
            <a:r>
              <a:rPr lang="en-GB" sz="900">
                <a:solidFill>
                  <a:srgbClr val="434343"/>
                </a:solidFill>
                <a:latin typeface="Calibri"/>
                <a:ea typeface="Calibri"/>
                <a:cs typeface="Calibri"/>
                <a:sym typeface="Calibri"/>
              </a:rPr>
              <a:t> These people will monitor Santa as he enter the country's airspace on Christmas Eve (3,7,6)</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16 </a:t>
            </a:r>
            <a:r>
              <a:rPr lang="en-GB" sz="900">
                <a:solidFill>
                  <a:srgbClr val="434343"/>
                </a:solidFill>
                <a:latin typeface="Calibri"/>
                <a:ea typeface="Calibri"/>
                <a:cs typeface="Calibri"/>
                <a:sym typeface="Calibri"/>
              </a:rPr>
              <a:t>An expert in wrapping, toy making and bringing festive cheer (3)</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17</a:t>
            </a:r>
            <a:r>
              <a:rPr lang="en-GB" sz="900">
                <a:solidFill>
                  <a:srgbClr val="434343"/>
                </a:solidFill>
                <a:latin typeface="Calibri"/>
                <a:ea typeface="Calibri"/>
                <a:cs typeface="Calibri"/>
                <a:sym typeface="Calibri"/>
              </a:rPr>
              <a:t> The bad guys in Home Alone pretend to be one of these (6)</a:t>
            </a:r>
            <a:endParaRPr sz="900">
              <a:solidFill>
                <a:srgbClr val="434343"/>
              </a:solidFill>
              <a:latin typeface="Calibri"/>
              <a:ea typeface="Calibri"/>
              <a:cs typeface="Calibri"/>
              <a:sym typeface="Calibri"/>
            </a:endParaRPr>
          </a:p>
          <a:p>
            <a:pPr marL="0" lvl="0" indent="0" algn="l" rtl="0">
              <a:spcBef>
                <a:spcPts val="0"/>
              </a:spcBef>
              <a:spcAft>
                <a:spcPts val="0"/>
              </a:spcAft>
              <a:buNone/>
            </a:pPr>
            <a:endParaRPr sz="5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DOWN</a:t>
            </a:r>
            <a:endParaRPr sz="900" b="1">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1 </a:t>
            </a:r>
            <a:r>
              <a:rPr lang="en-GB" sz="900">
                <a:solidFill>
                  <a:srgbClr val="434343"/>
                </a:solidFill>
                <a:latin typeface="Calibri"/>
                <a:ea typeface="Calibri"/>
                <a:cs typeface="Calibri"/>
                <a:sym typeface="Calibri"/>
              </a:rPr>
              <a:t>They design Christmas cards and gift wrap before it goes into production (7,8)</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3</a:t>
            </a:r>
            <a:r>
              <a:rPr lang="en-GB" sz="900">
                <a:solidFill>
                  <a:srgbClr val="434343"/>
                </a:solidFill>
                <a:latin typeface="Calibri"/>
                <a:ea typeface="Calibri"/>
                <a:cs typeface="Calibri"/>
                <a:sym typeface="Calibri"/>
              </a:rPr>
              <a:t> This person might encounter Santa flying high above the clouds on Christmas Eve! (7)</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4</a:t>
            </a:r>
            <a:r>
              <a:rPr lang="en-GB" sz="900">
                <a:solidFill>
                  <a:srgbClr val="434343"/>
                </a:solidFill>
                <a:latin typeface="Calibri"/>
                <a:ea typeface="Calibri"/>
                <a:cs typeface="Calibri"/>
                <a:sym typeface="Calibri"/>
              </a:rPr>
              <a:t> Busy Christmas shops belong to this sector of the world of work (6)</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6</a:t>
            </a:r>
            <a:r>
              <a:rPr lang="en-GB" sz="900">
                <a:solidFill>
                  <a:srgbClr val="434343"/>
                </a:solidFill>
                <a:latin typeface="Calibri"/>
                <a:ea typeface="Calibri"/>
                <a:cs typeface="Calibri"/>
                <a:sym typeface="Calibri"/>
              </a:rPr>
              <a:t> This person might encounter Santa flying high above the clouds on Christmas Eve! (5)</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7</a:t>
            </a:r>
            <a:r>
              <a:rPr lang="en-GB" sz="900">
                <a:solidFill>
                  <a:srgbClr val="434343"/>
                </a:solidFill>
                <a:latin typeface="Calibri"/>
                <a:ea typeface="Calibri"/>
                <a:cs typeface="Calibri"/>
                <a:sym typeface="Calibri"/>
              </a:rPr>
              <a:t> If Santa needs help reading the languages in some of the letters he receives he might call one of these (10)</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9</a:t>
            </a:r>
            <a:r>
              <a:rPr lang="en-GB" sz="900">
                <a:solidFill>
                  <a:srgbClr val="434343"/>
                </a:solidFill>
                <a:latin typeface="Calibri"/>
                <a:ea typeface="Calibri"/>
                <a:cs typeface="Calibri"/>
                <a:sym typeface="Calibri"/>
              </a:rPr>
              <a:t> If Santa needs his suit adjusting he'll need one of these (6)</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10</a:t>
            </a:r>
            <a:r>
              <a:rPr lang="en-GB" sz="900">
                <a:solidFill>
                  <a:srgbClr val="434343"/>
                </a:solidFill>
                <a:latin typeface="Calibri"/>
                <a:ea typeface="Calibri"/>
                <a:cs typeface="Calibri"/>
                <a:sym typeface="Calibri"/>
              </a:rPr>
              <a:t> This person keeps us supplied with freshly baked mince pies (5)</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11</a:t>
            </a:r>
            <a:r>
              <a:rPr lang="en-GB" sz="900">
                <a:solidFill>
                  <a:srgbClr val="434343"/>
                </a:solidFill>
                <a:latin typeface="Calibri"/>
                <a:ea typeface="Calibri"/>
                <a:cs typeface="Calibri"/>
                <a:sym typeface="Calibri"/>
              </a:rPr>
              <a:t> Cinderella in the Pantomime will be played by one of these (7)</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13</a:t>
            </a:r>
            <a:r>
              <a:rPr lang="en-GB" sz="900">
                <a:solidFill>
                  <a:srgbClr val="434343"/>
                </a:solidFill>
                <a:latin typeface="Calibri"/>
                <a:ea typeface="Calibri"/>
                <a:cs typeface="Calibri"/>
                <a:sym typeface="Calibri"/>
              </a:rPr>
              <a:t> This person grows and harvests sprouts for you to enjoy for Christmas dinner! (6)</a:t>
            </a:r>
            <a:endParaRPr sz="900">
              <a:solidFill>
                <a:srgbClr val="434343"/>
              </a:solidFill>
              <a:latin typeface="Calibri"/>
              <a:ea typeface="Calibri"/>
              <a:cs typeface="Calibri"/>
              <a:sym typeface="Calibri"/>
            </a:endParaRPr>
          </a:p>
          <a:p>
            <a:pPr marL="0" lvl="0" indent="0" algn="l" rtl="0">
              <a:spcBef>
                <a:spcPts val="0"/>
              </a:spcBef>
              <a:spcAft>
                <a:spcPts val="0"/>
              </a:spcAft>
              <a:buNone/>
            </a:pPr>
            <a:r>
              <a:rPr lang="en-GB" sz="900" b="1">
                <a:solidFill>
                  <a:srgbClr val="434343"/>
                </a:solidFill>
                <a:latin typeface="Calibri"/>
                <a:ea typeface="Calibri"/>
                <a:cs typeface="Calibri"/>
                <a:sym typeface="Calibri"/>
              </a:rPr>
              <a:t>15</a:t>
            </a:r>
            <a:r>
              <a:rPr lang="en-GB" sz="900">
                <a:solidFill>
                  <a:srgbClr val="434343"/>
                </a:solidFill>
                <a:latin typeface="Calibri"/>
                <a:ea typeface="Calibri"/>
                <a:cs typeface="Calibri"/>
                <a:sym typeface="Calibri"/>
              </a:rPr>
              <a:t> They're busy cooking a lot of Christmas dinners for their guests (4)</a:t>
            </a:r>
            <a:endParaRPr sz="900">
              <a:solidFill>
                <a:srgbClr val="434343"/>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65"/>
                                        </p:tgtEl>
                                      </p:cBhvr>
                                    </p:animEffect>
                                    <p:set>
                                      <p:cBhvr>
                                        <p:cTn id="7" dur="1" fill="hold">
                                          <p:stCondLst>
                                            <p:cond delay="1000"/>
                                          </p:stCondLst>
                                        </p:cTn>
                                        <p:tgtEl>
                                          <p:spTgt spid="36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64"/>
                                        </p:tgtEl>
                                      </p:cBhvr>
                                    </p:animEffect>
                                    <p:set>
                                      <p:cBhvr>
                                        <p:cTn id="10" dur="1" fill="hold">
                                          <p:stCondLst>
                                            <p:cond delay="1000"/>
                                          </p:stCondLst>
                                        </p:cTn>
                                        <p:tgtEl>
                                          <p:spTgt spid="36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363"/>
                                        </p:tgtEl>
                                      </p:cBhvr>
                                    </p:animEffect>
                                    <p:set>
                                      <p:cBhvr>
                                        <p:cTn id="13" dur="1" fill="hold">
                                          <p:stCondLst>
                                            <p:cond delay="1000"/>
                                          </p:stCondLst>
                                        </p:cTn>
                                        <p:tgtEl>
                                          <p:spTgt spid="3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g4e8481302ab82921_139"/>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379" name="Google Shape;379;g4e8481302ab82921_139"/>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380" name="Google Shape;380;g4e8481302ab82921_139"/>
          <p:cNvSpPr txBox="1"/>
          <p:nvPr/>
        </p:nvSpPr>
        <p:spPr>
          <a:xfrm>
            <a:off x="311700" y="3748450"/>
            <a:ext cx="6305850" cy="117567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dirty="0">
                <a:solidFill>
                  <a:srgbClr val="434343"/>
                </a:solidFill>
                <a:latin typeface="Calibri"/>
                <a:ea typeface="Calibri"/>
                <a:cs typeface="Calibri"/>
                <a:sym typeface="Calibri"/>
              </a:rPr>
              <a:t>P</a:t>
            </a:r>
            <a:r>
              <a:rPr lang="en-GB" sz="1400" b="0" i="0" u="none" strike="noStrike" cap="none" dirty="0">
                <a:solidFill>
                  <a:srgbClr val="434343"/>
                </a:solidFill>
                <a:latin typeface="Calibri"/>
                <a:ea typeface="Calibri"/>
                <a:cs typeface="Calibri"/>
                <a:sym typeface="Calibri"/>
              </a:rPr>
              <a:t>rovide them with </a:t>
            </a:r>
            <a:r>
              <a:rPr lang="en-GB" dirty="0">
                <a:solidFill>
                  <a:srgbClr val="434343"/>
                </a:solidFill>
                <a:latin typeface="Calibri"/>
                <a:ea typeface="Calibri"/>
                <a:cs typeface="Calibri"/>
                <a:sym typeface="Calibri"/>
              </a:rPr>
              <a:t>hot meals</a:t>
            </a:r>
            <a:r>
              <a:rPr lang="en-GB" sz="1400" b="0" i="0" u="none" strike="noStrike" cap="none" dirty="0">
                <a:solidFill>
                  <a:srgbClr val="434343"/>
                </a:solidFill>
                <a:latin typeface="Calibri"/>
                <a:ea typeface="Calibri"/>
                <a:cs typeface="Calibri"/>
                <a:sym typeface="Calibri"/>
              </a:rPr>
              <a:t> at the transport hub, ensure they have healthy snacks available, give out free bottles of water so they stay hydrated, offer vouchers or rewards for any positive customer feedback, make </a:t>
            </a:r>
            <a:r>
              <a:rPr lang="en-GB" dirty="0">
                <a:solidFill>
                  <a:srgbClr val="434343"/>
                </a:solidFill>
                <a:latin typeface="Calibri"/>
                <a:ea typeface="Calibri"/>
                <a:cs typeface="Calibri"/>
                <a:sym typeface="Calibri"/>
              </a:rPr>
              <a:t>the hub as festive as possible with music and decorations, run fun competitions to incentivise their work.</a:t>
            </a:r>
            <a:endParaRPr dirty="0">
              <a:solidFill>
                <a:srgbClr val="434343"/>
              </a:solidFill>
              <a:latin typeface="Calibri"/>
              <a:ea typeface="Calibri"/>
              <a:cs typeface="Calibri"/>
              <a:sym typeface="Calibri"/>
            </a:endParaRPr>
          </a:p>
        </p:txBody>
      </p:sp>
      <p:sp>
        <p:nvSpPr>
          <p:cNvPr id="381" name="Google Shape;381;g4e8481302ab82921_139"/>
          <p:cNvSpPr txBox="1">
            <a:spLocks noGrp="1"/>
          </p:cNvSpPr>
          <p:nvPr>
            <p:ph type="body" idx="1"/>
          </p:nvPr>
        </p:nvSpPr>
        <p:spPr>
          <a:xfrm>
            <a:off x="311700" y="987550"/>
            <a:ext cx="8520600" cy="276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Some of the unsung heroes of Christmas are Delivery Drivers. They often work long hours and often have tight schedules to stick to so that all of their deliveries are made on time.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You are the </a:t>
            </a:r>
            <a:r>
              <a:rPr lang="en-GB" b="1">
                <a:solidFill>
                  <a:srgbClr val="434343"/>
                </a:solidFill>
                <a:latin typeface="Calibri"/>
                <a:ea typeface="Calibri"/>
                <a:cs typeface="Calibri"/>
                <a:sym typeface="Calibri"/>
              </a:rPr>
              <a:t>Logistics Manager</a:t>
            </a:r>
            <a:r>
              <a:rPr lang="en-GB">
                <a:solidFill>
                  <a:srgbClr val="434343"/>
                </a:solidFill>
                <a:latin typeface="Calibri"/>
                <a:ea typeface="Calibri"/>
                <a:cs typeface="Calibri"/>
                <a:sym typeface="Calibri"/>
              </a:rPr>
              <a:t> of the local delivery hub and you have noticed a lot of the delivery drivers are struggling with the heavy workload in the lead up to Christmas. You decide that you need to try and improve their morale.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a:solidFill>
                  <a:srgbClr val="434343"/>
                </a:solidFill>
                <a:latin typeface="Calibri"/>
                <a:ea typeface="Calibri"/>
                <a:cs typeface="Calibri"/>
                <a:sym typeface="Calibri"/>
              </a:rPr>
              <a:t>Come up with </a:t>
            </a:r>
            <a:r>
              <a:rPr lang="en-GB" b="1">
                <a:solidFill>
                  <a:srgbClr val="434343"/>
                </a:solidFill>
                <a:latin typeface="Calibri"/>
                <a:ea typeface="Calibri"/>
                <a:cs typeface="Calibri"/>
                <a:sym typeface="Calibri"/>
              </a:rPr>
              <a:t>three</a:t>
            </a:r>
            <a:r>
              <a:rPr lang="en-GB">
                <a:solidFill>
                  <a:srgbClr val="434343"/>
                </a:solidFill>
                <a:latin typeface="Calibri"/>
                <a:ea typeface="Calibri"/>
                <a:cs typeface="Calibri"/>
                <a:sym typeface="Calibri"/>
              </a:rPr>
              <a:t> ways to help keep the driver’s motivated and feeling appreciated.</a:t>
            </a:r>
            <a:endParaRPr>
              <a:solidFill>
                <a:srgbClr val="434343"/>
              </a:solidFill>
              <a:latin typeface="Calibri"/>
              <a:ea typeface="Calibri"/>
              <a:cs typeface="Calibri"/>
              <a:sym typeface="Calibri"/>
            </a:endParaRPr>
          </a:p>
        </p:txBody>
      </p:sp>
      <p:sp>
        <p:nvSpPr>
          <p:cNvPr id="382" name="Google Shape;382;g4e8481302ab82921_139"/>
          <p:cNvSpPr/>
          <p:nvPr/>
        </p:nvSpPr>
        <p:spPr>
          <a:xfrm>
            <a:off x="311700" y="3854089"/>
            <a:ext cx="6158700" cy="10950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595959"/>
                </a:solidFill>
                <a:latin typeface="Calibri"/>
                <a:ea typeface="Calibri"/>
                <a:cs typeface="Calibri"/>
                <a:sym typeface="Calibri"/>
              </a:rPr>
              <a:t>See suggestions</a:t>
            </a:r>
            <a:endParaRPr sz="1600" b="0" i="0" u="none" strike="noStrike" cap="none">
              <a:solidFill>
                <a:srgbClr val="595959"/>
              </a:solidFill>
              <a:latin typeface="Calibri"/>
              <a:ea typeface="Calibri"/>
              <a:cs typeface="Calibri"/>
              <a:sym typeface="Calibri"/>
            </a:endParaRPr>
          </a:p>
        </p:txBody>
      </p:sp>
      <p:sp>
        <p:nvSpPr>
          <p:cNvPr id="383" name="Google Shape;383;g4e8481302ab82921_139"/>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384" name="Google Shape;384;g4e8481302ab82921_139"/>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385" name="Google Shape;385;g4e8481302ab82921_139"/>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14</a:t>
            </a:r>
            <a:endParaRPr/>
          </a:p>
        </p:txBody>
      </p:sp>
      <p:pic>
        <p:nvPicPr>
          <p:cNvPr id="386" name="Google Shape;386;g4e8481302ab82921_139"/>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387" name="Google Shape;387;g4e8481302ab82921_139"/>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388" name="Google Shape;388;g4e8481302ab82921_139">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3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g4e8481302ab82921_146"/>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394" name="Google Shape;394;g4e8481302ab82921_146"/>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395" name="Google Shape;395;g4e8481302ab82921_146"/>
          <p:cNvSpPr txBox="1"/>
          <p:nvPr/>
        </p:nvSpPr>
        <p:spPr>
          <a:xfrm>
            <a:off x="311699" y="3477000"/>
            <a:ext cx="6282299" cy="151192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500" dirty="0">
                <a:solidFill>
                  <a:srgbClr val="434343"/>
                </a:solidFill>
                <a:latin typeface="Calibri"/>
                <a:ea typeface="Calibri"/>
                <a:cs typeface="Calibri"/>
                <a:sym typeface="Calibri"/>
              </a:rPr>
              <a:t>R</a:t>
            </a:r>
            <a:r>
              <a:rPr lang="en-GB" sz="1500" b="0" i="0" u="none" strike="noStrike" cap="none" dirty="0">
                <a:solidFill>
                  <a:srgbClr val="434343"/>
                </a:solidFill>
                <a:latin typeface="Calibri"/>
                <a:ea typeface="Calibri"/>
                <a:cs typeface="Calibri"/>
                <a:sym typeface="Calibri"/>
              </a:rPr>
              <a:t>ecycle your tree</a:t>
            </a:r>
            <a:r>
              <a:rPr lang="en-GB" sz="1500" dirty="0">
                <a:solidFill>
                  <a:srgbClr val="434343"/>
                </a:solidFill>
                <a:latin typeface="Calibri"/>
                <a:ea typeface="Calibri"/>
                <a:cs typeface="Calibri"/>
                <a:sym typeface="Calibri"/>
              </a:rPr>
              <a:t> or use</a:t>
            </a:r>
            <a:r>
              <a:rPr lang="en-GB" sz="1500" b="0" i="0" u="none" strike="noStrike" cap="none" dirty="0">
                <a:solidFill>
                  <a:srgbClr val="434343"/>
                </a:solidFill>
                <a:latin typeface="Calibri"/>
                <a:ea typeface="Calibri"/>
                <a:cs typeface="Calibri"/>
                <a:sym typeface="Calibri"/>
              </a:rPr>
              <a:t> a tree rental </a:t>
            </a:r>
            <a:r>
              <a:rPr lang="en-GB" sz="1500" dirty="0">
                <a:solidFill>
                  <a:srgbClr val="434343"/>
                </a:solidFill>
                <a:latin typeface="Calibri"/>
                <a:ea typeface="Calibri"/>
                <a:cs typeface="Calibri"/>
                <a:sym typeface="Calibri"/>
              </a:rPr>
              <a:t>scheme instead.</a:t>
            </a:r>
            <a:r>
              <a:rPr lang="en-GB" sz="1500" b="0" i="0" u="none" strike="noStrike" cap="none" dirty="0">
                <a:solidFill>
                  <a:srgbClr val="434343"/>
                </a:solidFill>
                <a:latin typeface="Calibri"/>
                <a:ea typeface="Calibri"/>
                <a:cs typeface="Calibri"/>
                <a:sym typeface="Calibri"/>
              </a:rPr>
              <a:t> </a:t>
            </a:r>
            <a:r>
              <a:rPr lang="en-GB" sz="1500" dirty="0">
                <a:solidFill>
                  <a:srgbClr val="434343"/>
                </a:solidFill>
                <a:latin typeface="Calibri"/>
                <a:ea typeface="Calibri"/>
                <a:cs typeface="Calibri"/>
                <a:sym typeface="Calibri"/>
              </a:rPr>
              <a:t>T</a:t>
            </a:r>
            <a:r>
              <a:rPr lang="en-GB" sz="1500" b="0" i="0" u="none" strike="noStrike" cap="none" dirty="0">
                <a:solidFill>
                  <a:srgbClr val="434343"/>
                </a:solidFill>
                <a:latin typeface="Calibri"/>
                <a:ea typeface="Calibri"/>
                <a:cs typeface="Calibri"/>
                <a:sym typeface="Calibri"/>
              </a:rPr>
              <a:t>urn Christmas lights off when not at home</a:t>
            </a:r>
            <a:r>
              <a:rPr lang="en-GB" sz="1500" dirty="0">
                <a:solidFill>
                  <a:srgbClr val="434343"/>
                </a:solidFill>
                <a:latin typeface="Calibri"/>
                <a:ea typeface="Calibri"/>
                <a:cs typeface="Calibri"/>
                <a:sym typeface="Calibri"/>
              </a:rPr>
              <a:t>. B</a:t>
            </a:r>
            <a:r>
              <a:rPr lang="en-GB" sz="1500" b="0" i="0" u="none" strike="noStrike" cap="none" dirty="0">
                <a:solidFill>
                  <a:srgbClr val="434343"/>
                </a:solidFill>
                <a:latin typeface="Calibri"/>
                <a:ea typeface="Calibri"/>
                <a:cs typeface="Calibri"/>
                <a:sym typeface="Calibri"/>
              </a:rPr>
              <a:t>uy </a:t>
            </a:r>
            <a:r>
              <a:rPr lang="en-GB" sz="1500" dirty="0">
                <a:solidFill>
                  <a:srgbClr val="434343"/>
                </a:solidFill>
                <a:latin typeface="Calibri"/>
                <a:ea typeface="Calibri"/>
                <a:cs typeface="Calibri"/>
                <a:sym typeface="Calibri"/>
              </a:rPr>
              <a:t>present</a:t>
            </a:r>
            <a:r>
              <a:rPr lang="en-GB" sz="1500" b="0" i="0" u="none" strike="noStrike" cap="none" dirty="0">
                <a:solidFill>
                  <a:srgbClr val="434343"/>
                </a:solidFill>
                <a:latin typeface="Calibri"/>
                <a:ea typeface="Calibri"/>
                <a:cs typeface="Calibri"/>
                <a:sym typeface="Calibri"/>
              </a:rPr>
              <a:t>s that are sustainable</a:t>
            </a:r>
            <a:r>
              <a:rPr lang="en-GB" sz="1500" dirty="0">
                <a:solidFill>
                  <a:srgbClr val="434343"/>
                </a:solidFill>
                <a:latin typeface="Calibri"/>
                <a:ea typeface="Calibri"/>
                <a:cs typeface="Calibri"/>
                <a:sym typeface="Calibri"/>
              </a:rPr>
              <a:t>. R</a:t>
            </a:r>
            <a:r>
              <a:rPr lang="en-GB" sz="1500" b="0" i="0" u="none" strike="noStrike" cap="none" dirty="0">
                <a:solidFill>
                  <a:srgbClr val="434343"/>
                </a:solidFill>
                <a:latin typeface="Calibri"/>
                <a:ea typeface="Calibri"/>
                <a:cs typeface="Calibri"/>
                <a:sym typeface="Calibri"/>
              </a:rPr>
              <a:t>ecycle any batteries you use. Use vegetable peelings to make compost. Use brown paper as gift wrap as printed wrap is difficult to recycle. Only buy what you or others really need to prevent waste. </a:t>
            </a:r>
            <a:r>
              <a:rPr lang="en-GB" sz="1500" dirty="0">
                <a:solidFill>
                  <a:srgbClr val="434343"/>
                </a:solidFill>
                <a:latin typeface="Calibri"/>
                <a:ea typeface="Calibri"/>
                <a:cs typeface="Calibri"/>
                <a:sym typeface="Calibri"/>
              </a:rPr>
              <a:t>Gift people experiences rather than things.</a:t>
            </a:r>
            <a:endParaRPr sz="1500" b="0" i="0" u="none" strike="noStrike" cap="none" dirty="0">
              <a:solidFill>
                <a:srgbClr val="434343"/>
              </a:solidFill>
              <a:latin typeface="Calibri"/>
              <a:ea typeface="Calibri"/>
              <a:cs typeface="Calibri"/>
              <a:sym typeface="Calibri"/>
            </a:endParaRPr>
          </a:p>
        </p:txBody>
      </p:sp>
      <p:sp>
        <p:nvSpPr>
          <p:cNvPr id="396" name="Google Shape;396;g4e8481302ab82921_146"/>
          <p:cNvSpPr txBox="1">
            <a:spLocks noGrp="1"/>
          </p:cNvSpPr>
          <p:nvPr>
            <p:ph type="body" idx="1"/>
          </p:nvPr>
        </p:nvSpPr>
        <p:spPr>
          <a:xfrm>
            <a:off x="311700" y="977238"/>
            <a:ext cx="8520600" cy="234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You are a </a:t>
            </a:r>
            <a:r>
              <a:rPr lang="en-GB" b="1">
                <a:solidFill>
                  <a:srgbClr val="434343"/>
                </a:solidFill>
                <a:latin typeface="Calibri"/>
                <a:ea typeface="Calibri"/>
                <a:cs typeface="Calibri"/>
                <a:sym typeface="Calibri"/>
              </a:rPr>
              <a:t>Leader of the Council</a:t>
            </a:r>
            <a:r>
              <a:rPr lang="en-GB">
                <a:solidFill>
                  <a:srgbClr val="434343"/>
                </a:solidFill>
                <a:latin typeface="Calibri"/>
                <a:ea typeface="Calibri"/>
                <a:cs typeface="Calibri"/>
                <a:sym typeface="Calibri"/>
              </a:rPr>
              <a:t> and are you keen to help support your community to be more sustainable. Lots of people have approached you following the COP26 climate summit to see how the council will help residents to reduce their carbon emissions.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You decide to publish an article in the local paper to give people some handy hints for having a more sustainable Christmas.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a:solidFill>
                  <a:srgbClr val="434343"/>
                </a:solidFill>
                <a:latin typeface="Calibri"/>
                <a:ea typeface="Calibri"/>
                <a:cs typeface="Calibri"/>
                <a:sym typeface="Calibri"/>
              </a:rPr>
              <a:t>What advice would you give them?</a:t>
            </a:r>
            <a:endParaRPr>
              <a:solidFill>
                <a:srgbClr val="434343"/>
              </a:solidFill>
              <a:latin typeface="Calibri"/>
              <a:ea typeface="Calibri"/>
              <a:cs typeface="Calibri"/>
              <a:sym typeface="Calibri"/>
            </a:endParaRPr>
          </a:p>
        </p:txBody>
      </p:sp>
      <p:sp>
        <p:nvSpPr>
          <p:cNvPr id="397" name="Google Shape;397;g4e8481302ab82921_146"/>
          <p:cNvSpPr/>
          <p:nvPr/>
        </p:nvSpPr>
        <p:spPr>
          <a:xfrm>
            <a:off x="335249" y="3531150"/>
            <a:ext cx="6282300" cy="14775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595959"/>
                </a:solidFill>
                <a:latin typeface="Calibri"/>
                <a:ea typeface="Calibri"/>
                <a:cs typeface="Calibri"/>
                <a:sym typeface="Calibri"/>
              </a:rPr>
              <a:t>See suggestions</a:t>
            </a:r>
            <a:endParaRPr sz="1600" b="0" i="0" u="none" strike="noStrike" cap="none">
              <a:solidFill>
                <a:srgbClr val="595959"/>
              </a:solidFill>
              <a:latin typeface="Calibri"/>
              <a:ea typeface="Calibri"/>
              <a:cs typeface="Calibri"/>
              <a:sym typeface="Calibri"/>
            </a:endParaRPr>
          </a:p>
        </p:txBody>
      </p:sp>
      <p:sp>
        <p:nvSpPr>
          <p:cNvPr id="398" name="Google Shape;398;g4e8481302ab82921_146"/>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399" name="Google Shape;399;g4e8481302ab82921_146"/>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400" name="Google Shape;400;g4e8481302ab82921_146"/>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15</a:t>
            </a:r>
            <a:endParaRPr/>
          </a:p>
        </p:txBody>
      </p:sp>
      <p:pic>
        <p:nvPicPr>
          <p:cNvPr id="401" name="Google Shape;401;g4e8481302ab82921_146"/>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402" name="Google Shape;402;g4e8481302ab82921_146"/>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403" name="Google Shape;403;g4e8481302ab82921_146">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3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g4e8481302ab82921_153"/>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409" name="Google Shape;409;g4e8481302ab82921_153"/>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410" name="Google Shape;410;g4e8481302ab82921_153"/>
          <p:cNvSpPr txBox="1">
            <a:spLocks noGrp="1"/>
          </p:cNvSpPr>
          <p:nvPr>
            <p:ph type="body" idx="1"/>
          </p:nvPr>
        </p:nvSpPr>
        <p:spPr>
          <a:xfrm>
            <a:off x="311700" y="1015000"/>
            <a:ext cx="8520600" cy="195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Santa’s elves have got all in a jumble! They’ve accidentally scrambled the names of these famous Christmas characters and need your help to unscramble them so Santa knows where to make his deliveries this Christmas…</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1. CKAJ LINSELTGONK</a:t>
            </a:r>
            <a:br>
              <a:rPr lang="en-GB">
                <a:solidFill>
                  <a:srgbClr val="434343"/>
                </a:solidFill>
                <a:latin typeface="Calibri"/>
                <a:ea typeface="Calibri"/>
                <a:cs typeface="Calibri"/>
                <a:sym typeface="Calibri"/>
              </a:rPr>
            </a:br>
            <a:r>
              <a:rPr lang="en-GB">
                <a:solidFill>
                  <a:srgbClr val="434343"/>
                </a:solidFill>
                <a:latin typeface="Calibri"/>
                <a:ea typeface="Calibri"/>
                <a:cs typeface="Calibri"/>
                <a:sym typeface="Calibri"/>
              </a:rPr>
              <a:t>2. BEEEZERN RECSOGO</a:t>
            </a:r>
            <a:br>
              <a:rPr lang="en-GB">
                <a:solidFill>
                  <a:srgbClr val="434343"/>
                </a:solidFill>
                <a:latin typeface="Calibri"/>
                <a:ea typeface="Calibri"/>
                <a:cs typeface="Calibri"/>
                <a:sym typeface="Calibri"/>
              </a:rPr>
            </a:br>
            <a:r>
              <a:rPr lang="en-GB">
                <a:solidFill>
                  <a:srgbClr val="434343"/>
                </a:solidFill>
                <a:latin typeface="Calibri"/>
                <a:ea typeface="Calibri"/>
                <a:cs typeface="Calibri"/>
                <a:sym typeface="Calibri"/>
              </a:rPr>
              <a:t>3. HET CRIGHN</a:t>
            </a:r>
            <a:br>
              <a:rPr lang="en-GB">
                <a:solidFill>
                  <a:srgbClr val="434343"/>
                </a:solidFill>
                <a:latin typeface="Calibri"/>
                <a:ea typeface="Calibri"/>
                <a:cs typeface="Calibri"/>
                <a:sym typeface="Calibri"/>
              </a:rPr>
            </a:br>
            <a:r>
              <a:rPr lang="en-GB">
                <a:solidFill>
                  <a:srgbClr val="434343"/>
                </a:solidFill>
                <a:latin typeface="Calibri"/>
                <a:ea typeface="Calibri"/>
                <a:cs typeface="Calibri"/>
                <a:sym typeface="Calibri"/>
              </a:rPr>
              <a:t>4. AKJC TORSF</a:t>
            </a:r>
            <a:br>
              <a:rPr lang="en-GB">
                <a:solidFill>
                  <a:srgbClr val="434343"/>
                </a:solidFill>
                <a:latin typeface="Calibri"/>
                <a:ea typeface="Calibri"/>
                <a:cs typeface="Calibri"/>
                <a:sym typeface="Calibri"/>
              </a:rPr>
            </a:br>
            <a:r>
              <a:rPr lang="en-GB">
                <a:solidFill>
                  <a:srgbClr val="434343"/>
                </a:solidFill>
                <a:latin typeface="Calibri"/>
                <a:ea typeface="Calibri"/>
                <a:cs typeface="Calibri"/>
                <a:sym typeface="Calibri"/>
              </a:rPr>
              <a:t>5. IVNEK CRILMCLEAST    </a:t>
            </a:r>
            <a:r>
              <a:rPr lang="en-GB" sz="1600">
                <a:solidFill>
                  <a:srgbClr val="72BA65"/>
                </a:solidFill>
                <a:latin typeface="Calibri"/>
                <a:ea typeface="Calibri"/>
                <a:cs typeface="Calibri"/>
                <a:sym typeface="Calibri"/>
              </a:rPr>
              <a:t>← this one is extra hard!</a:t>
            </a:r>
            <a:br>
              <a:rPr lang="en-GB" sz="1600">
                <a:solidFill>
                  <a:srgbClr val="72BA65"/>
                </a:solidFill>
                <a:latin typeface="Calibri"/>
                <a:ea typeface="Calibri"/>
                <a:cs typeface="Calibri"/>
                <a:sym typeface="Calibri"/>
              </a:rPr>
            </a:br>
            <a:r>
              <a:rPr lang="en-GB">
                <a:solidFill>
                  <a:srgbClr val="434343"/>
                </a:solidFill>
                <a:latin typeface="Calibri"/>
                <a:ea typeface="Calibri"/>
                <a:cs typeface="Calibri"/>
                <a:sym typeface="Calibri"/>
              </a:rPr>
              <a:t>6. OHPLUDR</a:t>
            </a:r>
            <a:br>
              <a:rPr lang="en-GB">
                <a:solidFill>
                  <a:srgbClr val="434343"/>
                </a:solidFill>
                <a:latin typeface="Calibri"/>
                <a:ea typeface="Calibri"/>
                <a:cs typeface="Calibri"/>
                <a:sym typeface="Calibri"/>
              </a:rPr>
            </a:br>
            <a:br>
              <a:rPr lang="en-GB">
                <a:solidFill>
                  <a:srgbClr val="434343"/>
                </a:solidFill>
                <a:latin typeface="Calibri"/>
                <a:ea typeface="Calibri"/>
                <a:cs typeface="Calibri"/>
                <a:sym typeface="Calibri"/>
              </a:rPr>
            </a:br>
            <a:endParaRPr>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endParaRPr>
              <a:solidFill>
                <a:srgbClr val="434343"/>
              </a:solidFill>
              <a:latin typeface="Calibri"/>
              <a:ea typeface="Calibri"/>
              <a:cs typeface="Calibri"/>
              <a:sym typeface="Calibri"/>
            </a:endParaRPr>
          </a:p>
        </p:txBody>
      </p:sp>
      <p:sp>
        <p:nvSpPr>
          <p:cNvPr id="411" name="Google Shape;411;g4e8481302ab82921_153"/>
          <p:cNvSpPr txBox="1"/>
          <p:nvPr/>
        </p:nvSpPr>
        <p:spPr>
          <a:xfrm>
            <a:off x="311700" y="4188450"/>
            <a:ext cx="6354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500">
                <a:solidFill>
                  <a:srgbClr val="434343"/>
                </a:solidFill>
                <a:latin typeface="Calibri"/>
                <a:ea typeface="Calibri"/>
                <a:cs typeface="Calibri"/>
                <a:sym typeface="Calibri"/>
              </a:rPr>
              <a:t>1. Jack Skellington  2. Ebenezer Scrooge  3. The Grinch   4. Jack Frost</a:t>
            </a:r>
            <a:endParaRPr sz="1500">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500">
                <a:solidFill>
                  <a:srgbClr val="434343"/>
                </a:solidFill>
                <a:latin typeface="Calibri"/>
                <a:ea typeface="Calibri"/>
                <a:cs typeface="Calibri"/>
                <a:sym typeface="Calibri"/>
              </a:rPr>
              <a:t>5. Kevin McCallister   6. Rudolph (Santa wouldn’t forget his favourite reindeer!)</a:t>
            </a:r>
            <a:endParaRPr sz="1500">
              <a:solidFill>
                <a:srgbClr val="434343"/>
              </a:solidFill>
              <a:latin typeface="Calibri"/>
              <a:ea typeface="Calibri"/>
              <a:cs typeface="Calibri"/>
              <a:sym typeface="Calibri"/>
            </a:endParaRPr>
          </a:p>
        </p:txBody>
      </p:sp>
      <p:sp>
        <p:nvSpPr>
          <p:cNvPr id="412" name="Google Shape;412;g4e8481302ab82921_153"/>
          <p:cNvSpPr/>
          <p:nvPr/>
        </p:nvSpPr>
        <p:spPr>
          <a:xfrm>
            <a:off x="311700" y="4224450"/>
            <a:ext cx="6261600" cy="5745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434343"/>
                </a:solidFill>
                <a:latin typeface="Calibri"/>
                <a:ea typeface="Calibri"/>
                <a:cs typeface="Calibri"/>
                <a:sym typeface="Calibri"/>
              </a:rPr>
              <a:t>Show Answers</a:t>
            </a:r>
            <a:r>
              <a:rPr lang="en-GB" sz="1400" b="0" i="0" u="none" strike="noStrike" cap="none">
                <a:solidFill>
                  <a:srgbClr val="434343"/>
                </a:solidFill>
                <a:latin typeface="Calibri"/>
                <a:ea typeface="Calibri"/>
                <a:cs typeface="Calibri"/>
                <a:sym typeface="Calibri"/>
              </a:rPr>
              <a:t> </a:t>
            </a:r>
            <a:endParaRPr sz="1600" b="0" i="0" u="none" strike="noStrike" cap="none">
              <a:solidFill>
                <a:srgbClr val="666666"/>
              </a:solidFill>
              <a:latin typeface="Calibri"/>
              <a:ea typeface="Calibri"/>
              <a:cs typeface="Calibri"/>
              <a:sym typeface="Calibri"/>
            </a:endParaRPr>
          </a:p>
        </p:txBody>
      </p:sp>
      <p:sp>
        <p:nvSpPr>
          <p:cNvPr id="413" name="Google Shape;413;g4e8481302ab82921_153"/>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414" name="Google Shape;414;g4e8481302ab82921_153"/>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415" name="Google Shape;415;g4e8481302ab82921_153"/>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16</a:t>
            </a:r>
            <a:endParaRPr/>
          </a:p>
        </p:txBody>
      </p:sp>
      <p:pic>
        <p:nvPicPr>
          <p:cNvPr id="416" name="Google Shape;416;g4e8481302ab82921_153"/>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417" name="Google Shape;417;g4e8481302ab82921_153"/>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418" name="Google Shape;418;g4e8481302ab82921_153">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4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g4e8481302ab82921_174"/>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424" name="Google Shape;424;g4e8481302ab82921_174"/>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425" name="Google Shape;425;g4e8481302ab82921_174"/>
          <p:cNvSpPr txBox="1"/>
          <p:nvPr/>
        </p:nvSpPr>
        <p:spPr>
          <a:xfrm>
            <a:off x="311700" y="4269900"/>
            <a:ext cx="63336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a:solidFill>
                  <a:srgbClr val="434343"/>
                </a:solidFill>
                <a:latin typeface="Calibri"/>
                <a:ea typeface="Calibri"/>
                <a:cs typeface="Calibri"/>
                <a:sym typeface="Calibri"/>
              </a:rPr>
              <a:t>£37.50 + £32.45 + £10.99 + £19.80 + £24.75 = £125.49. With a 20% discount applied, it would be £100.39 so £99.99 would be a suitable price.</a:t>
            </a:r>
            <a:endParaRPr sz="1600">
              <a:solidFill>
                <a:srgbClr val="434343"/>
              </a:solidFill>
              <a:latin typeface="Calibri"/>
              <a:ea typeface="Calibri"/>
              <a:cs typeface="Calibri"/>
              <a:sym typeface="Calibri"/>
            </a:endParaRPr>
          </a:p>
        </p:txBody>
      </p:sp>
      <p:sp>
        <p:nvSpPr>
          <p:cNvPr id="426" name="Google Shape;426;g4e8481302ab82921_174"/>
          <p:cNvSpPr txBox="1">
            <a:spLocks noGrp="1"/>
          </p:cNvSpPr>
          <p:nvPr>
            <p:ph type="body" idx="1"/>
          </p:nvPr>
        </p:nvSpPr>
        <p:spPr>
          <a:xfrm>
            <a:off x="311700" y="967550"/>
            <a:ext cx="8638500" cy="288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Christmas is a very busy time in lots of sectors. One of the busiest of all is the retail sector.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As </a:t>
            </a:r>
            <a:r>
              <a:rPr lang="en-GB" b="1">
                <a:solidFill>
                  <a:srgbClr val="434343"/>
                </a:solidFill>
                <a:latin typeface="Calibri"/>
                <a:ea typeface="Calibri"/>
                <a:cs typeface="Calibri"/>
                <a:sym typeface="Calibri"/>
              </a:rPr>
              <a:t>Store Manager</a:t>
            </a:r>
            <a:r>
              <a:rPr lang="en-GB">
                <a:solidFill>
                  <a:srgbClr val="434343"/>
                </a:solidFill>
                <a:latin typeface="Calibri"/>
                <a:ea typeface="Calibri"/>
                <a:cs typeface="Calibri"/>
                <a:sym typeface="Calibri"/>
              </a:rPr>
              <a:t> of a candle shop you have decided to sell gift hampers to increase sales.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The hamper will include the following items: 3 large jar candles worth £12.50 each, two Christmas pine container candles worth £6.49 each, one festive Frankincense candle worth £10.99, four wax bars worth £4.95 each and three Home Scent oils worth £8.25 each.</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You then want to apply a 20% discount to make it worthwhile for customers to buy the items in bulk in the hamper.</a:t>
            </a:r>
            <a:endParaRPr>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a:solidFill>
                  <a:srgbClr val="434343"/>
                </a:solidFill>
                <a:latin typeface="Calibri"/>
                <a:ea typeface="Calibri"/>
                <a:cs typeface="Calibri"/>
                <a:sym typeface="Calibri"/>
              </a:rPr>
              <a:t>What would be a suitable price to charge for the hamper?</a:t>
            </a:r>
            <a:endParaRPr>
              <a:solidFill>
                <a:srgbClr val="434343"/>
              </a:solidFill>
              <a:latin typeface="Calibri"/>
              <a:ea typeface="Calibri"/>
              <a:cs typeface="Calibri"/>
              <a:sym typeface="Calibri"/>
            </a:endParaRPr>
          </a:p>
        </p:txBody>
      </p:sp>
      <p:sp>
        <p:nvSpPr>
          <p:cNvPr id="427" name="Google Shape;427;g4e8481302ab82921_174"/>
          <p:cNvSpPr/>
          <p:nvPr/>
        </p:nvSpPr>
        <p:spPr>
          <a:xfrm>
            <a:off x="311700" y="4378950"/>
            <a:ext cx="6220500" cy="5679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434343"/>
                </a:solidFill>
                <a:latin typeface="Calibri"/>
                <a:ea typeface="Calibri"/>
                <a:cs typeface="Calibri"/>
                <a:sym typeface="Calibri"/>
              </a:rPr>
              <a:t>Show Answer</a:t>
            </a:r>
            <a:r>
              <a:rPr lang="en-GB" sz="1400" b="0" i="0" u="none" strike="noStrike" cap="none">
                <a:solidFill>
                  <a:srgbClr val="434343"/>
                </a:solidFill>
                <a:latin typeface="Calibri"/>
                <a:ea typeface="Calibri"/>
                <a:cs typeface="Calibri"/>
                <a:sym typeface="Calibri"/>
              </a:rPr>
              <a:t> </a:t>
            </a:r>
            <a:endParaRPr sz="1600" b="0" i="0" u="none" strike="noStrike" cap="none">
              <a:solidFill>
                <a:srgbClr val="666666"/>
              </a:solidFill>
              <a:latin typeface="Calibri"/>
              <a:ea typeface="Calibri"/>
              <a:cs typeface="Calibri"/>
              <a:sym typeface="Calibri"/>
            </a:endParaRPr>
          </a:p>
        </p:txBody>
      </p:sp>
      <p:sp>
        <p:nvSpPr>
          <p:cNvPr id="428" name="Google Shape;428;g4e8481302ab82921_174"/>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429" name="Google Shape;429;g4e8481302ab82921_174"/>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430" name="Google Shape;430;g4e8481302ab82921_174"/>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17</a:t>
            </a:r>
            <a:endParaRPr/>
          </a:p>
        </p:txBody>
      </p:sp>
      <p:pic>
        <p:nvPicPr>
          <p:cNvPr id="431" name="Google Shape;431;g4e8481302ab82921_174"/>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432" name="Google Shape;432;g4e8481302ab82921_174"/>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433" name="Google Shape;433;g4e8481302ab82921_174">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4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67"/>
        <p:cNvGrpSpPr/>
        <p:nvPr/>
      </p:nvGrpSpPr>
      <p:grpSpPr>
        <a:xfrm>
          <a:off x="0" y="0"/>
          <a:ext cx="0" cy="0"/>
          <a:chOff x="0" y="0"/>
          <a:chExt cx="0" cy="0"/>
        </a:xfrm>
      </p:grpSpPr>
      <p:grpSp>
        <p:nvGrpSpPr>
          <p:cNvPr id="68" name="Google Shape;68;p2"/>
          <p:cNvGrpSpPr/>
          <p:nvPr/>
        </p:nvGrpSpPr>
        <p:grpSpPr>
          <a:xfrm>
            <a:off x="-276191" y="-1551500"/>
            <a:ext cx="9420193" cy="6841067"/>
            <a:chOff x="-276191" y="-1551500"/>
            <a:chExt cx="9420193" cy="6841067"/>
          </a:xfrm>
        </p:grpSpPr>
        <p:grpSp>
          <p:nvGrpSpPr>
            <p:cNvPr id="69" name="Google Shape;69;p2"/>
            <p:cNvGrpSpPr/>
            <p:nvPr/>
          </p:nvGrpSpPr>
          <p:grpSpPr>
            <a:xfrm>
              <a:off x="-276191" y="-165350"/>
              <a:ext cx="9420193" cy="5454917"/>
              <a:chOff x="-276191" y="-165350"/>
              <a:chExt cx="9420193" cy="5454917"/>
            </a:xfrm>
          </p:grpSpPr>
          <p:pic>
            <p:nvPicPr>
              <p:cNvPr id="70" name="Google Shape;70;p2"/>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71" name="Google Shape;71;p2"/>
              <p:cNvPicPr preferRelativeResize="0"/>
              <p:nvPr/>
            </p:nvPicPr>
            <p:blipFill rotWithShape="1">
              <a:blip r:embed="rId4">
                <a:alphaModFix/>
              </a:blip>
              <a:srcRect/>
              <a:stretch/>
            </p:blipFill>
            <p:spPr>
              <a:xfrm>
                <a:off x="-276191" y="3128258"/>
                <a:ext cx="1301674" cy="2036326"/>
              </a:xfrm>
              <a:prstGeom prst="rect">
                <a:avLst/>
              </a:prstGeom>
              <a:noFill/>
              <a:ln>
                <a:noFill/>
              </a:ln>
            </p:spPr>
          </p:pic>
          <p:pic>
            <p:nvPicPr>
              <p:cNvPr id="72" name="Google Shape;72;p2"/>
              <p:cNvPicPr preferRelativeResize="0"/>
              <p:nvPr/>
            </p:nvPicPr>
            <p:blipFill rotWithShape="1">
              <a:blip r:embed="rId4">
                <a:alphaModFix/>
              </a:blip>
              <a:srcRect/>
              <a:stretch/>
            </p:blipFill>
            <p:spPr>
              <a:xfrm>
                <a:off x="6333463" y="964023"/>
                <a:ext cx="471700" cy="616224"/>
              </a:xfrm>
              <a:prstGeom prst="rect">
                <a:avLst/>
              </a:prstGeom>
              <a:noFill/>
              <a:ln>
                <a:noFill/>
              </a:ln>
            </p:spPr>
          </p:pic>
          <p:pic>
            <p:nvPicPr>
              <p:cNvPr id="73" name="Google Shape;73;p2"/>
              <p:cNvPicPr preferRelativeResize="0"/>
              <p:nvPr/>
            </p:nvPicPr>
            <p:blipFill rotWithShape="1">
              <a:blip r:embed="rId5">
                <a:alphaModFix/>
              </a:blip>
              <a:srcRect/>
              <a:stretch/>
            </p:blipFill>
            <p:spPr>
              <a:xfrm rot="-681327">
                <a:off x="234684" y="2012412"/>
                <a:ext cx="822233" cy="524320"/>
              </a:xfrm>
              <a:prstGeom prst="rect">
                <a:avLst/>
              </a:prstGeom>
              <a:noFill/>
              <a:ln>
                <a:noFill/>
              </a:ln>
            </p:spPr>
          </p:pic>
          <p:pic>
            <p:nvPicPr>
              <p:cNvPr id="74" name="Google Shape;74;p2"/>
              <p:cNvPicPr preferRelativeResize="0"/>
              <p:nvPr/>
            </p:nvPicPr>
            <p:blipFill rotWithShape="1">
              <a:blip r:embed="rId6">
                <a:alphaModFix/>
              </a:blip>
              <a:srcRect/>
              <a:stretch/>
            </p:blipFill>
            <p:spPr>
              <a:xfrm>
                <a:off x="2664132" y="4137903"/>
                <a:ext cx="706825" cy="1026086"/>
              </a:xfrm>
              <a:prstGeom prst="rect">
                <a:avLst/>
              </a:prstGeom>
              <a:noFill/>
              <a:ln>
                <a:noFill/>
              </a:ln>
            </p:spPr>
          </p:pic>
          <p:pic>
            <p:nvPicPr>
              <p:cNvPr id="75" name="Google Shape;75;p2"/>
              <p:cNvPicPr preferRelativeResize="0"/>
              <p:nvPr/>
            </p:nvPicPr>
            <p:blipFill rotWithShape="1">
              <a:blip r:embed="rId7">
                <a:alphaModFix/>
              </a:blip>
              <a:srcRect/>
              <a:stretch/>
            </p:blipFill>
            <p:spPr>
              <a:xfrm flipH="1">
                <a:off x="1100495" y="4137307"/>
                <a:ext cx="706825" cy="1027300"/>
              </a:xfrm>
              <a:prstGeom prst="rect">
                <a:avLst/>
              </a:prstGeom>
              <a:noFill/>
              <a:ln>
                <a:noFill/>
              </a:ln>
            </p:spPr>
          </p:pic>
          <p:pic>
            <p:nvPicPr>
              <p:cNvPr id="76" name="Google Shape;76;p2"/>
              <p:cNvPicPr preferRelativeResize="0"/>
              <p:nvPr/>
            </p:nvPicPr>
            <p:blipFill rotWithShape="1">
              <a:blip r:embed="rId8">
                <a:alphaModFix/>
              </a:blip>
              <a:srcRect/>
              <a:stretch/>
            </p:blipFill>
            <p:spPr>
              <a:xfrm flipH="1">
                <a:off x="1882323" y="4661165"/>
                <a:ext cx="706824" cy="501427"/>
              </a:xfrm>
              <a:prstGeom prst="rect">
                <a:avLst/>
              </a:prstGeom>
              <a:noFill/>
              <a:ln>
                <a:noFill/>
              </a:ln>
            </p:spPr>
          </p:pic>
          <p:pic>
            <p:nvPicPr>
              <p:cNvPr id="77" name="Google Shape;77;p2"/>
              <p:cNvPicPr preferRelativeResize="0"/>
              <p:nvPr/>
            </p:nvPicPr>
            <p:blipFill rotWithShape="1">
              <a:blip r:embed="rId9">
                <a:alphaModFix/>
              </a:blip>
              <a:srcRect/>
              <a:stretch/>
            </p:blipFill>
            <p:spPr>
              <a:xfrm flipH="1">
                <a:off x="7760690" y="3168271"/>
                <a:ext cx="1033399" cy="1956300"/>
              </a:xfrm>
              <a:prstGeom prst="rect">
                <a:avLst/>
              </a:prstGeom>
              <a:noFill/>
              <a:ln>
                <a:noFill/>
              </a:ln>
            </p:spPr>
          </p:pic>
          <p:pic>
            <p:nvPicPr>
              <p:cNvPr id="78" name="Google Shape;78;p2"/>
              <p:cNvPicPr preferRelativeResize="0"/>
              <p:nvPr/>
            </p:nvPicPr>
            <p:blipFill rotWithShape="1">
              <a:blip r:embed="rId10">
                <a:alphaModFix/>
              </a:blip>
              <a:srcRect/>
              <a:stretch/>
            </p:blipFill>
            <p:spPr>
              <a:xfrm>
                <a:off x="6432363" y="3450369"/>
                <a:ext cx="1033400" cy="1674208"/>
              </a:xfrm>
              <a:prstGeom prst="rect">
                <a:avLst/>
              </a:prstGeom>
              <a:noFill/>
              <a:ln>
                <a:noFill/>
              </a:ln>
            </p:spPr>
          </p:pic>
          <p:pic>
            <p:nvPicPr>
              <p:cNvPr id="79" name="Google Shape;79;p2"/>
              <p:cNvPicPr preferRelativeResize="0"/>
              <p:nvPr/>
            </p:nvPicPr>
            <p:blipFill rotWithShape="1">
              <a:blip r:embed="rId11">
                <a:alphaModFix/>
              </a:blip>
              <a:srcRect/>
              <a:stretch/>
            </p:blipFill>
            <p:spPr>
              <a:xfrm rot="606512" flipH="1">
                <a:off x="7510469" y="1970691"/>
                <a:ext cx="436968" cy="548039"/>
              </a:xfrm>
              <a:prstGeom prst="rect">
                <a:avLst/>
              </a:prstGeom>
              <a:noFill/>
              <a:ln>
                <a:noFill/>
              </a:ln>
            </p:spPr>
          </p:pic>
          <p:pic>
            <p:nvPicPr>
              <p:cNvPr id="80" name="Google Shape;80;p2"/>
              <p:cNvPicPr preferRelativeResize="0"/>
              <p:nvPr/>
            </p:nvPicPr>
            <p:blipFill rotWithShape="1">
              <a:blip r:embed="rId4">
                <a:alphaModFix/>
              </a:blip>
              <a:srcRect/>
              <a:stretch/>
            </p:blipFill>
            <p:spPr>
              <a:xfrm>
                <a:off x="1746264" y="2317649"/>
                <a:ext cx="268750" cy="351071"/>
              </a:xfrm>
              <a:prstGeom prst="rect">
                <a:avLst/>
              </a:prstGeom>
              <a:noFill/>
              <a:ln>
                <a:noFill/>
              </a:ln>
            </p:spPr>
          </p:pic>
          <p:pic>
            <p:nvPicPr>
              <p:cNvPr id="81" name="Google Shape;81;p2"/>
              <p:cNvPicPr preferRelativeResize="0"/>
              <p:nvPr/>
            </p:nvPicPr>
            <p:blipFill rotWithShape="1">
              <a:blip r:embed="rId12">
                <a:alphaModFix/>
              </a:blip>
              <a:srcRect/>
              <a:stretch/>
            </p:blipFill>
            <p:spPr>
              <a:xfrm>
                <a:off x="1991365" y="3070346"/>
                <a:ext cx="778780" cy="501424"/>
              </a:xfrm>
              <a:prstGeom prst="rect">
                <a:avLst/>
              </a:prstGeom>
              <a:noFill/>
              <a:ln>
                <a:noFill/>
              </a:ln>
            </p:spPr>
          </p:pic>
          <p:pic>
            <p:nvPicPr>
              <p:cNvPr id="82" name="Google Shape;82;p2"/>
              <p:cNvPicPr preferRelativeResize="0"/>
              <p:nvPr/>
            </p:nvPicPr>
            <p:blipFill rotWithShape="1">
              <a:blip r:embed="rId8">
                <a:alphaModFix/>
              </a:blip>
              <a:srcRect/>
              <a:stretch/>
            </p:blipFill>
            <p:spPr>
              <a:xfrm flipH="1">
                <a:off x="6203216" y="1513380"/>
                <a:ext cx="268750" cy="190657"/>
              </a:xfrm>
              <a:prstGeom prst="rect">
                <a:avLst/>
              </a:prstGeom>
              <a:noFill/>
              <a:ln>
                <a:noFill/>
              </a:ln>
            </p:spPr>
          </p:pic>
          <p:grpSp>
            <p:nvGrpSpPr>
              <p:cNvPr id="83" name="Google Shape;83;p2"/>
              <p:cNvGrpSpPr/>
              <p:nvPr/>
            </p:nvGrpSpPr>
            <p:grpSpPr>
              <a:xfrm>
                <a:off x="3665530" y="1654362"/>
                <a:ext cx="887150" cy="1014349"/>
                <a:chOff x="3665541" y="1673291"/>
                <a:chExt cx="887150" cy="1014349"/>
              </a:xfrm>
            </p:grpSpPr>
            <p:pic>
              <p:nvPicPr>
                <p:cNvPr id="84" name="Google Shape;84;p2"/>
                <p:cNvPicPr preferRelativeResize="0"/>
                <p:nvPr/>
              </p:nvPicPr>
              <p:blipFill rotWithShape="1">
                <a:blip r:embed="rId13">
                  <a:alphaModFix/>
                </a:blip>
                <a:srcRect l="49822" t="19289" r="31650" b="51055"/>
                <a:stretch/>
              </p:blipFill>
              <p:spPr>
                <a:xfrm>
                  <a:off x="3665541" y="1673291"/>
                  <a:ext cx="887150" cy="1014349"/>
                </a:xfrm>
                <a:prstGeom prst="rect">
                  <a:avLst/>
                </a:prstGeom>
                <a:noFill/>
                <a:ln>
                  <a:noFill/>
                </a:ln>
              </p:spPr>
            </p:pic>
            <p:pic>
              <p:nvPicPr>
                <p:cNvPr id="85" name="Google Shape;85;p2"/>
                <p:cNvPicPr preferRelativeResize="0"/>
                <p:nvPr/>
              </p:nvPicPr>
              <p:blipFill rotWithShape="1">
                <a:blip r:embed="rId14">
                  <a:alphaModFix/>
                </a:blip>
                <a:srcRect/>
                <a:stretch/>
              </p:blipFill>
              <p:spPr>
                <a:xfrm flipH="1">
                  <a:off x="4087107" y="2364775"/>
                  <a:ext cx="154374" cy="154374"/>
                </a:xfrm>
                <a:prstGeom prst="rect">
                  <a:avLst/>
                </a:prstGeom>
                <a:noFill/>
                <a:ln>
                  <a:noFill/>
                </a:ln>
              </p:spPr>
            </p:pic>
          </p:grpSp>
          <p:grpSp>
            <p:nvGrpSpPr>
              <p:cNvPr id="86" name="Google Shape;86;p2"/>
              <p:cNvGrpSpPr/>
              <p:nvPr/>
            </p:nvGrpSpPr>
            <p:grpSpPr>
              <a:xfrm>
                <a:off x="8256830" y="1194287"/>
                <a:ext cx="887150" cy="1014349"/>
                <a:chOff x="3665541" y="1673291"/>
                <a:chExt cx="887150" cy="1014349"/>
              </a:xfrm>
            </p:grpSpPr>
            <p:pic>
              <p:nvPicPr>
                <p:cNvPr id="87" name="Google Shape;87;p2"/>
                <p:cNvPicPr preferRelativeResize="0"/>
                <p:nvPr/>
              </p:nvPicPr>
              <p:blipFill rotWithShape="1">
                <a:blip r:embed="rId13">
                  <a:alphaModFix/>
                </a:blip>
                <a:srcRect l="49822" t="19289" r="31650" b="51055"/>
                <a:stretch/>
              </p:blipFill>
              <p:spPr>
                <a:xfrm>
                  <a:off x="3665541" y="1673291"/>
                  <a:ext cx="887150" cy="1014349"/>
                </a:xfrm>
                <a:prstGeom prst="rect">
                  <a:avLst/>
                </a:prstGeom>
                <a:noFill/>
                <a:ln>
                  <a:noFill/>
                </a:ln>
              </p:spPr>
            </p:pic>
            <p:pic>
              <p:nvPicPr>
                <p:cNvPr id="88" name="Google Shape;88;p2"/>
                <p:cNvPicPr preferRelativeResize="0"/>
                <p:nvPr/>
              </p:nvPicPr>
              <p:blipFill rotWithShape="1">
                <a:blip r:embed="rId14">
                  <a:alphaModFix/>
                </a:blip>
                <a:srcRect/>
                <a:stretch/>
              </p:blipFill>
              <p:spPr>
                <a:xfrm flipH="1">
                  <a:off x="4087107" y="2364775"/>
                  <a:ext cx="154374" cy="154374"/>
                </a:xfrm>
                <a:prstGeom prst="rect">
                  <a:avLst/>
                </a:prstGeom>
                <a:noFill/>
                <a:ln>
                  <a:noFill/>
                </a:ln>
              </p:spPr>
            </p:pic>
          </p:grpSp>
          <p:pic>
            <p:nvPicPr>
              <p:cNvPr id="89" name="Google Shape;89;p2"/>
              <p:cNvPicPr preferRelativeResize="0"/>
              <p:nvPr/>
            </p:nvPicPr>
            <p:blipFill rotWithShape="1">
              <a:blip r:embed="rId11">
                <a:alphaModFix/>
              </a:blip>
              <a:srcRect/>
              <a:stretch/>
            </p:blipFill>
            <p:spPr>
              <a:xfrm rot="606474">
                <a:off x="1229867" y="2703565"/>
                <a:ext cx="448067" cy="576335"/>
              </a:xfrm>
              <a:prstGeom prst="rect">
                <a:avLst/>
              </a:prstGeom>
              <a:noFill/>
              <a:ln>
                <a:noFill/>
              </a:ln>
            </p:spPr>
          </p:pic>
          <p:pic>
            <p:nvPicPr>
              <p:cNvPr id="90" name="Google Shape;90;p2"/>
              <p:cNvPicPr preferRelativeResize="0"/>
              <p:nvPr/>
            </p:nvPicPr>
            <p:blipFill rotWithShape="1">
              <a:blip r:embed="rId15">
                <a:alphaModFix/>
              </a:blip>
              <a:srcRect/>
              <a:stretch/>
            </p:blipFill>
            <p:spPr>
              <a:xfrm>
                <a:off x="3622208" y="2341924"/>
                <a:ext cx="584249" cy="584222"/>
              </a:xfrm>
              <a:prstGeom prst="rect">
                <a:avLst/>
              </a:prstGeom>
              <a:noFill/>
              <a:ln>
                <a:noFill/>
              </a:ln>
            </p:spPr>
          </p:pic>
          <p:pic>
            <p:nvPicPr>
              <p:cNvPr id="91" name="Google Shape;91;p2"/>
              <p:cNvPicPr preferRelativeResize="0"/>
              <p:nvPr/>
            </p:nvPicPr>
            <p:blipFill rotWithShape="1">
              <a:blip r:embed="rId16">
                <a:alphaModFix/>
              </a:blip>
              <a:srcRect/>
              <a:stretch/>
            </p:blipFill>
            <p:spPr>
              <a:xfrm flipH="1">
                <a:off x="8256837" y="2341913"/>
                <a:ext cx="317452" cy="302548"/>
              </a:xfrm>
              <a:prstGeom prst="rect">
                <a:avLst/>
              </a:prstGeom>
              <a:noFill/>
              <a:ln>
                <a:noFill/>
              </a:ln>
            </p:spPr>
          </p:pic>
          <p:pic>
            <p:nvPicPr>
              <p:cNvPr id="92" name="Google Shape;92;p2"/>
              <p:cNvPicPr preferRelativeResize="0"/>
              <p:nvPr/>
            </p:nvPicPr>
            <p:blipFill rotWithShape="1">
              <a:blip r:embed="rId17">
                <a:alphaModFix/>
              </a:blip>
              <a:srcRect/>
              <a:stretch/>
            </p:blipFill>
            <p:spPr>
              <a:xfrm>
                <a:off x="1229577" y="55833"/>
                <a:ext cx="2604278" cy="1860199"/>
              </a:xfrm>
              <a:prstGeom prst="rect">
                <a:avLst/>
              </a:prstGeom>
              <a:noFill/>
              <a:ln>
                <a:noFill/>
              </a:ln>
            </p:spPr>
          </p:pic>
          <p:pic>
            <p:nvPicPr>
              <p:cNvPr id="93" name="Google Shape;93;p2"/>
              <p:cNvPicPr preferRelativeResize="0"/>
              <p:nvPr/>
            </p:nvPicPr>
            <p:blipFill rotWithShape="1">
              <a:blip r:embed="rId11">
                <a:alphaModFix/>
              </a:blip>
              <a:srcRect/>
              <a:stretch/>
            </p:blipFill>
            <p:spPr>
              <a:xfrm rot="606578" flipH="1">
                <a:off x="2603385" y="1950837"/>
                <a:ext cx="178124" cy="178125"/>
              </a:xfrm>
              <a:prstGeom prst="rect">
                <a:avLst/>
              </a:prstGeom>
              <a:noFill/>
              <a:ln>
                <a:noFill/>
              </a:ln>
            </p:spPr>
          </p:pic>
          <p:pic>
            <p:nvPicPr>
              <p:cNvPr id="94" name="Google Shape;94;p2"/>
              <p:cNvPicPr preferRelativeResize="0"/>
              <p:nvPr/>
            </p:nvPicPr>
            <p:blipFill rotWithShape="1">
              <a:blip r:embed="rId18">
                <a:alphaModFix/>
              </a:blip>
              <a:srcRect/>
              <a:stretch/>
            </p:blipFill>
            <p:spPr>
              <a:xfrm flipH="1">
                <a:off x="4406643" y="2399984"/>
                <a:ext cx="268750" cy="268750"/>
              </a:xfrm>
              <a:prstGeom prst="rect">
                <a:avLst/>
              </a:prstGeom>
              <a:noFill/>
              <a:ln>
                <a:noFill/>
              </a:ln>
            </p:spPr>
          </p:pic>
          <p:cxnSp>
            <p:nvCxnSpPr>
              <p:cNvPr id="95" name="Google Shape;95;p2"/>
              <p:cNvCxnSpPr/>
              <p:nvPr/>
            </p:nvCxnSpPr>
            <p:spPr>
              <a:xfrm rot="10800000" flipH="1">
                <a:off x="5590780" y="2199370"/>
                <a:ext cx="1265700" cy="825000"/>
              </a:xfrm>
              <a:prstGeom prst="curvedConnector3">
                <a:avLst>
                  <a:gd name="adj1" fmla="val 62367"/>
                </a:avLst>
              </a:prstGeom>
              <a:noFill/>
              <a:ln w="28575" cap="flat" cmpd="sng">
                <a:solidFill>
                  <a:srgbClr val="B7B7B7"/>
                </a:solidFill>
                <a:prstDash val="solid"/>
                <a:round/>
                <a:headEnd type="none" w="sm" len="sm"/>
                <a:tailEnd type="none" w="sm" len="sm"/>
              </a:ln>
            </p:spPr>
          </p:cxnSp>
          <p:cxnSp>
            <p:nvCxnSpPr>
              <p:cNvPr id="96" name="Google Shape;96;p2"/>
              <p:cNvCxnSpPr/>
              <p:nvPr/>
            </p:nvCxnSpPr>
            <p:spPr>
              <a:xfrm rot="10800000" flipH="1">
                <a:off x="5743180" y="2351770"/>
                <a:ext cx="1265700" cy="825000"/>
              </a:xfrm>
              <a:prstGeom prst="curvedConnector3">
                <a:avLst>
                  <a:gd name="adj1" fmla="val 62367"/>
                </a:avLst>
              </a:prstGeom>
              <a:noFill/>
              <a:ln w="28575" cap="flat" cmpd="sng">
                <a:solidFill>
                  <a:srgbClr val="B7B7B7"/>
                </a:solidFill>
                <a:prstDash val="solid"/>
                <a:round/>
                <a:headEnd type="none" w="sm" len="sm"/>
                <a:tailEnd type="none" w="sm" len="sm"/>
              </a:ln>
            </p:spPr>
          </p:cxnSp>
          <p:pic>
            <p:nvPicPr>
              <p:cNvPr id="97" name="Google Shape;97;p2"/>
              <p:cNvPicPr preferRelativeResize="0"/>
              <p:nvPr/>
            </p:nvPicPr>
            <p:blipFill rotWithShape="1">
              <a:blip r:embed="rId8">
                <a:alphaModFix/>
              </a:blip>
              <a:srcRect/>
              <a:stretch/>
            </p:blipFill>
            <p:spPr>
              <a:xfrm rot="910573" flipH="1">
                <a:off x="5376536" y="4704365"/>
                <a:ext cx="706824" cy="501426"/>
              </a:xfrm>
              <a:prstGeom prst="rect">
                <a:avLst/>
              </a:prstGeom>
              <a:noFill/>
              <a:ln>
                <a:noFill/>
              </a:ln>
            </p:spPr>
          </p:pic>
          <p:pic>
            <p:nvPicPr>
              <p:cNvPr id="98" name="Google Shape;98;p2"/>
              <p:cNvPicPr preferRelativeResize="0"/>
              <p:nvPr/>
            </p:nvPicPr>
            <p:blipFill rotWithShape="1">
              <a:blip r:embed="rId4">
                <a:alphaModFix/>
              </a:blip>
              <a:srcRect/>
              <a:stretch/>
            </p:blipFill>
            <p:spPr>
              <a:xfrm>
                <a:off x="3227363" y="2277419"/>
                <a:ext cx="143593" cy="206626"/>
              </a:xfrm>
              <a:prstGeom prst="rect">
                <a:avLst/>
              </a:prstGeom>
              <a:noFill/>
              <a:ln>
                <a:noFill/>
              </a:ln>
            </p:spPr>
          </p:pic>
          <p:grpSp>
            <p:nvGrpSpPr>
              <p:cNvPr id="99" name="Google Shape;99;p2"/>
              <p:cNvGrpSpPr/>
              <p:nvPr/>
            </p:nvGrpSpPr>
            <p:grpSpPr>
              <a:xfrm>
                <a:off x="6471977" y="2042799"/>
                <a:ext cx="864748" cy="528949"/>
                <a:chOff x="6471977" y="2042799"/>
                <a:chExt cx="864748" cy="528949"/>
              </a:xfrm>
            </p:grpSpPr>
            <p:pic>
              <p:nvPicPr>
                <p:cNvPr id="100" name="Google Shape;100;p2"/>
                <p:cNvPicPr preferRelativeResize="0"/>
                <p:nvPr/>
              </p:nvPicPr>
              <p:blipFill rotWithShape="1">
                <a:blip r:embed="rId19">
                  <a:alphaModFix/>
                </a:blip>
                <a:srcRect l="37791" t="44589" r="37414" b="30786"/>
                <a:stretch/>
              </p:blipFill>
              <p:spPr>
                <a:xfrm flipH="1">
                  <a:off x="6629902" y="2070324"/>
                  <a:ext cx="706823" cy="501424"/>
                </a:xfrm>
                <a:prstGeom prst="rect">
                  <a:avLst/>
                </a:prstGeom>
                <a:noFill/>
                <a:ln>
                  <a:noFill/>
                </a:ln>
              </p:spPr>
            </p:pic>
            <p:pic>
              <p:nvPicPr>
                <p:cNvPr id="101" name="Google Shape;101;p2"/>
                <p:cNvPicPr preferRelativeResize="0"/>
                <p:nvPr/>
              </p:nvPicPr>
              <p:blipFill rotWithShape="1">
                <a:blip r:embed="rId19">
                  <a:alphaModFix/>
                </a:blip>
                <a:srcRect l="37791" t="44589" r="37414" b="30786"/>
                <a:stretch/>
              </p:blipFill>
              <p:spPr>
                <a:xfrm flipH="1">
                  <a:off x="6471977" y="2042799"/>
                  <a:ext cx="706823" cy="501424"/>
                </a:xfrm>
                <a:prstGeom prst="rect">
                  <a:avLst/>
                </a:prstGeom>
                <a:noFill/>
                <a:ln>
                  <a:noFill/>
                </a:ln>
              </p:spPr>
            </p:pic>
          </p:grpSp>
          <p:grpSp>
            <p:nvGrpSpPr>
              <p:cNvPr id="102" name="Google Shape;102;p2"/>
              <p:cNvGrpSpPr/>
              <p:nvPr/>
            </p:nvGrpSpPr>
            <p:grpSpPr>
              <a:xfrm>
                <a:off x="4938913" y="1842694"/>
                <a:ext cx="612934" cy="351063"/>
                <a:chOff x="6471977" y="2042799"/>
                <a:chExt cx="864748" cy="528949"/>
              </a:xfrm>
            </p:grpSpPr>
            <p:pic>
              <p:nvPicPr>
                <p:cNvPr id="103" name="Google Shape;103;p2"/>
                <p:cNvPicPr preferRelativeResize="0"/>
                <p:nvPr/>
              </p:nvPicPr>
              <p:blipFill rotWithShape="1">
                <a:blip r:embed="rId19">
                  <a:alphaModFix/>
                </a:blip>
                <a:srcRect l="37791" t="44589" r="37414" b="30786"/>
                <a:stretch/>
              </p:blipFill>
              <p:spPr>
                <a:xfrm flipH="1">
                  <a:off x="6629902" y="2070324"/>
                  <a:ext cx="706823" cy="501424"/>
                </a:xfrm>
                <a:prstGeom prst="rect">
                  <a:avLst/>
                </a:prstGeom>
                <a:noFill/>
                <a:ln>
                  <a:noFill/>
                </a:ln>
              </p:spPr>
            </p:pic>
            <p:pic>
              <p:nvPicPr>
                <p:cNvPr id="104" name="Google Shape;104;p2"/>
                <p:cNvPicPr preferRelativeResize="0"/>
                <p:nvPr/>
              </p:nvPicPr>
              <p:blipFill rotWithShape="1">
                <a:blip r:embed="rId19">
                  <a:alphaModFix/>
                </a:blip>
                <a:srcRect l="37791" t="44589" r="37414" b="30786"/>
                <a:stretch/>
              </p:blipFill>
              <p:spPr>
                <a:xfrm flipH="1">
                  <a:off x="6471977" y="2042799"/>
                  <a:ext cx="706823" cy="501424"/>
                </a:xfrm>
                <a:prstGeom prst="rect">
                  <a:avLst/>
                </a:prstGeom>
                <a:noFill/>
                <a:ln>
                  <a:noFill/>
                </a:ln>
              </p:spPr>
            </p:pic>
          </p:grpSp>
          <p:pic>
            <p:nvPicPr>
              <p:cNvPr id="105" name="Google Shape;105;p2"/>
              <p:cNvPicPr preferRelativeResize="0"/>
              <p:nvPr/>
            </p:nvPicPr>
            <p:blipFill rotWithShape="1">
              <a:blip r:embed="rId20">
                <a:alphaModFix/>
              </a:blip>
              <a:srcRect/>
              <a:stretch/>
            </p:blipFill>
            <p:spPr>
              <a:xfrm>
                <a:off x="6397199" y="1553921"/>
                <a:ext cx="1058651" cy="1058624"/>
              </a:xfrm>
              <a:prstGeom prst="rect">
                <a:avLst/>
              </a:prstGeom>
              <a:noFill/>
              <a:ln>
                <a:noFill/>
              </a:ln>
            </p:spPr>
          </p:pic>
          <p:pic>
            <p:nvPicPr>
              <p:cNvPr id="106" name="Google Shape;106;p2"/>
              <p:cNvPicPr preferRelativeResize="0"/>
              <p:nvPr/>
            </p:nvPicPr>
            <p:blipFill rotWithShape="1">
              <a:blip r:embed="rId21">
                <a:alphaModFix/>
              </a:blip>
              <a:srcRect/>
              <a:stretch/>
            </p:blipFill>
            <p:spPr>
              <a:xfrm>
                <a:off x="4817441" y="1429884"/>
                <a:ext cx="778774" cy="778774"/>
              </a:xfrm>
              <a:prstGeom prst="rect">
                <a:avLst/>
              </a:prstGeom>
              <a:noFill/>
              <a:ln>
                <a:noFill/>
              </a:ln>
            </p:spPr>
          </p:pic>
          <p:pic>
            <p:nvPicPr>
              <p:cNvPr id="107" name="Google Shape;107;p2"/>
              <p:cNvPicPr preferRelativeResize="0"/>
              <p:nvPr/>
            </p:nvPicPr>
            <p:blipFill rotWithShape="1">
              <a:blip r:embed="rId11">
                <a:alphaModFix/>
              </a:blip>
              <a:srcRect/>
              <a:stretch/>
            </p:blipFill>
            <p:spPr>
              <a:xfrm rot="756107" flipH="1">
                <a:off x="4020706" y="2696691"/>
                <a:ext cx="1526588" cy="1881385"/>
              </a:xfrm>
              <a:prstGeom prst="rect">
                <a:avLst/>
              </a:prstGeom>
              <a:noFill/>
              <a:ln>
                <a:noFill/>
              </a:ln>
            </p:spPr>
          </p:pic>
        </p:grpSp>
        <p:pic>
          <p:nvPicPr>
            <p:cNvPr id="108" name="Google Shape;108;p2"/>
            <p:cNvPicPr preferRelativeResize="0"/>
            <p:nvPr/>
          </p:nvPicPr>
          <p:blipFill rotWithShape="1">
            <a:blip r:embed="rId22">
              <a:alphaModFix/>
            </a:blip>
            <a:srcRect/>
            <a:stretch/>
          </p:blipFill>
          <p:spPr>
            <a:xfrm>
              <a:off x="-82075" y="-1551500"/>
              <a:ext cx="9226076" cy="4922074"/>
            </a:xfrm>
            <a:prstGeom prst="rect">
              <a:avLst/>
            </a:prstGeom>
            <a:noFill/>
            <a:ln>
              <a:noFill/>
            </a:ln>
          </p:spPr>
        </p:pic>
      </p:grpSp>
      <p:grpSp>
        <p:nvGrpSpPr>
          <p:cNvPr id="109" name="Google Shape;109;p2"/>
          <p:cNvGrpSpPr/>
          <p:nvPr/>
        </p:nvGrpSpPr>
        <p:grpSpPr>
          <a:xfrm>
            <a:off x="1016003" y="-3"/>
            <a:ext cx="8127995" cy="4397458"/>
            <a:chOff x="1016005" y="-91073"/>
            <a:chExt cx="8127995" cy="4397458"/>
          </a:xfrm>
        </p:grpSpPr>
        <p:sp>
          <p:nvSpPr>
            <p:cNvPr id="110" name="Google Shape;110;p2"/>
            <p:cNvSpPr txBox="1"/>
            <p:nvPr/>
          </p:nvSpPr>
          <p:spPr>
            <a:xfrm flipH="1">
              <a:off x="1165375" y="-69525"/>
              <a:ext cx="6891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1</a:t>
              </a:r>
              <a:endParaRPr sz="2400" b="0" i="0" u="none" strike="noStrike" cap="none">
                <a:solidFill>
                  <a:schemeClr val="dk2"/>
                </a:solidFill>
                <a:latin typeface="Pacifico"/>
                <a:ea typeface="Pacifico"/>
                <a:cs typeface="Pacifico"/>
                <a:sym typeface="Pacifico"/>
              </a:endParaRPr>
            </a:p>
          </p:txBody>
        </p:sp>
        <p:sp>
          <p:nvSpPr>
            <p:cNvPr id="111" name="Google Shape;111;p2"/>
            <p:cNvSpPr txBox="1"/>
            <p:nvPr/>
          </p:nvSpPr>
          <p:spPr>
            <a:xfrm flipH="1">
              <a:off x="5457581" y="2517231"/>
              <a:ext cx="415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2</a:t>
              </a:r>
              <a:endParaRPr sz="2400" b="0" i="0" u="none" strike="noStrike" cap="none">
                <a:solidFill>
                  <a:schemeClr val="dk2"/>
                </a:solidFill>
                <a:latin typeface="Pacifico"/>
                <a:ea typeface="Pacifico"/>
                <a:cs typeface="Pacifico"/>
                <a:sym typeface="Pacifico"/>
              </a:endParaRPr>
            </a:p>
          </p:txBody>
        </p:sp>
        <p:sp>
          <p:nvSpPr>
            <p:cNvPr id="112" name="Google Shape;112;p2"/>
            <p:cNvSpPr txBox="1"/>
            <p:nvPr/>
          </p:nvSpPr>
          <p:spPr>
            <a:xfrm flipH="1">
              <a:off x="1123673" y="3756171"/>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3</a:t>
              </a:r>
              <a:endParaRPr sz="2400" b="0" i="0" u="none" strike="noStrike" cap="none">
                <a:solidFill>
                  <a:schemeClr val="dk2"/>
                </a:solidFill>
                <a:latin typeface="Pacifico"/>
                <a:ea typeface="Pacifico"/>
                <a:cs typeface="Pacifico"/>
                <a:sym typeface="Pacifico"/>
              </a:endParaRPr>
            </a:p>
          </p:txBody>
        </p:sp>
        <p:sp>
          <p:nvSpPr>
            <p:cNvPr id="113" name="Google Shape;113;p2"/>
            <p:cNvSpPr txBox="1"/>
            <p:nvPr/>
          </p:nvSpPr>
          <p:spPr>
            <a:xfrm flipH="1">
              <a:off x="6866898" y="3756176"/>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5</a:t>
              </a:r>
              <a:endParaRPr sz="2400" b="0" i="0" u="none" strike="noStrike" cap="none">
                <a:solidFill>
                  <a:schemeClr val="dk2"/>
                </a:solidFill>
                <a:latin typeface="Pacifico"/>
                <a:ea typeface="Pacifico"/>
                <a:cs typeface="Pacifico"/>
                <a:sym typeface="Pacifico"/>
              </a:endParaRPr>
            </a:p>
          </p:txBody>
        </p:sp>
        <p:sp>
          <p:nvSpPr>
            <p:cNvPr id="114" name="Google Shape;114;p2"/>
            <p:cNvSpPr txBox="1"/>
            <p:nvPr/>
          </p:nvSpPr>
          <p:spPr>
            <a:xfrm flipH="1">
              <a:off x="6866905" y="-69522"/>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6</a:t>
              </a:r>
              <a:endParaRPr sz="2400" b="0" i="0" u="none" strike="noStrike" cap="none">
                <a:solidFill>
                  <a:schemeClr val="dk2"/>
                </a:solidFill>
                <a:latin typeface="Pacifico"/>
                <a:ea typeface="Pacifico"/>
                <a:cs typeface="Pacifico"/>
                <a:sym typeface="Pacifico"/>
              </a:endParaRPr>
            </a:p>
          </p:txBody>
        </p:sp>
        <p:sp>
          <p:nvSpPr>
            <p:cNvPr id="115" name="Google Shape;115;p2"/>
            <p:cNvSpPr txBox="1"/>
            <p:nvPr/>
          </p:nvSpPr>
          <p:spPr>
            <a:xfrm flipH="1">
              <a:off x="2554677" y="1213076"/>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7</a:t>
              </a:r>
              <a:endParaRPr sz="2400" b="0" i="0" u="none" strike="noStrike" cap="none">
                <a:solidFill>
                  <a:schemeClr val="dk2"/>
                </a:solidFill>
                <a:latin typeface="Pacifico"/>
                <a:ea typeface="Pacifico"/>
                <a:cs typeface="Pacifico"/>
                <a:sym typeface="Pacifico"/>
              </a:endParaRPr>
            </a:p>
          </p:txBody>
        </p:sp>
        <p:sp>
          <p:nvSpPr>
            <p:cNvPr id="116" name="Google Shape;116;p2"/>
            <p:cNvSpPr txBox="1"/>
            <p:nvPr/>
          </p:nvSpPr>
          <p:spPr>
            <a:xfrm flipH="1">
              <a:off x="3995280" y="3756185"/>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8</a:t>
              </a:r>
              <a:endParaRPr sz="2400" b="0" i="0" u="none" strike="noStrike" cap="none">
                <a:solidFill>
                  <a:schemeClr val="dk2"/>
                </a:solidFill>
                <a:latin typeface="Pacifico"/>
                <a:ea typeface="Pacifico"/>
                <a:cs typeface="Pacifico"/>
                <a:sym typeface="Pacifico"/>
              </a:endParaRPr>
            </a:p>
          </p:txBody>
        </p:sp>
        <p:sp>
          <p:nvSpPr>
            <p:cNvPr id="117" name="Google Shape;117;p2"/>
            <p:cNvSpPr txBox="1"/>
            <p:nvPr/>
          </p:nvSpPr>
          <p:spPr>
            <a:xfrm flipH="1">
              <a:off x="8371500" y="1213075"/>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9</a:t>
              </a:r>
              <a:endParaRPr sz="2400" b="0" i="0" u="none" strike="noStrike" cap="none">
                <a:solidFill>
                  <a:schemeClr val="dk2"/>
                </a:solidFill>
                <a:latin typeface="Pacifico"/>
                <a:ea typeface="Pacifico"/>
                <a:cs typeface="Pacifico"/>
                <a:sym typeface="Pacifico"/>
              </a:endParaRPr>
            </a:p>
          </p:txBody>
        </p:sp>
        <p:sp>
          <p:nvSpPr>
            <p:cNvPr id="118" name="Google Shape;118;p2"/>
            <p:cNvSpPr txBox="1"/>
            <p:nvPr/>
          </p:nvSpPr>
          <p:spPr>
            <a:xfrm flipH="1">
              <a:off x="3873443" y="-69523"/>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10</a:t>
              </a:r>
              <a:endParaRPr sz="2400" b="0" i="0" u="none" strike="noStrike" cap="none">
                <a:solidFill>
                  <a:schemeClr val="dk2"/>
                </a:solidFill>
                <a:latin typeface="Pacifico"/>
                <a:ea typeface="Pacifico"/>
                <a:cs typeface="Pacifico"/>
                <a:sym typeface="Pacifico"/>
              </a:endParaRPr>
            </a:p>
          </p:txBody>
        </p:sp>
        <p:sp>
          <p:nvSpPr>
            <p:cNvPr id="119" name="Google Shape;119;p2"/>
            <p:cNvSpPr txBox="1"/>
            <p:nvPr/>
          </p:nvSpPr>
          <p:spPr>
            <a:xfrm flipH="1">
              <a:off x="1057688" y="2517225"/>
              <a:ext cx="6891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11</a:t>
              </a:r>
              <a:endParaRPr sz="2400" b="0" i="0" u="none" strike="noStrike" cap="none">
                <a:solidFill>
                  <a:schemeClr val="dk2"/>
                </a:solidFill>
                <a:latin typeface="Pacifico"/>
                <a:ea typeface="Pacifico"/>
                <a:cs typeface="Pacifico"/>
                <a:sym typeface="Pacifico"/>
              </a:endParaRPr>
            </a:p>
          </p:txBody>
        </p:sp>
        <p:sp>
          <p:nvSpPr>
            <p:cNvPr id="120" name="Google Shape;120;p2"/>
            <p:cNvSpPr txBox="1"/>
            <p:nvPr/>
          </p:nvSpPr>
          <p:spPr>
            <a:xfrm flipH="1">
              <a:off x="5363524" y="1213077"/>
              <a:ext cx="6036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12</a:t>
              </a:r>
              <a:endParaRPr sz="2400" b="0" i="0" u="none" strike="noStrike" cap="none">
                <a:solidFill>
                  <a:schemeClr val="dk2"/>
                </a:solidFill>
                <a:latin typeface="Pacifico"/>
                <a:ea typeface="Pacifico"/>
                <a:cs typeface="Pacifico"/>
                <a:sym typeface="Pacifico"/>
              </a:endParaRPr>
            </a:p>
          </p:txBody>
        </p:sp>
        <p:sp>
          <p:nvSpPr>
            <p:cNvPr id="121" name="Google Shape;121;p2"/>
            <p:cNvSpPr txBox="1"/>
            <p:nvPr/>
          </p:nvSpPr>
          <p:spPr>
            <a:xfrm flipH="1">
              <a:off x="8253344" y="2517227"/>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13</a:t>
              </a:r>
              <a:endParaRPr sz="2400" b="0" i="0" u="none" strike="noStrike" cap="none">
                <a:solidFill>
                  <a:schemeClr val="dk2"/>
                </a:solidFill>
                <a:latin typeface="Pacifico"/>
                <a:ea typeface="Pacifico"/>
                <a:cs typeface="Pacifico"/>
                <a:sym typeface="Pacifico"/>
              </a:endParaRPr>
            </a:p>
          </p:txBody>
        </p:sp>
        <p:sp>
          <p:nvSpPr>
            <p:cNvPr id="122" name="Google Shape;122;p2"/>
            <p:cNvSpPr txBox="1"/>
            <p:nvPr/>
          </p:nvSpPr>
          <p:spPr>
            <a:xfrm flipH="1">
              <a:off x="2445671" y="3756168"/>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14</a:t>
              </a:r>
              <a:endParaRPr sz="2400" b="0" i="0" u="none" strike="noStrike" cap="none">
                <a:solidFill>
                  <a:schemeClr val="dk2"/>
                </a:solidFill>
                <a:latin typeface="Pacifico"/>
                <a:ea typeface="Pacifico"/>
                <a:cs typeface="Pacifico"/>
                <a:sym typeface="Pacifico"/>
              </a:endParaRPr>
            </a:p>
          </p:txBody>
        </p:sp>
        <p:sp>
          <p:nvSpPr>
            <p:cNvPr id="123" name="Google Shape;123;p2"/>
            <p:cNvSpPr txBox="1"/>
            <p:nvPr/>
          </p:nvSpPr>
          <p:spPr>
            <a:xfrm flipH="1">
              <a:off x="3873455" y="2517227"/>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15</a:t>
              </a:r>
              <a:endParaRPr sz="2400" b="0" i="0" u="none" strike="noStrike" cap="none">
                <a:solidFill>
                  <a:schemeClr val="dk2"/>
                </a:solidFill>
                <a:latin typeface="Pacifico"/>
                <a:ea typeface="Pacifico"/>
                <a:cs typeface="Pacifico"/>
                <a:sym typeface="Pacifico"/>
              </a:endParaRPr>
            </a:p>
          </p:txBody>
        </p:sp>
        <p:sp>
          <p:nvSpPr>
            <p:cNvPr id="124" name="Google Shape;124;p2"/>
            <p:cNvSpPr txBox="1"/>
            <p:nvPr/>
          </p:nvSpPr>
          <p:spPr>
            <a:xfrm flipH="1">
              <a:off x="2445676" y="-69525"/>
              <a:ext cx="6036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16</a:t>
              </a:r>
              <a:endParaRPr sz="2400" b="0" i="0" u="none" strike="noStrike" cap="none">
                <a:solidFill>
                  <a:schemeClr val="dk2"/>
                </a:solidFill>
                <a:latin typeface="Pacifico"/>
                <a:ea typeface="Pacifico"/>
                <a:cs typeface="Pacifico"/>
                <a:sym typeface="Pacifico"/>
              </a:endParaRPr>
            </a:p>
          </p:txBody>
        </p:sp>
        <p:sp>
          <p:nvSpPr>
            <p:cNvPr id="125" name="Google Shape;125;p2"/>
            <p:cNvSpPr txBox="1"/>
            <p:nvPr/>
          </p:nvSpPr>
          <p:spPr>
            <a:xfrm flipH="1">
              <a:off x="6772605" y="2517227"/>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17</a:t>
              </a:r>
              <a:endParaRPr sz="2400" b="0" i="0" u="none" strike="noStrike" cap="none">
                <a:solidFill>
                  <a:schemeClr val="dk2"/>
                </a:solidFill>
                <a:latin typeface="Pacifico"/>
                <a:ea typeface="Pacifico"/>
                <a:cs typeface="Pacifico"/>
                <a:sym typeface="Pacifico"/>
              </a:endParaRPr>
            </a:p>
          </p:txBody>
        </p:sp>
        <p:sp>
          <p:nvSpPr>
            <p:cNvPr id="126" name="Google Shape;126;p2"/>
            <p:cNvSpPr txBox="1"/>
            <p:nvPr/>
          </p:nvSpPr>
          <p:spPr>
            <a:xfrm flipH="1">
              <a:off x="1016005" y="1213066"/>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18</a:t>
              </a:r>
              <a:endParaRPr sz="2400" b="0" i="0" u="none" strike="noStrike" cap="none">
                <a:solidFill>
                  <a:schemeClr val="dk2"/>
                </a:solidFill>
                <a:latin typeface="Pacifico"/>
                <a:ea typeface="Pacifico"/>
                <a:cs typeface="Pacifico"/>
                <a:sym typeface="Pacifico"/>
              </a:endParaRPr>
            </a:p>
          </p:txBody>
        </p:sp>
        <p:sp>
          <p:nvSpPr>
            <p:cNvPr id="127" name="Google Shape;127;p2"/>
            <p:cNvSpPr txBox="1"/>
            <p:nvPr/>
          </p:nvSpPr>
          <p:spPr>
            <a:xfrm flipH="1">
              <a:off x="5279080" y="3756177"/>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19</a:t>
              </a:r>
              <a:endParaRPr sz="2400" b="0" i="0" u="none" strike="noStrike" cap="none">
                <a:solidFill>
                  <a:schemeClr val="dk2"/>
                </a:solidFill>
                <a:latin typeface="Pacifico"/>
                <a:ea typeface="Pacifico"/>
                <a:cs typeface="Pacifico"/>
                <a:sym typeface="Pacifico"/>
              </a:endParaRPr>
            </a:p>
          </p:txBody>
        </p:sp>
        <p:sp>
          <p:nvSpPr>
            <p:cNvPr id="128" name="Google Shape;128;p2"/>
            <p:cNvSpPr txBox="1"/>
            <p:nvPr/>
          </p:nvSpPr>
          <p:spPr>
            <a:xfrm flipH="1">
              <a:off x="8146926" y="-91073"/>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20</a:t>
              </a:r>
              <a:endParaRPr sz="2400" b="0" i="0" u="none" strike="noStrike" cap="none">
                <a:solidFill>
                  <a:schemeClr val="dk2"/>
                </a:solidFill>
                <a:latin typeface="Pacifico"/>
                <a:ea typeface="Pacifico"/>
                <a:cs typeface="Pacifico"/>
                <a:sym typeface="Pacifico"/>
              </a:endParaRPr>
            </a:p>
          </p:txBody>
        </p:sp>
        <p:sp>
          <p:nvSpPr>
            <p:cNvPr id="129" name="Google Shape;129;p2"/>
            <p:cNvSpPr txBox="1"/>
            <p:nvPr/>
          </p:nvSpPr>
          <p:spPr>
            <a:xfrm flipH="1">
              <a:off x="2423880" y="2484627"/>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21</a:t>
              </a:r>
              <a:endParaRPr sz="2400" b="0" i="0" u="none" strike="noStrike" cap="none">
                <a:solidFill>
                  <a:schemeClr val="dk2"/>
                </a:solidFill>
                <a:latin typeface="Pacifico"/>
                <a:ea typeface="Pacifico"/>
                <a:cs typeface="Pacifico"/>
                <a:sym typeface="Pacifico"/>
              </a:endParaRPr>
            </a:p>
          </p:txBody>
        </p:sp>
        <p:sp>
          <p:nvSpPr>
            <p:cNvPr id="130" name="Google Shape;130;p2"/>
            <p:cNvSpPr txBox="1"/>
            <p:nvPr/>
          </p:nvSpPr>
          <p:spPr>
            <a:xfrm flipH="1">
              <a:off x="5279080" y="-91073"/>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22</a:t>
              </a:r>
              <a:endParaRPr sz="2400" b="0" i="0" u="none" strike="noStrike" cap="none">
                <a:solidFill>
                  <a:schemeClr val="dk2"/>
                </a:solidFill>
                <a:latin typeface="Pacifico"/>
                <a:ea typeface="Pacifico"/>
                <a:cs typeface="Pacifico"/>
                <a:sym typeface="Pacifico"/>
              </a:endParaRPr>
            </a:p>
          </p:txBody>
        </p:sp>
        <p:sp>
          <p:nvSpPr>
            <p:cNvPr id="131" name="Google Shape;131;p2"/>
            <p:cNvSpPr txBox="1"/>
            <p:nvPr/>
          </p:nvSpPr>
          <p:spPr>
            <a:xfrm flipH="1">
              <a:off x="3799505" y="1213077"/>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23</a:t>
              </a:r>
              <a:endParaRPr sz="2400" b="0" i="0" u="none" strike="noStrike" cap="none">
                <a:solidFill>
                  <a:schemeClr val="dk2"/>
                </a:solidFill>
                <a:latin typeface="Pacifico"/>
                <a:ea typeface="Pacifico"/>
                <a:cs typeface="Pacifico"/>
                <a:sym typeface="Pacifico"/>
              </a:endParaRPr>
            </a:p>
          </p:txBody>
        </p:sp>
        <p:sp>
          <p:nvSpPr>
            <p:cNvPr id="132" name="Google Shape;132;p2"/>
            <p:cNvSpPr txBox="1"/>
            <p:nvPr/>
          </p:nvSpPr>
          <p:spPr>
            <a:xfrm flipH="1">
              <a:off x="6866899" y="1213077"/>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4</a:t>
              </a:r>
              <a:endParaRPr sz="2400" b="0" i="0" u="none" strike="noStrike" cap="none">
                <a:solidFill>
                  <a:schemeClr val="dk2"/>
                </a:solidFill>
                <a:latin typeface="Pacifico"/>
                <a:ea typeface="Pacifico"/>
                <a:cs typeface="Pacifico"/>
                <a:sym typeface="Pacifico"/>
              </a:endParaRPr>
            </a:p>
          </p:txBody>
        </p:sp>
        <p:sp>
          <p:nvSpPr>
            <p:cNvPr id="133" name="Google Shape;133;p2"/>
            <p:cNvSpPr txBox="1"/>
            <p:nvPr/>
          </p:nvSpPr>
          <p:spPr>
            <a:xfrm flipH="1">
              <a:off x="8146924" y="3756175"/>
              <a:ext cx="772500" cy="55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Pacifico"/>
                  <a:ea typeface="Pacifico"/>
                  <a:cs typeface="Pacifico"/>
                  <a:sym typeface="Pacifico"/>
                </a:rPr>
                <a:t>24</a:t>
              </a:r>
              <a:endParaRPr sz="2400" b="0" i="0" u="none" strike="noStrike" cap="none">
                <a:solidFill>
                  <a:schemeClr val="dk2"/>
                </a:solidFill>
                <a:latin typeface="Pacifico"/>
                <a:ea typeface="Pacifico"/>
                <a:cs typeface="Pacifico"/>
                <a:sym typeface="Pacifico"/>
              </a:endParaRPr>
            </a:p>
          </p:txBody>
        </p:sp>
      </p:grpSp>
      <p:pic>
        <p:nvPicPr>
          <p:cNvPr id="134" name="Google Shape;134;p2"/>
          <p:cNvPicPr preferRelativeResize="0"/>
          <p:nvPr/>
        </p:nvPicPr>
        <p:blipFill rotWithShape="1">
          <a:blip r:embed="rId23">
            <a:alphaModFix/>
          </a:blip>
          <a:srcRect/>
          <a:stretch/>
        </p:blipFill>
        <p:spPr>
          <a:xfrm>
            <a:off x="7895405" y="4791875"/>
            <a:ext cx="1068176" cy="288001"/>
          </a:xfrm>
          <a:prstGeom prst="rect">
            <a:avLst/>
          </a:prstGeom>
          <a:noFill/>
          <a:ln>
            <a:noFill/>
          </a:ln>
        </p:spPr>
      </p:pic>
      <p:sp>
        <p:nvSpPr>
          <p:cNvPr id="135" name="Google Shape;135;p2">
            <a:hlinkClick r:id="rId24" action="ppaction://hlinksldjump"/>
          </p:cNvPr>
          <p:cNvSpPr/>
          <p:nvPr/>
        </p:nvSpPr>
        <p:spPr>
          <a:xfrm>
            <a:off x="350754" y="54576"/>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
            <a:hlinkClick r:id="rId25" action="ppaction://hlinksldjump"/>
          </p:cNvPr>
          <p:cNvSpPr/>
          <p:nvPr/>
        </p:nvSpPr>
        <p:spPr>
          <a:xfrm>
            <a:off x="1791479" y="54576"/>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
            <a:hlinkClick r:id="rId26" action="ppaction://hlinksldjump"/>
          </p:cNvPr>
          <p:cNvSpPr/>
          <p:nvPr/>
        </p:nvSpPr>
        <p:spPr>
          <a:xfrm>
            <a:off x="3232191" y="54576"/>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
            <a:hlinkClick r:id="rId27" action="ppaction://hlinksldjump"/>
          </p:cNvPr>
          <p:cNvSpPr/>
          <p:nvPr/>
        </p:nvSpPr>
        <p:spPr>
          <a:xfrm>
            <a:off x="4672916" y="54576"/>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a:hlinkClick r:id="rId28" action="ppaction://hlinksldjump"/>
          </p:cNvPr>
          <p:cNvSpPr/>
          <p:nvPr/>
        </p:nvSpPr>
        <p:spPr>
          <a:xfrm>
            <a:off x="6113643" y="54576"/>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
            <a:hlinkClick r:id="rId29" action="ppaction://hlinksldjump"/>
          </p:cNvPr>
          <p:cNvSpPr/>
          <p:nvPr/>
        </p:nvSpPr>
        <p:spPr>
          <a:xfrm>
            <a:off x="7593541" y="54576"/>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
            <a:hlinkClick r:id="rId30" action="ppaction://hlinksldjump"/>
          </p:cNvPr>
          <p:cNvSpPr/>
          <p:nvPr/>
        </p:nvSpPr>
        <p:spPr>
          <a:xfrm>
            <a:off x="350754" y="1317520"/>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
            <a:hlinkClick r:id="rId31" action="ppaction://hlinksldjump"/>
          </p:cNvPr>
          <p:cNvSpPr/>
          <p:nvPr/>
        </p:nvSpPr>
        <p:spPr>
          <a:xfrm>
            <a:off x="1791479" y="1317520"/>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
            <a:hlinkClick r:id="rId32" action="ppaction://hlinksldjump"/>
          </p:cNvPr>
          <p:cNvSpPr/>
          <p:nvPr/>
        </p:nvSpPr>
        <p:spPr>
          <a:xfrm>
            <a:off x="3232191" y="1317520"/>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
            <a:hlinkClick r:id="rId33" action="ppaction://hlinksldjump"/>
          </p:cNvPr>
          <p:cNvSpPr/>
          <p:nvPr/>
        </p:nvSpPr>
        <p:spPr>
          <a:xfrm>
            <a:off x="4672916" y="1317520"/>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
            <a:hlinkClick r:id="rId34" action="ppaction://hlinksldjump"/>
          </p:cNvPr>
          <p:cNvSpPr/>
          <p:nvPr/>
        </p:nvSpPr>
        <p:spPr>
          <a:xfrm>
            <a:off x="6113643" y="1317520"/>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
            <a:hlinkClick r:id="rId35" action="ppaction://hlinksldjump"/>
          </p:cNvPr>
          <p:cNvSpPr/>
          <p:nvPr/>
        </p:nvSpPr>
        <p:spPr>
          <a:xfrm>
            <a:off x="7593541" y="1317520"/>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
            <a:hlinkClick r:id="rId36" action="ppaction://hlinksldjump"/>
          </p:cNvPr>
          <p:cNvSpPr/>
          <p:nvPr/>
        </p:nvSpPr>
        <p:spPr>
          <a:xfrm>
            <a:off x="350754" y="2617238"/>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
            <a:hlinkClick r:id="rId37" action="ppaction://hlinksldjump"/>
          </p:cNvPr>
          <p:cNvSpPr/>
          <p:nvPr/>
        </p:nvSpPr>
        <p:spPr>
          <a:xfrm>
            <a:off x="4672917" y="2617238"/>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
            <a:hlinkClick r:id="rId38" action="ppaction://hlinksldjump"/>
          </p:cNvPr>
          <p:cNvSpPr/>
          <p:nvPr/>
        </p:nvSpPr>
        <p:spPr>
          <a:xfrm>
            <a:off x="3232192" y="2617238"/>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
            <a:hlinkClick r:id="rId39" action="ppaction://hlinksldjump"/>
          </p:cNvPr>
          <p:cNvSpPr/>
          <p:nvPr/>
        </p:nvSpPr>
        <p:spPr>
          <a:xfrm>
            <a:off x="1791479" y="2617238"/>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
            <a:hlinkClick r:id="rId40" action="ppaction://hlinksldjump"/>
          </p:cNvPr>
          <p:cNvSpPr/>
          <p:nvPr/>
        </p:nvSpPr>
        <p:spPr>
          <a:xfrm>
            <a:off x="6113643" y="2617238"/>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
            <a:hlinkClick r:id="rId41" action="ppaction://hlinksldjump"/>
          </p:cNvPr>
          <p:cNvSpPr/>
          <p:nvPr/>
        </p:nvSpPr>
        <p:spPr>
          <a:xfrm>
            <a:off x="7593541" y="2617238"/>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
            <a:hlinkClick r:id="rId42" action="ppaction://hlinksldjump"/>
          </p:cNvPr>
          <p:cNvSpPr/>
          <p:nvPr/>
        </p:nvSpPr>
        <p:spPr>
          <a:xfrm>
            <a:off x="350754" y="3880181"/>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
            <a:hlinkClick r:id="rId43" action="ppaction://hlinksldjump"/>
          </p:cNvPr>
          <p:cNvSpPr/>
          <p:nvPr/>
        </p:nvSpPr>
        <p:spPr>
          <a:xfrm>
            <a:off x="4672917" y="3880181"/>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
            <a:hlinkClick r:id="rId44" action="ppaction://hlinksldjump"/>
          </p:cNvPr>
          <p:cNvSpPr/>
          <p:nvPr/>
        </p:nvSpPr>
        <p:spPr>
          <a:xfrm>
            <a:off x="3232192" y="3880181"/>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
            <a:hlinkClick r:id="rId45" action="ppaction://hlinksldjump"/>
          </p:cNvPr>
          <p:cNvSpPr/>
          <p:nvPr/>
        </p:nvSpPr>
        <p:spPr>
          <a:xfrm>
            <a:off x="1791479" y="3880181"/>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
            <a:hlinkClick r:id="rId46" action="ppaction://hlinksldjump"/>
          </p:cNvPr>
          <p:cNvSpPr/>
          <p:nvPr/>
        </p:nvSpPr>
        <p:spPr>
          <a:xfrm>
            <a:off x="6113643" y="3880181"/>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
            <a:hlinkClick r:id="rId47" action="ppaction://hlinksldjump"/>
          </p:cNvPr>
          <p:cNvSpPr/>
          <p:nvPr/>
        </p:nvSpPr>
        <p:spPr>
          <a:xfrm>
            <a:off x="7593541" y="3880181"/>
            <a:ext cx="1199700" cy="1199700"/>
          </a:xfrm>
          <a:prstGeom prst="roundRect">
            <a:avLst>
              <a:gd name="adj" fmla="val 16667"/>
            </a:avLst>
          </a:prstGeom>
          <a:noFill/>
          <a:ln w="1905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g4e8481302ab82921_160"/>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439" name="Google Shape;439;g4e8481302ab82921_160"/>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440" name="Google Shape;440;g4e8481302ab82921_160"/>
          <p:cNvSpPr txBox="1">
            <a:spLocks noGrp="1"/>
          </p:cNvSpPr>
          <p:nvPr>
            <p:ph type="body" idx="1"/>
          </p:nvPr>
        </p:nvSpPr>
        <p:spPr>
          <a:xfrm>
            <a:off x="311700" y="1003662"/>
            <a:ext cx="8520600" cy="284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You are a </a:t>
            </a:r>
            <a:r>
              <a:rPr lang="en-GB" b="1">
                <a:solidFill>
                  <a:srgbClr val="434343"/>
                </a:solidFill>
                <a:latin typeface="Calibri"/>
                <a:ea typeface="Calibri"/>
                <a:cs typeface="Calibri"/>
                <a:sym typeface="Calibri"/>
              </a:rPr>
              <a:t>Drama Facilitator</a:t>
            </a:r>
            <a:r>
              <a:rPr lang="en-GB">
                <a:solidFill>
                  <a:srgbClr val="434343"/>
                </a:solidFill>
                <a:latin typeface="Calibri"/>
                <a:ea typeface="Calibri"/>
                <a:cs typeface="Calibri"/>
                <a:sym typeface="Calibri"/>
              </a:rPr>
              <a:t> working in schools to improve literacy outcomes through creative workshops and dramatic storytelling.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One of the warm up exercises you often do is to get students to create a story chain - where each student adds one word at a time to build a creative story.</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Working in small teams, create a story chain on the theme of Christmas. </a:t>
            </a:r>
            <a:br>
              <a:rPr lang="en-GB">
                <a:solidFill>
                  <a:srgbClr val="434343"/>
                </a:solidFill>
                <a:latin typeface="Calibri"/>
                <a:ea typeface="Calibri"/>
                <a:cs typeface="Calibri"/>
                <a:sym typeface="Calibri"/>
              </a:rPr>
            </a:br>
            <a:r>
              <a:rPr lang="en-GB">
                <a:solidFill>
                  <a:srgbClr val="434343"/>
                </a:solidFill>
                <a:latin typeface="Calibri"/>
                <a:ea typeface="Calibri"/>
                <a:cs typeface="Calibri"/>
                <a:sym typeface="Calibri"/>
              </a:rPr>
              <a:t>Remember, each player can only add one word at a time!</a:t>
            </a:r>
            <a:endParaRPr>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sz="1500" i="1">
                <a:solidFill>
                  <a:srgbClr val="434343"/>
                </a:solidFill>
                <a:latin typeface="Calibri"/>
                <a:ea typeface="Calibri"/>
                <a:cs typeface="Calibri"/>
                <a:sym typeface="Calibri"/>
              </a:rPr>
              <a:t>Keep the story chain going until your story reaches an exciting conclusion.</a:t>
            </a:r>
            <a:br>
              <a:rPr lang="en-GB" sz="1500" i="1">
                <a:solidFill>
                  <a:srgbClr val="434343"/>
                </a:solidFill>
                <a:latin typeface="Calibri"/>
                <a:ea typeface="Calibri"/>
                <a:cs typeface="Calibri"/>
                <a:sym typeface="Calibri"/>
              </a:rPr>
            </a:br>
            <a:r>
              <a:rPr lang="en-GB" sz="1500" i="1">
                <a:solidFill>
                  <a:srgbClr val="434343"/>
                </a:solidFill>
                <a:latin typeface="Calibri"/>
                <a:ea typeface="Calibri"/>
                <a:cs typeface="Calibri"/>
                <a:sym typeface="Calibri"/>
              </a:rPr>
              <a:t>When you have finished, start another and keep it going longer each time!</a:t>
            </a:r>
            <a:endParaRPr sz="1500" i="1">
              <a:solidFill>
                <a:srgbClr val="434343"/>
              </a:solidFill>
              <a:latin typeface="Calibri"/>
              <a:ea typeface="Calibri"/>
              <a:cs typeface="Calibri"/>
              <a:sym typeface="Calibri"/>
            </a:endParaRPr>
          </a:p>
        </p:txBody>
      </p:sp>
      <p:sp>
        <p:nvSpPr>
          <p:cNvPr id="441" name="Google Shape;441;g4e8481302ab82921_160"/>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442" name="Google Shape;442;g4e8481302ab82921_160"/>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443" name="Google Shape;443;g4e8481302ab82921_160"/>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18</a:t>
            </a:r>
            <a:endParaRPr/>
          </a:p>
        </p:txBody>
      </p:sp>
      <p:pic>
        <p:nvPicPr>
          <p:cNvPr id="444" name="Google Shape;444;g4e8481302ab82921_160"/>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445" name="Google Shape;445;g4e8481302ab82921_160"/>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446" name="Google Shape;446;g4e8481302ab82921_160">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g4e8481302ab82921_167"/>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452" name="Google Shape;452;g4e8481302ab82921_167"/>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453" name="Google Shape;453;g4e8481302ab82921_167"/>
          <p:cNvSpPr txBox="1"/>
          <p:nvPr/>
        </p:nvSpPr>
        <p:spPr>
          <a:xfrm>
            <a:off x="311700" y="3632500"/>
            <a:ext cx="62055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500" i="0" u="none" strike="noStrike" cap="none">
                <a:solidFill>
                  <a:srgbClr val="434343"/>
                </a:solidFill>
                <a:latin typeface="Calibri"/>
                <a:ea typeface="Calibri"/>
                <a:cs typeface="Calibri"/>
                <a:sym typeface="Calibri"/>
              </a:rPr>
              <a:t>Send out a leaflet to all households telling them the shocking statistics and advising them of the recycling options available. </a:t>
            </a:r>
            <a:r>
              <a:rPr lang="en-GB" sz="1500">
                <a:solidFill>
                  <a:srgbClr val="434343"/>
                </a:solidFill>
                <a:latin typeface="Calibri"/>
                <a:ea typeface="Calibri"/>
                <a:cs typeface="Calibri"/>
                <a:sym typeface="Calibri"/>
              </a:rPr>
              <a:t>Run a ‘Make It Yourself’ campaign. </a:t>
            </a:r>
            <a:r>
              <a:rPr lang="en-GB" sz="1500" i="0" u="none" strike="noStrike" cap="none">
                <a:solidFill>
                  <a:srgbClr val="434343"/>
                </a:solidFill>
                <a:latin typeface="Calibri"/>
                <a:ea typeface="Calibri"/>
                <a:cs typeface="Calibri"/>
                <a:sym typeface="Calibri"/>
              </a:rPr>
              <a:t>Ensure extra food caddy collections are made so that people are less likely to add it to their general waste. Organise a doorstep Christmas tree collection in the New Year. Add an extra canister to the bin to put batteries in.</a:t>
            </a:r>
            <a:endParaRPr sz="1500" i="0" u="none" strike="noStrike" cap="none">
              <a:solidFill>
                <a:srgbClr val="434343"/>
              </a:solidFill>
              <a:latin typeface="Calibri"/>
              <a:ea typeface="Calibri"/>
              <a:cs typeface="Calibri"/>
              <a:sym typeface="Calibri"/>
            </a:endParaRPr>
          </a:p>
        </p:txBody>
      </p:sp>
      <p:sp>
        <p:nvSpPr>
          <p:cNvPr id="454" name="Google Shape;454;g4e8481302ab82921_167"/>
          <p:cNvSpPr txBox="1">
            <a:spLocks noGrp="1"/>
          </p:cNvSpPr>
          <p:nvPr>
            <p:ph type="body" idx="1"/>
          </p:nvPr>
        </p:nvSpPr>
        <p:spPr>
          <a:xfrm>
            <a:off x="311700" y="922200"/>
            <a:ext cx="8520600" cy="244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Around the world people, are buying food to feed their families over the festive period.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In the UK, over 23,000 tonnes of food is thrown away each year over the festive season alone. This includes more than 11 million roast potatoes, 22 million carrots and parsnips, 17 million brussels sprouts and 74 million mince pies. Added to this are Christmas trees and batteries.</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As a </a:t>
            </a:r>
            <a:r>
              <a:rPr lang="en-GB" b="1">
                <a:solidFill>
                  <a:srgbClr val="434343"/>
                </a:solidFill>
                <a:latin typeface="Calibri"/>
                <a:ea typeface="Calibri"/>
                <a:cs typeface="Calibri"/>
                <a:sym typeface="Calibri"/>
              </a:rPr>
              <a:t>Recycling &amp; Waste Manager</a:t>
            </a:r>
            <a:r>
              <a:rPr lang="en-GB">
                <a:solidFill>
                  <a:srgbClr val="434343"/>
                </a:solidFill>
                <a:latin typeface="Calibri"/>
                <a:ea typeface="Calibri"/>
                <a:cs typeface="Calibri"/>
                <a:sym typeface="Calibri"/>
              </a:rPr>
              <a:t>, can you come up with some creative ways to encourage people to reduce the waste of some of the items listed?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a:solidFill>
                <a:srgbClr val="434343"/>
              </a:solidFill>
              <a:latin typeface="Calibri"/>
              <a:ea typeface="Calibri"/>
              <a:cs typeface="Calibri"/>
              <a:sym typeface="Calibri"/>
            </a:endParaRPr>
          </a:p>
        </p:txBody>
      </p:sp>
      <p:sp>
        <p:nvSpPr>
          <p:cNvPr id="455" name="Google Shape;455;g4e8481302ab82921_167"/>
          <p:cNvSpPr/>
          <p:nvPr/>
        </p:nvSpPr>
        <p:spPr>
          <a:xfrm>
            <a:off x="311700" y="3744475"/>
            <a:ext cx="6205500" cy="12888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595959"/>
                </a:solidFill>
                <a:latin typeface="Calibri"/>
                <a:ea typeface="Calibri"/>
                <a:cs typeface="Calibri"/>
                <a:sym typeface="Calibri"/>
              </a:rPr>
              <a:t>See suggestions</a:t>
            </a:r>
            <a:endParaRPr sz="1600" b="0" i="0" u="none" strike="noStrike" cap="none">
              <a:solidFill>
                <a:srgbClr val="595959"/>
              </a:solidFill>
              <a:latin typeface="Calibri"/>
              <a:ea typeface="Calibri"/>
              <a:cs typeface="Calibri"/>
              <a:sym typeface="Calibri"/>
            </a:endParaRPr>
          </a:p>
        </p:txBody>
      </p:sp>
      <p:sp>
        <p:nvSpPr>
          <p:cNvPr id="456" name="Google Shape;456;g4e8481302ab82921_167"/>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457" name="Google Shape;457;g4e8481302ab82921_167"/>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458" name="Google Shape;458;g4e8481302ab82921_167"/>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19</a:t>
            </a:r>
            <a:endParaRPr/>
          </a:p>
        </p:txBody>
      </p:sp>
      <p:pic>
        <p:nvPicPr>
          <p:cNvPr id="459" name="Google Shape;459;g4e8481302ab82921_167"/>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460" name="Google Shape;460;g4e8481302ab82921_167"/>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461" name="Google Shape;461;g4e8481302ab82921_167">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4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g4e8481302ab82921_181"/>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467" name="Google Shape;467;g4e8481302ab82921_181"/>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468" name="Google Shape;468;g4e8481302ab82921_181"/>
          <p:cNvSpPr txBox="1"/>
          <p:nvPr/>
        </p:nvSpPr>
        <p:spPr>
          <a:xfrm>
            <a:off x="225350" y="3542150"/>
            <a:ext cx="62658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500" b="0" i="0" u="none" strike="noStrike" cap="none">
                <a:solidFill>
                  <a:srgbClr val="434343"/>
                </a:solidFill>
                <a:latin typeface="Calibri"/>
                <a:ea typeface="Calibri"/>
                <a:cs typeface="Calibri"/>
                <a:sym typeface="Calibri"/>
              </a:rPr>
              <a:t>Ask the community for help to donate food and blankets. </a:t>
            </a:r>
            <a:r>
              <a:rPr lang="en-GB" sz="1500">
                <a:solidFill>
                  <a:srgbClr val="434343"/>
                </a:solidFill>
                <a:latin typeface="Calibri"/>
                <a:ea typeface="Calibri"/>
                <a:cs typeface="Calibri"/>
                <a:sym typeface="Calibri"/>
              </a:rPr>
              <a:t>Ask local businesses to donate gifts and essential items. </a:t>
            </a:r>
            <a:r>
              <a:rPr lang="en-GB" sz="1500" b="0" i="0" u="none" strike="noStrike" cap="none">
                <a:solidFill>
                  <a:srgbClr val="434343"/>
                </a:solidFill>
                <a:latin typeface="Calibri"/>
                <a:ea typeface="Calibri"/>
                <a:cs typeface="Calibri"/>
                <a:sym typeface="Calibri"/>
              </a:rPr>
              <a:t>Coordinate volunteers to serve Christmas lunch and hand out any essentials that people may need. Campaign for extra funding to be made </a:t>
            </a:r>
            <a:r>
              <a:rPr lang="en-GB" sz="1500">
                <a:solidFill>
                  <a:srgbClr val="434343"/>
                </a:solidFill>
                <a:latin typeface="Calibri"/>
                <a:ea typeface="Calibri"/>
                <a:cs typeface="Calibri"/>
                <a:sym typeface="Calibri"/>
              </a:rPr>
              <a:t>available for homeless shelters. Always</a:t>
            </a:r>
            <a:r>
              <a:rPr lang="en-GB" sz="1500" b="0" i="0" u="none" strike="noStrike" cap="none">
                <a:solidFill>
                  <a:srgbClr val="434343"/>
                </a:solidFill>
                <a:latin typeface="Calibri"/>
                <a:ea typeface="Calibri"/>
                <a:cs typeface="Calibri"/>
                <a:sym typeface="Calibri"/>
              </a:rPr>
              <a:t> </a:t>
            </a:r>
            <a:r>
              <a:rPr lang="en-GB" sz="1500">
                <a:solidFill>
                  <a:srgbClr val="434343"/>
                </a:solidFill>
                <a:latin typeface="Calibri"/>
                <a:ea typeface="Calibri"/>
                <a:cs typeface="Calibri"/>
                <a:sym typeface="Calibri"/>
              </a:rPr>
              <a:t>offer a friendly and</a:t>
            </a:r>
            <a:r>
              <a:rPr lang="en-GB" sz="1500" b="0" i="0" u="none" strike="noStrike" cap="none">
                <a:solidFill>
                  <a:srgbClr val="434343"/>
                </a:solidFill>
                <a:latin typeface="Calibri"/>
                <a:ea typeface="Calibri"/>
                <a:cs typeface="Calibri"/>
                <a:sym typeface="Calibri"/>
              </a:rPr>
              <a:t> supportive listening ear</a:t>
            </a:r>
            <a:r>
              <a:rPr lang="en-GB" sz="1500">
                <a:solidFill>
                  <a:srgbClr val="434343"/>
                </a:solidFill>
                <a:latin typeface="Calibri"/>
                <a:ea typeface="Calibri"/>
                <a:cs typeface="Calibri"/>
                <a:sym typeface="Calibri"/>
              </a:rPr>
              <a:t> anyone you encounter living on the streets. </a:t>
            </a:r>
            <a:endParaRPr sz="1500" b="0" i="0" u="none" strike="noStrike" cap="none">
              <a:solidFill>
                <a:srgbClr val="434343"/>
              </a:solidFill>
              <a:latin typeface="Calibri"/>
              <a:ea typeface="Calibri"/>
              <a:cs typeface="Calibri"/>
              <a:sym typeface="Calibri"/>
            </a:endParaRPr>
          </a:p>
        </p:txBody>
      </p:sp>
      <p:sp>
        <p:nvSpPr>
          <p:cNvPr id="469" name="Google Shape;469;g4e8481302ab82921_181"/>
          <p:cNvSpPr txBox="1">
            <a:spLocks noGrp="1"/>
          </p:cNvSpPr>
          <p:nvPr>
            <p:ph type="body" idx="1"/>
          </p:nvPr>
        </p:nvSpPr>
        <p:spPr>
          <a:xfrm>
            <a:off x="225350" y="1030798"/>
            <a:ext cx="8520600" cy="222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Christmas can be an especially hard time for those people that have no home and are sleeping on the streets. Over the Christmas period, charities will work to make Christmas a better time for those that need help.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a:solidFill>
                  <a:srgbClr val="434343"/>
                </a:solidFill>
                <a:latin typeface="Calibri"/>
                <a:ea typeface="Calibri"/>
                <a:cs typeface="Calibri"/>
                <a:sym typeface="Calibri"/>
              </a:rPr>
              <a:t>You are a </a:t>
            </a:r>
            <a:r>
              <a:rPr lang="en-GB" b="1">
                <a:solidFill>
                  <a:srgbClr val="434343"/>
                </a:solidFill>
                <a:latin typeface="Calibri"/>
                <a:ea typeface="Calibri"/>
                <a:cs typeface="Calibri"/>
                <a:sym typeface="Calibri"/>
              </a:rPr>
              <a:t>Charity Worker</a:t>
            </a:r>
            <a:r>
              <a:rPr lang="en-GB">
                <a:solidFill>
                  <a:srgbClr val="434343"/>
                </a:solidFill>
                <a:latin typeface="Calibri"/>
                <a:ea typeface="Calibri"/>
                <a:cs typeface="Calibri"/>
                <a:sym typeface="Calibri"/>
              </a:rPr>
              <a:t> managing a homelessness project. What are three things your charity could do to provide extra support to people who are homeless over Christmas?</a:t>
            </a:r>
            <a:endParaRPr>
              <a:solidFill>
                <a:srgbClr val="434343"/>
              </a:solidFill>
              <a:latin typeface="Calibri"/>
              <a:ea typeface="Calibri"/>
              <a:cs typeface="Calibri"/>
              <a:sym typeface="Calibri"/>
            </a:endParaRPr>
          </a:p>
        </p:txBody>
      </p:sp>
      <p:sp>
        <p:nvSpPr>
          <p:cNvPr id="470" name="Google Shape;470;g4e8481302ab82921_181"/>
          <p:cNvSpPr/>
          <p:nvPr/>
        </p:nvSpPr>
        <p:spPr>
          <a:xfrm>
            <a:off x="225350" y="3587300"/>
            <a:ext cx="6265800" cy="13872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595959"/>
                </a:solidFill>
                <a:latin typeface="Calibri"/>
                <a:ea typeface="Calibri"/>
                <a:cs typeface="Calibri"/>
                <a:sym typeface="Calibri"/>
              </a:rPr>
              <a:t>See suggestions</a:t>
            </a:r>
            <a:endParaRPr sz="1600" b="0" i="0" u="none" strike="noStrike" cap="none">
              <a:solidFill>
                <a:srgbClr val="595959"/>
              </a:solidFill>
              <a:latin typeface="Calibri"/>
              <a:ea typeface="Calibri"/>
              <a:cs typeface="Calibri"/>
              <a:sym typeface="Calibri"/>
            </a:endParaRPr>
          </a:p>
        </p:txBody>
      </p:sp>
      <p:sp>
        <p:nvSpPr>
          <p:cNvPr id="471" name="Google Shape;471;g4e8481302ab82921_181"/>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472" name="Google Shape;472;g4e8481302ab82921_181"/>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473" name="Google Shape;473;g4e8481302ab82921_181"/>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20</a:t>
            </a:r>
            <a:endParaRPr/>
          </a:p>
        </p:txBody>
      </p:sp>
      <p:pic>
        <p:nvPicPr>
          <p:cNvPr id="474" name="Google Shape;474;g4e8481302ab82921_181"/>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475" name="Google Shape;475;g4e8481302ab82921_181"/>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476" name="Google Shape;476;g4e8481302ab82921_181">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4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g4e8481302ab82921_188"/>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482" name="Google Shape;482;g4e8481302ab82921_188"/>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483" name="Google Shape;483;g4e8481302ab82921_188"/>
          <p:cNvSpPr txBox="1"/>
          <p:nvPr/>
        </p:nvSpPr>
        <p:spPr>
          <a:xfrm>
            <a:off x="193525" y="3055250"/>
            <a:ext cx="61413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a:solidFill>
                  <a:srgbClr val="434343"/>
                </a:solidFill>
                <a:latin typeface="Calibri"/>
                <a:ea typeface="Calibri"/>
                <a:cs typeface="Calibri"/>
                <a:sym typeface="Calibri"/>
              </a:rPr>
              <a:t>C - Christmas is upon us as we</a:t>
            </a:r>
            <a:endParaRPr>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a:solidFill>
                  <a:srgbClr val="434343"/>
                </a:solidFill>
                <a:latin typeface="Calibri"/>
                <a:ea typeface="Calibri"/>
                <a:cs typeface="Calibri"/>
                <a:sym typeface="Calibri"/>
              </a:rPr>
              <a:t>H - Hear the caroling.</a:t>
            </a:r>
            <a:endParaRPr>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a:solidFill>
                  <a:srgbClr val="434343"/>
                </a:solidFill>
                <a:latin typeface="Calibri"/>
                <a:ea typeface="Calibri"/>
                <a:cs typeface="Calibri"/>
                <a:sym typeface="Calibri"/>
              </a:rPr>
              <a:t>R - Ready for some fun and games</a:t>
            </a:r>
            <a:endParaRPr>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a:solidFill>
                  <a:srgbClr val="434343"/>
                </a:solidFill>
                <a:latin typeface="Calibri"/>
                <a:ea typeface="Calibri"/>
                <a:cs typeface="Calibri"/>
                <a:sym typeface="Calibri"/>
              </a:rPr>
              <a:t>I - Indoors and outdoors.</a:t>
            </a:r>
            <a:endParaRPr>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a:solidFill>
                  <a:srgbClr val="434343"/>
                </a:solidFill>
                <a:latin typeface="Calibri"/>
                <a:ea typeface="Calibri"/>
                <a:cs typeface="Calibri"/>
                <a:sym typeface="Calibri"/>
              </a:rPr>
              <a:t>S - Sitting by the fire with</a:t>
            </a:r>
            <a:endParaRPr>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a:solidFill>
                  <a:srgbClr val="434343"/>
                </a:solidFill>
                <a:latin typeface="Calibri"/>
                <a:ea typeface="Calibri"/>
                <a:cs typeface="Calibri"/>
                <a:sym typeface="Calibri"/>
              </a:rPr>
              <a:t>T - The best family.</a:t>
            </a:r>
            <a:endParaRPr>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a:solidFill>
                  <a:srgbClr val="434343"/>
                </a:solidFill>
                <a:latin typeface="Calibri"/>
                <a:ea typeface="Calibri"/>
                <a:cs typeface="Calibri"/>
                <a:sym typeface="Calibri"/>
              </a:rPr>
              <a:t>M - Missing our lost loved ones</a:t>
            </a:r>
            <a:endParaRPr>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a:solidFill>
                  <a:srgbClr val="434343"/>
                </a:solidFill>
                <a:latin typeface="Calibri"/>
                <a:ea typeface="Calibri"/>
                <a:cs typeface="Calibri"/>
                <a:sym typeface="Calibri"/>
              </a:rPr>
              <a:t>A - As we enjoy our holiday.</a:t>
            </a:r>
            <a:endParaRPr>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a:solidFill>
                  <a:srgbClr val="434343"/>
                </a:solidFill>
                <a:latin typeface="Calibri"/>
                <a:ea typeface="Calibri"/>
                <a:cs typeface="Calibri"/>
                <a:sym typeface="Calibri"/>
              </a:rPr>
              <a:t>S - Start the party, we are ready for Christmas!</a:t>
            </a:r>
            <a:endParaRPr>
              <a:solidFill>
                <a:srgbClr val="434343"/>
              </a:solidFill>
              <a:latin typeface="Calibri"/>
              <a:ea typeface="Calibri"/>
              <a:cs typeface="Calibri"/>
              <a:sym typeface="Calibri"/>
            </a:endParaRPr>
          </a:p>
        </p:txBody>
      </p:sp>
      <p:sp>
        <p:nvSpPr>
          <p:cNvPr id="484" name="Google Shape;484;g4e8481302ab82921_188"/>
          <p:cNvSpPr txBox="1">
            <a:spLocks noGrp="1"/>
          </p:cNvSpPr>
          <p:nvPr>
            <p:ph type="body" idx="1"/>
          </p:nvPr>
        </p:nvSpPr>
        <p:spPr>
          <a:xfrm>
            <a:off x="193525" y="1106398"/>
            <a:ext cx="8520600" cy="215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You are a </a:t>
            </a:r>
            <a:r>
              <a:rPr lang="en-GB" b="1">
                <a:solidFill>
                  <a:srgbClr val="434343"/>
                </a:solidFill>
                <a:latin typeface="Calibri"/>
                <a:ea typeface="Calibri"/>
                <a:cs typeface="Calibri"/>
                <a:sym typeface="Calibri"/>
              </a:rPr>
              <a:t>Librarian</a:t>
            </a:r>
            <a:r>
              <a:rPr lang="en-GB">
                <a:solidFill>
                  <a:srgbClr val="434343"/>
                </a:solidFill>
                <a:latin typeface="Calibri"/>
                <a:ea typeface="Calibri"/>
                <a:cs typeface="Calibri"/>
                <a:sym typeface="Calibri"/>
              </a:rPr>
              <a:t> working in the local community library. The library has decided to run a competition to encourage more children to come to the library.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You are asking children to write an acrostic poem using the word ‘Christmas’. This is a poem where the first letter of each line spells the theme word.</a:t>
            </a:r>
            <a:endParaRPr>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a:solidFill>
                  <a:srgbClr val="434343"/>
                </a:solidFill>
                <a:latin typeface="Calibri"/>
                <a:ea typeface="Calibri"/>
                <a:cs typeface="Calibri"/>
                <a:sym typeface="Calibri"/>
              </a:rPr>
              <a:t>Can you come up with a poem to put on display as an example for the children?</a:t>
            </a:r>
            <a:endParaRPr>
              <a:solidFill>
                <a:srgbClr val="434343"/>
              </a:solidFill>
              <a:latin typeface="Calibri"/>
              <a:ea typeface="Calibri"/>
              <a:cs typeface="Calibri"/>
              <a:sym typeface="Calibri"/>
            </a:endParaRPr>
          </a:p>
        </p:txBody>
      </p:sp>
      <p:sp>
        <p:nvSpPr>
          <p:cNvPr id="485" name="Google Shape;485;g4e8481302ab82921_188"/>
          <p:cNvSpPr/>
          <p:nvPr/>
        </p:nvSpPr>
        <p:spPr>
          <a:xfrm>
            <a:off x="193525" y="3138844"/>
            <a:ext cx="6141300" cy="19563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595959"/>
                </a:solidFill>
                <a:latin typeface="Calibri"/>
                <a:ea typeface="Calibri"/>
                <a:cs typeface="Calibri"/>
                <a:sym typeface="Calibri"/>
              </a:rPr>
              <a:t>See </a:t>
            </a:r>
            <a:r>
              <a:rPr lang="en-GB" sz="1600">
                <a:solidFill>
                  <a:srgbClr val="595959"/>
                </a:solidFill>
                <a:latin typeface="Calibri"/>
                <a:ea typeface="Calibri"/>
                <a:cs typeface="Calibri"/>
                <a:sym typeface="Calibri"/>
              </a:rPr>
              <a:t>example</a:t>
            </a:r>
            <a:endParaRPr sz="1600" b="0" i="0" u="none" strike="noStrike" cap="none">
              <a:solidFill>
                <a:srgbClr val="595959"/>
              </a:solidFill>
              <a:latin typeface="Calibri"/>
              <a:ea typeface="Calibri"/>
              <a:cs typeface="Calibri"/>
              <a:sym typeface="Calibri"/>
            </a:endParaRPr>
          </a:p>
        </p:txBody>
      </p:sp>
      <p:sp>
        <p:nvSpPr>
          <p:cNvPr id="486" name="Google Shape;486;g4e8481302ab82921_188"/>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487" name="Google Shape;487;g4e8481302ab82921_188"/>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488" name="Google Shape;488;g4e8481302ab82921_188"/>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21</a:t>
            </a:r>
            <a:endParaRPr/>
          </a:p>
        </p:txBody>
      </p:sp>
      <p:pic>
        <p:nvPicPr>
          <p:cNvPr id="489" name="Google Shape;489;g4e8481302ab82921_188"/>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490" name="Google Shape;490;g4e8481302ab82921_188"/>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491" name="Google Shape;491;g4e8481302ab82921_188">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4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g4e8481302ab82921_195"/>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497" name="Google Shape;497;g4e8481302ab82921_195"/>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498" name="Google Shape;498;g4e8481302ab82921_195"/>
          <p:cNvSpPr txBox="1">
            <a:spLocks noGrp="1"/>
          </p:cNvSpPr>
          <p:nvPr>
            <p:ph type="body" idx="1"/>
          </p:nvPr>
        </p:nvSpPr>
        <p:spPr>
          <a:xfrm>
            <a:off x="262400" y="1106400"/>
            <a:ext cx="8615100" cy="293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Here at Panjango HQ, we just love Christmas! Our advent calendar features some of our characters looking festive.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Panjango has recruited you as a </a:t>
            </a:r>
            <a:r>
              <a:rPr lang="en-GB" b="1">
                <a:solidFill>
                  <a:srgbClr val="434343"/>
                </a:solidFill>
                <a:latin typeface="Calibri"/>
                <a:ea typeface="Calibri"/>
                <a:cs typeface="Calibri"/>
                <a:sym typeface="Calibri"/>
              </a:rPr>
              <a:t>Graphic Designer</a:t>
            </a:r>
            <a:r>
              <a:rPr lang="en-GB">
                <a:solidFill>
                  <a:srgbClr val="434343"/>
                </a:solidFill>
                <a:latin typeface="Calibri"/>
                <a:ea typeface="Calibri"/>
                <a:cs typeface="Calibri"/>
                <a:sym typeface="Calibri"/>
              </a:rPr>
              <a:t> to design some more festive characters. Each character must be bright and colourful, and have accessories that reflect the work they do in their workplace.</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Put your graphic design skills to the test by choosing a career of your choice </a:t>
            </a:r>
            <a:br>
              <a:rPr lang="en-GB">
                <a:solidFill>
                  <a:srgbClr val="434343"/>
                </a:solidFill>
                <a:latin typeface="Calibri"/>
                <a:ea typeface="Calibri"/>
                <a:cs typeface="Calibri"/>
                <a:sym typeface="Calibri"/>
              </a:rPr>
            </a:br>
            <a:r>
              <a:rPr lang="en-GB">
                <a:solidFill>
                  <a:srgbClr val="434343"/>
                </a:solidFill>
                <a:latin typeface="Calibri"/>
                <a:ea typeface="Calibri"/>
                <a:cs typeface="Calibri"/>
                <a:sym typeface="Calibri"/>
              </a:rPr>
              <a:t>and then designing a Panjango style character with a festive twist!</a:t>
            </a:r>
            <a:endParaRPr>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sz="1500" i="1">
                <a:solidFill>
                  <a:srgbClr val="434343"/>
                </a:solidFill>
                <a:latin typeface="Calibri"/>
                <a:ea typeface="Calibri"/>
                <a:cs typeface="Calibri"/>
                <a:sym typeface="Calibri"/>
              </a:rPr>
              <a:t>Hint: think about the clothing and equipment that the character would use </a:t>
            </a:r>
            <a:br>
              <a:rPr lang="en-GB" sz="1500" i="1">
                <a:solidFill>
                  <a:srgbClr val="434343"/>
                </a:solidFill>
                <a:latin typeface="Calibri"/>
                <a:ea typeface="Calibri"/>
                <a:cs typeface="Calibri"/>
                <a:sym typeface="Calibri"/>
              </a:rPr>
            </a:br>
            <a:r>
              <a:rPr lang="en-GB" sz="1500" i="1">
                <a:solidFill>
                  <a:srgbClr val="434343"/>
                </a:solidFill>
                <a:latin typeface="Calibri"/>
                <a:ea typeface="Calibri"/>
                <a:cs typeface="Calibri"/>
                <a:sym typeface="Calibri"/>
              </a:rPr>
              <a:t>in their workplace - and don’t forget to add a festive element.</a:t>
            </a:r>
            <a:endParaRPr sz="1500" i="1">
              <a:solidFill>
                <a:srgbClr val="434343"/>
              </a:solidFill>
              <a:latin typeface="Calibri"/>
              <a:ea typeface="Calibri"/>
              <a:cs typeface="Calibri"/>
              <a:sym typeface="Calibri"/>
            </a:endParaRPr>
          </a:p>
        </p:txBody>
      </p:sp>
      <p:sp>
        <p:nvSpPr>
          <p:cNvPr id="499" name="Google Shape;499;g4e8481302ab82921_195"/>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500" name="Google Shape;500;g4e8481302ab82921_195"/>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501" name="Google Shape;501;g4e8481302ab82921_195"/>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22</a:t>
            </a:r>
            <a:endParaRPr/>
          </a:p>
        </p:txBody>
      </p:sp>
      <p:pic>
        <p:nvPicPr>
          <p:cNvPr id="502" name="Google Shape;502;g4e8481302ab82921_195"/>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503" name="Google Shape;503;g4e8481302ab82921_195"/>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504" name="Google Shape;504;g4e8481302ab82921_195">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g4e8481302ab82921_202"/>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510" name="Google Shape;510;g4e8481302ab82921_202"/>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511" name="Google Shape;511;g4e8481302ab82921_202"/>
          <p:cNvSpPr txBox="1"/>
          <p:nvPr/>
        </p:nvSpPr>
        <p:spPr>
          <a:xfrm>
            <a:off x="270663" y="3411779"/>
            <a:ext cx="6364500" cy="177737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500" dirty="0">
                <a:solidFill>
                  <a:srgbClr val="434343"/>
                </a:solidFill>
                <a:latin typeface="Calibri"/>
                <a:ea typeface="Calibri"/>
                <a:cs typeface="Calibri"/>
                <a:sym typeface="Calibri"/>
              </a:rPr>
              <a:t>The</a:t>
            </a:r>
            <a:r>
              <a:rPr lang="en-GB" sz="1500" b="0" i="0" u="none" strike="noStrike" cap="none" dirty="0">
                <a:solidFill>
                  <a:srgbClr val="434343"/>
                </a:solidFill>
                <a:latin typeface="Calibri"/>
                <a:ea typeface="Calibri"/>
                <a:cs typeface="Calibri"/>
                <a:sym typeface="Calibri"/>
              </a:rPr>
              <a:t> diet plan should </a:t>
            </a:r>
            <a:r>
              <a:rPr lang="en-GB" sz="1500" dirty="0">
                <a:solidFill>
                  <a:srgbClr val="434343"/>
                </a:solidFill>
                <a:latin typeface="Calibri"/>
                <a:ea typeface="Calibri"/>
                <a:cs typeface="Calibri"/>
                <a:sym typeface="Calibri"/>
              </a:rPr>
              <a:t>include </a:t>
            </a:r>
            <a:r>
              <a:rPr lang="en-GB" sz="1500" b="0" i="0" u="none" strike="noStrike" cap="none" dirty="0">
                <a:solidFill>
                  <a:srgbClr val="434343"/>
                </a:solidFill>
                <a:latin typeface="Calibri"/>
                <a:ea typeface="Calibri"/>
                <a:cs typeface="Calibri"/>
                <a:sym typeface="Calibri"/>
              </a:rPr>
              <a:t>all the key food groups </a:t>
            </a:r>
            <a:r>
              <a:rPr lang="en-GB" sz="1500" dirty="0">
                <a:solidFill>
                  <a:srgbClr val="434343"/>
                </a:solidFill>
                <a:latin typeface="Calibri"/>
                <a:ea typeface="Calibri"/>
                <a:cs typeface="Calibri"/>
                <a:sym typeface="Calibri"/>
              </a:rPr>
              <a:t>so it is</a:t>
            </a:r>
            <a:r>
              <a:rPr lang="en-GB" sz="1500" b="0" i="0" u="none" strike="noStrike" cap="none" dirty="0">
                <a:solidFill>
                  <a:srgbClr val="434343"/>
                </a:solidFill>
                <a:latin typeface="Calibri"/>
                <a:ea typeface="Calibri"/>
                <a:cs typeface="Calibri"/>
                <a:sym typeface="Calibri"/>
              </a:rPr>
              <a:t> balanced </a:t>
            </a:r>
            <a:r>
              <a:rPr lang="en-GB" sz="1500" dirty="0">
                <a:solidFill>
                  <a:srgbClr val="434343"/>
                </a:solidFill>
                <a:latin typeface="Calibri"/>
                <a:ea typeface="Calibri"/>
                <a:cs typeface="Calibri"/>
                <a:sym typeface="Calibri"/>
              </a:rPr>
              <a:t>i</a:t>
            </a:r>
            <a:r>
              <a:rPr lang="en-GB" sz="1500" b="0" i="0" u="none" strike="noStrike" cap="none" dirty="0">
                <a:solidFill>
                  <a:srgbClr val="434343"/>
                </a:solidFill>
                <a:latin typeface="Calibri"/>
                <a:ea typeface="Calibri"/>
                <a:cs typeface="Calibri"/>
                <a:sym typeface="Calibri"/>
              </a:rPr>
              <a:t>.e. </a:t>
            </a:r>
            <a:r>
              <a:rPr lang="en-GB" sz="1500" dirty="0">
                <a:solidFill>
                  <a:srgbClr val="434343"/>
                </a:solidFill>
                <a:latin typeface="Calibri"/>
                <a:ea typeface="Calibri"/>
                <a:cs typeface="Calibri"/>
                <a:sym typeface="Calibri"/>
              </a:rPr>
              <a:t>protein, </a:t>
            </a:r>
            <a:r>
              <a:rPr lang="en-GB" sz="1500" b="0" i="0" u="none" strike="noStrike" cap="none" dirty="0">
                <a:solidFill>
                  <a:srgbClr val="434343"/>
                </a:solidFill>
                <a:latin typeface="Calibri"/>
                <a:ea typeface="Calibri"/>
                <a:cs typeface="Calibri"/>
                <a:sym typeface="Calibri"/>
              </a:rPr>
              <a:t>carbohydrates, fats, vitamins and minerals. It should include pl</a:t>
            </a:r>
            <a:r>
              <a:rPr lang="en-GB" sz="1500" dirty="0">
                <a:solidFill>
                  <a:srgbClr val="434343"/>
                </a:solidFill>
                <a:latin typeface="Calibri"/>
                <a:ea typeface="Calibri"/>
                <a:cs typeface="Calibri"/>
                <a:sym typeface="Calibri"/>
              </a:rPr>
              <a:t>enty of fresh fruit and vegetables and as little processed food as possible. </a:t>
            </a:r>
            <a:br>
              <a:rPr lang="en-GB" sz="1500" dirty="0">
                <a:solidFill>
                  <a:srgbClr val="434343"/>
                </a:solidFill>
                <a:latin typeface="Calibri"/>
                <a:ea typeface="Calibri"/>
                <a:cs typeface="Calibri"/>
                <a:sym typeface="Calibri"/>
              </a:rPr>
            </a:br>
            <a:r>
              <a:rPr lang="en-GB" sz="1500" dirty="0">
                <a:solidFill>
                  <a:srgbClr val="434343"/>
                </a:solidFill>
                <a:latin typeface="Calibri"/>
                <a:ea typeface="Calibri"/>
                <a:cs typeface="Calibri"/>
                <a:sym typeface="Calibri"/>
              </a:rPr>
              <a:t>As </a:t>
            </a:r>
            <a:r>
              <a:rPr lang="en-GB" sz="1500" b="0" i="0" u="none" strike="noStrike" cap="none" dirty="0">
                <a:solidFill>
                  <a:srgbClr val="434343"/>
                </a:solidFill>
                <a:latin typeface="Calibri"/>
                <a:ea typeface="Calibri"/>
                <a:cs typeface="Calibri"/>
                <a:sym typeface="Calibri"/>
              </a:rPr>
              <a:t>Santa is quite advanced in years, his exercise plan should </a:t>
            </a:r>
            <a:r>
              <a:rPr lang="en-GB" sz="1500" dirty="0">
                <a:solidFill>
                  <a:srgbClr val="434343"/>
                </a:solidFill>
                <a:latin typeface="Calibri"/>
                <a:ea typeface="Calibri"/>
                <a:cs typeface="Calibri"/>
                <a:sym typeface="Calibri"/>
              </a:rPr>
              <a:t>include plenty of</a:t>
            </a:r>
            <a:r>
              <a:rPr lang="en-GB" sz="1500" b="0" i="0" u="none" strike="noStrike" cap="none" dirty="0">
                <a:solidFill>
                  <a:srgbClr val="434343"/>
                </a:solidFill>
                <a:latin typeface="Calibri"/>
                <a:ea typeface="Calibri"/>
                <a:cs typeface="Calibri"/>
                <a:sym typeface="Calibri"/>
              </a:rPr>
              <a:t> low impact exercises </a:t>
            </a:r>
            <a:r>
              <a:rPr lang="en-GB" sz="1500" dirty="0">
                <a:solidFill>
                  <a:srgbClr val="434343"/>
                </a:solidFill>
                <a:latin typeface="Calibri"/>
                <a:ea typeface="Calibri"/>
                <a:cs typeface="Calibri"/>
                <a:sym typeface="Calibri"/>
              </a:rPr>
              <a:t>such as</a:t>
            </a:r>
            <a:r>
              <a:rPr lang="en-GB" sz="1500" b="0" i="0" u="none" strike="noStrike" cap="none" dirty="0">
                <a:solidFill>
                  <a:srgbClr val="434343"/>
                </a:solidFill>
                <a:latin typeface="Calibri"/>
                <a:ea typeface="Calibri"/>
                <a:cs typeface="Calibri"/>
                <a:sym typeface="Calibri"/>
              </a:rPr>
              <a:t> walking</a:t>
            </a:r>
            <a:r>
              <a:rPr lang="en-GB" sz="1500" dirty="0">
                <a:solidFill>
                  <a:srgbClr val="434343"/>
                </a:solidFill>
                <a:latin typeface="Calibri"/>
                <a:ea typeface="Calibri"/>
                <a:cs typeface="Calibri"/>
                <a:sym typeface="Calibri"/>
              </a:rPr>
              <a:t>, </a:t>
            </a:r>
            <a:r>
              <a:rPr lang="en-GB" sz="1500" b="0" i="0" u="none" strike="noStrike" cap="none" dirty="0">
                <a:solidFill>
                  <a:srgbClr val="434343"/>
                </a:solidFill>
                <a:latin typeface="Calibri"/>
                <a:ea typeface="Calibri"/>
                <a:cs typeface="Calibri"/>
                <a:sym typeface="Calibri"/>
              </a:rPr>
              <a:t>swimming</a:t>
            </a:r>
            <a:r>
              <a:rPr lang="en-GB" sz="1500" dirty="0">
                <a:solidFill>
                  <a:srgbClr val="434343"/>
                </a:solidFill>
                <a:latin typeface="Calibri"/>
                <a:ea typeface="Calibri"/>
                <a:cs typeface="Calibri"/>
                <a:sym typeface="Calibri"/>
              </a:rPr>
              <a:t> or cycling and stretching exercises to keep his joints and muscles supple for next Christmas!</a:t>
            </a:r>
            <a:endParaRPr sz="1500" b="0" i="0" u="none" strike="noStrike" cap="none" dirty="0">
              <a:solidFill>
                <a:srgbClr val="434343"/>
              </a:solidFill>
              <a:latin typeface="Calibri"/>
              <a:ea typeface="Calibri"/>
              <a:cs typeface="Calibri"/>
              <a:sym typeface="Calibri"/>
            </a:endParaRPr>
          </a:p>
        </p:txBody>
      </p:sp>
      <p:sp>
        <p:nvSpPr>
          <p:cNvPr id="512" name="Google Shape;512;g4e8481302ab82921_202"/>
          <p:cNvSpPr/>
          <p:nvPr/>
        </p:nvSpPr>
        <p:spPr>
          <a:xfrm>
            <a:off x="270663" y="3511618"/>
            <a:ext cx="6364500" cy="15777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595959"/>
                </a:solidFill>
                <a:latin typeface="Calibri"/>
                <a:ea typeface="Calibri"/>
                <a:cs typeface="Calibri"/>
                <a:sym typeface="Calibri"/>
              </a:rPr>
              <a:t>See suggestions</a:t>
            </a:r>
            <a:endParaRPr sz="1600" b="0" i="0" u="none" strike="noStrike" cap="none">
              <a:solidFill>
                <a:srgbClr val="595959"/>
              </a:solidFill>
              <a:latin typeface="Calibri"/>
              <a:ea typeface="Calibri"/>
              <a:cs typeface="Calibri"/>
              <a:sym typeface="Calibri"/>
            </a:endParaRPr>
          </a:p>
        </p:txBody>
      </p:sp>
      <p:sp>
        <p:nvSpPr>
          <p:cNvPr id="513" name="Google Shape;513;g4e8481302ab82921_202"/>
          <p:cNvSpPr txBox="1">
            <a:spLocks noGrp="1"/>
          </p:cNvSpPr>
          <p:nvPr>
            <p:ph type="body" idx="1"/>
          </p:nvPr>
        </p:nvSpPr>
        <p:spPr>
          <a:xfrm>
            <a:off x="270663" y="1011387"/>
            <a:ext cx="8520600" cy="186452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434343"/>
                </a:solidFill>
                <a:latin typeface="Calibri"/>
                <a:ea typeface="Calibri"/>
                <a:cs typeface="Calibri"/>
                <a:sym typeface="Calibri"/>
              </a:rPr>
              <a:t>Santa Claus eats a LOT of mince pies on Christmas Eve! They have a high fat and energy content which helps him to deliver gifts all night long, but it also means he tends to put on even more weight.</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dirty="0">
                <a:solidFill>
                  <a:srgbClr val="434343"/>
                </a:solidFill>
                <a:latin typeface="Calibri"/>
                <a:ea typeface="Calibri"/>
                <a:cs typeface="Calibri"/>
                <a:sym typeface="Calibri"/>
              </a:rPr>
              <a:t>So he recruited you as his </a:t>
            </a:r>
            <a:r>
              <a:rPr lang="en-GB" b="1" dirty="0">
                <a:solidFill>
                  <a:srgbClr val="434343"/>
                </a:solidFill>
                <a:latin typeface="Calibri"/>
                <a:ea typeface="Calibri"/>
                <a:cs typeface="Calibri"/>
                <a:sym typeface="Calibri"/>
              </a:rPr>
              <a:t>Fitness Instructor</a:t>
            </a:r>
            <a:r>
              <a:rPr lang="en-GB" dirty="0">
                <a:solidFill>
                  <a:srgbClr val="434343"/>
                </a:solidFill>
                <a:latin typeface="Calibri"/>
                <a:ea typeface="Calibri"/>
                <a:cs typeface="Calibri"/>
                <a:sym typeface="Calibri"/>
              </a:rPr>
              <a:t> to ensure sure he has a well balanced diet and exercise plan to follow starting on Boxing Day morning.</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dirty="0">
                <a:solidFill>
                  <a:srgbClr val="434343"/>
                </a:solidFill>
                <a:latin typeface="Calibri"/>
                <a:ea typeface="Calibri"/>
                <a:cs typeface="Calibri"/>
                <a:sym typeface="Calibri"/>
              </a:rPr>
              <a:t>Can you design a healthy diet and exercise plan for him? </a:t>
            </a:r>
            <a:endParaRPr dirty="0">
              <a:solidFill>
                <a:srgbClr val="434343"/>
              </a:solidFill>
              <a:latin typeface="Calibri"/>
              <a:ea typeface="Calibri"/>
              <a:cs typeface="Calibri"/>
              <a:sym typeface="Calibri"/>
            </a:endParaRPr>
          </a:p>
        </p:txBody>
      </p:sp>
      <p:sp>
        <p:nvSpPr>
          <p:cNvPr id="514" name="Google Shape;514;g4e8481302ab82921_202"/>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515" name="Google Shape;515;g4e8481302ab82921_202"/>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516" name="Google Shape;516;g4e8481302ab82921_202"/>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23</a:t>
            </a:r>
            <a:endParaRPr/>
          </a:p>
        </p:txBody>
      </p:sp>
      <p:pic>
        <p:nvPicPr>
          <p:cNvPr id="517" name="Google Shape;517;g4e8481302ab82921_202"/>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518" name="Google Shape;518;g4e8481302ab82921_202"/>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519" name="Google Shape;519;g4e8481302ab82921_202">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5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g4e8481302ab82921_209"/>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525" name="Google Shape;525;g4e8481302ab82921_209"/>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526" name="Google Shape;526;g4e8481302ab82921_209"/>
          <p:cNvSpPr txBox="1"/>
          <p:nvPr/>
        </p:nvSpPr>
        <p:spPr>
          <a:xfrm>
            <a:off x="311700" y="3703325"/>
            <a:ext cx="6220200" cy="1212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500" b="0" i="0" u="none" strike="noStrike" cap="none">
                <a:solidFill>
                  <a:srgbClr val="434343"/>
                </a:solidFill>
                <a:latin typeface="Calibri"/>
                <a:ea typeface="Calibri"/>
                <a:cs typeface="Calibri"/>
                <a:sym typeface="Calibri"/>
              </a:rPr>
              <a:t>In order to be a great elf you need to: be very speedy and dextrous with y</a:t>
            </a:r>
            <a:r>
              <a:rPr lang="en-GB" sz="1500">
                <a:solidFill>
                  <a:srgbClr val="434343"/>
                </a:solidFill>
                <a:latin typeface="Calibri"/>
                <a:ea typeface="Calibri"/>
                <a:cs typeface="Calibri"/>
                <a:sym typeface="Calibri"/>
              </a:rPr>
              <a:t>our hands; understand the mind of a </a:t>
            </a:r>
            <a:r>
              <a:rPr lang="en-GB" sz="1500" b="0" i="0" u="none" strike="noStrike" cap="none">
                <a:solidFill>
                  <a:srgbClr val="434343"/>
                </a:solidFill>
                <a:latin typeface="Calibri"/>
                <a:ea typeface="Calibri"/>
                <a:cs typeface="Calibri"/>
                <a:sym typeface="Calibri"/>
              </a:rPr>
              <a:t>child</a:t>
            </a:r>
            <a:r>
              <a:rPr lang="en-GB" sz="1500">
                <a:solidFill>
                  <a:srgbClr val="434343"/>
                </a:solidFill>
                <a:latin typeface="Calibri"/>
                <a:ea typeface="Calibri"/>
                <a:cs typeface="Calibri"/>
                <a:sym typeface="Calibri"/>
              </a:rPr>
              <a:t>;</a:t>
            </a:r>
            <a:r>
              <a:rPr lang="en-GB" sz="1500" b="0" i="0" u="none" strike="noStrike" cap="none">
                <a:solidFill>
                  <a:srgbClr val="434343"/>
                </a:solidFill>
                <a:latin typeface="Calibri"/>
                <a:ea typeface="Calibri"/>
                <a:cs typeface="Calibri"/>
                <a:sym typeface="Calibri"/>
              </a:rPr>
              <a:t> be hard working</a:t>
            </a:r>
            <a:r>
              <a:rPr lang="en-GB" sz="1500">
                <a:solidFill>
                  <a:srgbClr val="434343"/>
                </a:solidFill>
                <a:latin typeface="Calibri"/>
                <a:ea typeface="Calibri"/>
                <a:cs typeface="Calibri"/>
                <a:sym typeface="Calibri"/>
              </a:rPr>
              <a:t> and</a:t>
            </a:r>
            <a:r>
              <a:rPr lang="en-GB" sz="1500" b="0" i="0" u="none" strike="noStrike" cap="none">
                <a:solidFill>
                  <a:srgbClr val="434343"/>
                </a:solidFill>
                <a:latin typeface="Calibri"/>
                <a:ea typeface="Calibri"/>
                <a:cs typeface="Calibri"/>
                <a:sym typeface="Calibri"/>
              </a:rPr>
              <a:t> able to work to deadlines</a:t>
            </a:r>
            <a:r>
              <a:rPr lang="en-GB" sz="1500">
                <a:solidFill>
                  <a:srgbClr val="434343"/>
                </a:solidFill>
                <a:latin typeface="Calibri"/>
                <a:ea typeface="Calibri"/>
                <a:cs typeface="Calibri"/>
                <a:sym typeface="Calibri"/>
              </a:rPr>
              <a:t>; have a positive and bubbly personality; enjoy</a:t>
            </a:r>
            <a:r>
              <a:rPr lang="en-GB" sz="1500" b="0" i="0" u="none" strike="noStrike" cap="none">
                <a:solidFill>
                  <a:srgbClr val="434343"/>
                </a:solidFill>
                <a:latin typeface="Calibri"/>
                <a:ea typeface="Calibri"/>
                <a:cs typeface="Calibri"/>
                <a:sym typeface="Calibri"/>
              </a:rPr>
              <a:t> singing carols all day</a:t>
            </a:r>
            <a:r>
              <a:rPr lang="en-GB" sz="1500">
                <a:solidFill>
                  <a:srgbClr val="434343"/>
                </a:solidFill>
                <a:latin typeface="Calibri"/>
                <a:ea typeface="Calibri"/>
                <a:cs typeface="Calibri"/>
                <a:sym typeface="Calibri"/>
              </a:rPr>
              <a:t>;</a:t>
            </a:r>
            <a:r>
              <a:rPr lang="en-GB" sz="1500" b="0" i="0" u="none" strike="noStrike" cap="none">
                <a:solidFill>
                  <a:srgbClr val="434343"/>
                </a:solidFill>
                <a:latin typeface="Calibri"/>
                <a:ea typeface="Calibri"/>
                <a:cs typeface="Calibri"/>
                <a:sym typeface="Calibri"/>
              </a:rPr>
              <a:t> be happy to work in a cold environment</a:t>
            </a:r>
            <a:r>
              <a:rPr lang="en-GB" sz="1500">
                <a:solidFill>
                  <a:srgbClr val="434343"/>
                </a:solidFill>
                <a:latin typeface="Calibri"/>
                <a:ea typeface="Calibri"/>
                <a:cs typeface="Calibri"/>
                <a:sym typeface="Calibri"/>
              </a:rPr>
              <a:t>;</a:t>
            </a:r>
            <a:r>
              <a:rPr lang="en-GB" sz="1500" b="0" i="0" u="none" strike="noStrike" cap="none">
                <a:solidFill>
                  <a:srgbClr val="434343"/>
                </a:solidFill>
                <a:latin typeface="Calibri"/>
                <a:ea typeface="Calibri"/>
                <a:cs typeface="Calibri"/>
                <a:sym typeface="Calibri"/>
              </a:rPr>
              <a:t> be happy to work with animals!</a:t>
            </a:r>
            <a:endParaRPr sz="1500" b="0" i="0" u="none" strike="noStrike" cap="none">
              <a:solidFill>
                <a:srgbClr val="434343"/>
              </a:solidFill>
              <a:latin typeface="Calibri"/>
              <a:ea typeface="Calibri"/>
              <a:cs typeface="Calibri"/>
              <a:sym typeface="Calibri"/>
            </a:endParaRPr>
          </a:p>
        </p:txBody>
      </p:sp>
      <p:sp>
        <p:nvSpPr>
          <p:cNvPr id="527" name="Google Shape;527;g4e8481302ab82921_209"/>
          <p:cNvSpPr txBox="1">
            <a:spLocks noGrp="1"/>
          </p:cNvSpPr>
          <p:nvPr>
            <p:ph type="body" idx="1"/>
          </p:nvPr>
        </p:nvSpPr>
        <p:spPr>
          <a:xfrm>
            <a:off x="311700" y="989850"/>
            <a:ext cx="8520600" cy="238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Christmas never stops at the North Pole! No sooner has Father Christmas finished his deliveries then preparation starts for next year. The growing world population means that more elves are needed every year - and you could be just the person for the job!</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Write an application for the important role of </a:t>
            </a:r>
            <a:r>
              <a:rPr lang="en-GB" b="1">
                <a:solidFill>
                  <a:srgbClr val="434343"/>
                </a:solidFill>
                <a:latin typeface="Calibri"/>
                <a:ea typeface="Calibri"/>
                <a:cs typeface="Calibri"/>
                <a:sym typeface="Calibri"/>
              </a:rPr>
              <a:t>Toy Maker and Wrapping Assistant</a:t>
            </a:r>
            <a:r>
              <a:rPr lang="en-GB">
                <a:solidFill>
                  <a:srgbClr val="434343"/>
                </a:solidFill>
                <a:latin typeface="Calibri"/>
                <a:ea typeface="Calibri"/>
                <a:cs typeface="Calibri"/>
                <a:sym typeface="Calibri"/>
              </a:rPr>
              <a:t>.</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Your teacher will let you know who they think would make the best elf!</a:t>
            </a:r>
            <a:endParaRPr>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sz="1600" i="1">
                <a:solidFill>
                  <a:srgbClr val="434343"/>
                </a:solidFill>
                <a:latin typeface="Calibri"/>
                <a:ea typeface="Calibri"/>
                <a:cs typeface="Calibri"/>
                <a:sym typeface="Calibri"/>
              </a:rPr>
              <a:t>Hint: think about the skills you could offer and make sure to keep your language festive!</a:t>
            </a:r>
            <a:endParaRPr sz="1600" i="1">
              <a:solidFill>
                <a:srgbClr val="434343"/>
              </a:solidFill>
              <a:latin typeface="Calibri"/>
              <a:ea typeface="Calibri"/>
              <a:cs typeface="Calibri"/>
              <a:sym typeface="Calibri"/>
            </a:endParaRPr>
          </a:p>
        </p:txBody>
      </p:sp>
      <p:sp>
        <p:nvSpPr>
          <p:cNvPr id="528" name="Google Shape;528;g4e8481302ab82921_209"/>
          <p:cNvSpPr/>
          <p:nvPr/>
        </p:nvSpPr>
        <p:spPr>
          <a:xfrm>
            <a:off x="311700" y="3741125"/>
            <a:ext cx="6220200" cy="11364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595959"/>
                </a:solidFill>
                <a:latin typeface="Calibri"/>
                <a:ea typeface="Calibri"/>
                <a:cs typeface="Calibri"/>
                <a:sym typeface="Calibri"/>
              </a:rPr>
              <a:t>See suggestions</a:t>
            </a:r>
            <a:endParaRPr sz="1600" b="0" i="0" u="none" strike="noStrike" cap="none">
              <a:solidFill>
                <a:srgbClr val="595959"/>
              </a:solidFill>
              <a:latin typeface="Calibri"/>
              <a:ea typeface="Calibri"/>
              <a:cs typeface="Calibri"/>
              <a:sym typeface="Calibri"/>
            </a:endParaRPr>
          </a:p>
        </p:txBody>
      </p:sp>
      <p:sp>
        <p:nvSpPr>
          <p:cNvPr id="529" name="Google Shape;529;g4e8481302ab82921_209"/>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530" name="Google Shape;530;g4e8481302ab82921_209"/>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531" name="Google Shape;531;g4e8481302ab82921_209"/>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24</a:t>
            </a:r>
            <a:endParaRPr/>
          </a:p>
        </p:txBody>
      </p:sp>
      <p:pic>
        <p:nvPicPr>
          <p:cNvPr id="532" name="Google Shape;532;g4e8481302ab82921_209"/>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533" name="Google Shape;533;g4e8481302ab82921_209"/>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534" name="Google Shape;534;g4e8481302ab82921_209">
            <a:hlinkClick r:id="rId8" action="ppaction://hlinksldjump"/>
          </p:cNvPr>
          <p:cNvSpPr/>
          <p:nvPr/>
        </p:nvSpPr>
        <p:spPr>
          <a:xfrm>
            <a:off x="6700750" y="3569600"/>
            <a:ext cx="1199700" cy="630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a:solidFill>
                  <a:srgbClr val="666666"/>
                </a:solidFill>
                <a:latin typeface="Calibri"/>
                <a:ea typeface="Calibri"/>
                <a:cs typeface="Calibri"/>
                <a:sym typeface="Calibri"/>
              </a:rPr>
              <a:t>Merry Christmas and a Happy New Year</a:t>
            </a:r>
            <a:r>
              <a:rPr lang="en-GB" sz="1100" b="1" i="0" u="none" strike="noStrike" cap="none">
                <a:solidFill>
                  <a:srgbClr val="666666"/>
                </a:solidFill>
                <a:latin typeface="Calibri"/>
                <a:ea typeface="Calibri"/>
                <a:cs typeface="Calibri"/>
                <a:sym typeface="Calibri"/>
              </a:rPr>
              <a:t>!</a:t>
            </a:r>
            <a:endParaRPr sz="11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5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4e8481302ab82921_0"/>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164" name="Google Shape;164;g4e8481302ab82921_0"/>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165" name="Google Shape;165;g4e8481302ab82921_0"/>
          <p:cNvSpPr txBox="1"/>
          <p:nvPr/>
        </p:nvSpPr>
        <p:spPr>
          <a:xfrm>
            <a:off x="2028825" y="1640700"/>
            <a:ext cx="5326500" cy="26967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rgbClr val="D73F3A"/>
              </a:buClr>
              <a:buSzPts val="1600"/>
              <a:buFont typeface="Calibri"/>
              <a:buAutoNum type="alphaUcPeriod"/>
            </a:pPr>
            <a:r>
              <a:rPr lang="en-GB" sz="1600" i="0" u="none" strike="noStrike" cap="none">
                <a:solidFill>
                  <a:srgbClr val="D73F3A"/>
                </a:solidFill>
                <a:latin typeface="Calibri"/>
                <a:ea typeface="Calibri"/>
                <a:cs typeface="Calibri"/>
                <a:sym typeface="Calibri"/>
              </a:rPr>
              <a:t>3.33.555.444.888.33.777.999   3.777.444.888.33.777</a:t>
            </a:r>
            <a:endParaRPr sz="1600" i="0" u="none" strike="noStrike" cap="none">
              <a:solidFill>
                <a:srgbClr val="D73F3A"/>
              </a:solidFill>
              <a:latin typeface="Calibri"/>
              <a:ea typeface="Calibri"/>
              <a:cs typeface="Calibri"/>
              <a:sym typeface="Calibri"/>
            </a:endParaRPr>
          </a:p>
          <a:p>
            <a:pPr marL="457200" marR="0" lvl="0" indent="-330200" algn="l" rtl="0">
              <a:lnSpc>
                <a:spcPct val="115000"/>
              </a:lnSpc>
              <a:spcBef>
                <a:spcPts val="0"/>
              </a:spcBef>
              <a:spcAft>
                <a:spcPts val="0"/>
              </a:spcAft>
              <a:buClr>
                <a:srgbClr val="D73F3A"/>
              </a:buClr>
              <a:buSzPts val="1600"/>
              <a:buFont typeface="Calibri"/>
              <a:buAutoNum type="alphaUcPeriod"/>
            </a:pPr>
            <a:r>
              <a:rPr lang="en-GB" sz="1600" i="0" u="none" strike="noStrike" cap="none">
                <a:solidFill>
                  <a:srgbClr val="D73F3A"/>
                </a:solidFill>
                <a:latin typeface="Calibri"/>
                <a:ea typeface="Calibri"/>
                <a:cs typeface="Calibri"/>
                <a:sym typeface="Calibri"/>
              </a:rPr>
              <a:t>777.33.8.2.444.555   9.666.777.55.33.777</a:t>
            </a:r>
            <a:endParaRPr sz="1600" i="0" u="none" strike="noStrike" cap="none">
              <a:solidFill>
                <a:srgbClr val="D73F3A"/>
              </a:solidFill>
              <a:latin typeface="Calibri"/>
              <a:ea typeface="Calibri"/>
              <a:cs typeface="Calibri"/>
              <a:sym typeface="Calibri"/>
            </a:endParaRPr>
          </a:p>
          <a:p>
            <a:pPr marL="457200" marR="0" lvl="0" indent="-330200" algn="l" rtl="0">
              <a:lnSpc>
                <a:spcPct val="115000"/>
              </a:lnSpc>
              <a:spcBef>
                <a:spcPts val="0"/>
              </a:spcBef>
              <a:spcAft>
                <a:spcPts val="0"/>
              </a:spcAft>
              <a:buClr>
                <a:srgbClr val="D73F3A"/>
              </a:buClr>
              <a:buSzPts val="1600"/>
              <a:buFont typeface="Calibri"/>
              <a:buAutoNum type="alphaUcPeriod"/>
            </a:pPr>
            <a:r>
              <a:rPr lang="en-GB" sz="1600" i="0" u="none" strike="noStrike" cap="none">
                <a:solidFill>
                  <a:srgbClr val="D73F3A"/>
                </a:solidFill>
                <a:latin typeface="Calibri"/>
                <a:ea typeface="Calibri"/>
                <a:cs typeface="Calibri"/>
                <a:sym typeface="Calibri"/>
              </a:rPr>
              <a:t>9.2.444.8.33.777</a:t>
            </a:r>
            <a:endParaRPr sz="1600" i="0" u="none" strike="noStrike" cap="none">
              <a:solidFill>
                <a:srgbClr val="D73F3A"/>
              </a:solidFill>
              <a:latin typeface="Calibri"/>
              <a:ea typeface="Calibri"/>
              <a:cs typeface="Calibri"/>
              <a:sym typeface="Calibri"/>
            </a:endParaRPr>
          </a:p>
          <a:p>
            <a:pPr marL="457200" marR="0" lvl="0" indent="-330200" algn="l" rtl="0">
              <a:lnSpc>
                <a:spcPct val="115000"/>
              </a:lnSpc>
              <a:spcBef>
                <a:spcPts val="0"/>
              </a:spcBef>
              <a:spcAft>
                <a:spcPts val="0"/>
              </a:spcAft>
              <a:buClr>
                <a:srgbClr val="D73F3A"/>
              </a:buClr>
              <a:buSzPts val="1600"/>
              <a:buFont typeface="Calibri"/>
              <a:buAutoNum type="alphaUcPeriod"/>
            </a:pPr>
            <a:r>
              <a:rPr lang="en-GB" sz="1600" i="0" u="none" strike="noStrike" cap="none">
                <a:solidFill>
                  <a:srgbClr val="D73F3A"/>
                </a:solidFill>
                <a:latin typeface="Calibri"/>
                <a:ea typeface="Calibri"/>
                <a:cs typeface="Calibri"/>
                <a:sym typeface="Calibri"/>
              </a:rPr>
              <a:t>222.44.777.444.7777.8.6.2.7777   33.555.333</a:t>
            </a:r>
            <a:endParaRPr sz="1600" i="0" u="none" strike="noStrike" cap="none">
              <a:solidFill>
                <a:srgbClr val="D73F3A"/>
              </a:solidFill>
              <a:latin typeface="Calibri"/>
              <a:ea typeface="Calibri"/>
              <a:cs typeface="Calibri"/>
              <a:sym typeface="Calibri"/>
            </a:endParaRPr>
          </a:p>
          <a:p>
            <a:pPr marL="457200" marR="0" lvl="0" indent="-330200" algn="l" rtl="0">
              <a:lnSpc>
                <a:spcPct val="115000"/>
              </a:lnSpc>
              <a:spcBef>
                <a:spcPts val="0"/>
              </a:spcBef>
              <a:spcAft>
                <a:spcPts val="0"/>
              </a:spcAft>
              <a:buClr>
                <a:srgbClr val="D73F3A"/>
              </a:buClr>
              <a:buSzPts val="1600"/>
              <a:buFont typeface="Calibri"/>
              <a:buAutoNum type="alphaUcPeriod"/>
            </a:pPr>
            <a:r>
              <a:rPr lang="en-GB" sz="1600" i="0" u="none" strike="noStrike" cap="none">
                <a:solidFill>
                  <a:srgbClr val="D73F3A"/>
                </a:solidFill>
                <a:latin typeface="Calibri"/>
                <a:ea typeface="Calibri"/>
                <a:cs typeface="Calibri"/>
                <a:sym typeface="Calibri"/>
              </a:rPr>
              <a:t>7.666.7777.8.2.555   9.666.777.55.33.777</a:t>
            </a:r>
            <a:endParaRPr sz="1600" i="0" u="none" strike="noStrike" cap="none">
              <a:solidFill>
                <a:srgbClr val="D73F3A"/>
              </a:solidFill>
              <a:latin typeface="Calibri"/>
              <a:ea typeface="Calibri"/>
              <a:cs typeface="Calibri"/>
              <a:sym typeface="Calibri"/>
            </a:endParaRPr>
          </a:p>
          <a:p>
            <a:pPr marL="457200" lvl="0" indent="-330200" algn="l" rtl="0">
              <a:lnSpc>
                <a:spcPct val="115000"/>
              </a:lnSpc>
              <a:spcBef>
                <a:spcPts val="0"/>
              </a:spcBef>
              <a:spcAft>
                <a:spcPts val="0"/>
              </a:spcAft>
              <a:buClr>
                <a:srgbClr val="D73F3A"/>
              </a:buClr>
              <a:buSzPts val="1600"/>
              <a:buFont typeface="Calibri"/>
              <a:buAutoNum type="alphaUcPeriod"/>
            </a:pPr>
            <a:r>
              <a:rPr lang="en-GB" sz="1600">
                <a:solidFill>
                  <a:srgbClr val="D73F3A"/>
                </a:solidFill>
                <a:latin typeface="Calibri"/>
                <a:ea typeface="Calibri"/>
                <a:cs typeface="Calibri"/>
                <a:sym typeface="Calibri"/>
              </a:rPr>
              <a:t>222.44.33.222.55.666.88.8   666.7.33.777.2.8.666.777</a:t>
            </a:r>
            <a:endParaRPr sz="1600">
              <a:solidFill>
                <a:srgbClr val="D73F3A"/>
              </a:solidFill>
              <a:latin typeface="Calibri"/>
              <a:ea typeface="Calibri"/>
              <a:cs typeface="Calibri"/>
              <a:sym typeface="Calibri"/>
            </a:endParaRPr>
          </a:p>
          <a:p>
            <a:pPr marL="457200" marR="0" lvl="0" indent="-330200" algn="l" rtl="0">
              <a:lnSpc>
                <a:spcPct val="115000"/>
              </a:lnSpc>
              <a:spcBef>
                <a:spcPts val="0"/>
              </a:spcBef>
              <a:spcAft>
                <a:spcPts val="0"/>
              </a:spcAft>
              <a:buClr>
                <a:srgbClr val="D73F3A"/>
              </a:buClr>
              <a:buSzPts val="1600"/>
              <a:buFont typeface="Calibri"/>
              <a:buAutoNum type="alphaUcPeriod"/>
            </a:pPr>
            <a:r>
              <a:rPr lang="en-GB" sz="1600" i="0" u="none" strike="noStrike" cap="none">
                <a:solidFill>
                  <a:srgbClr val="D73F3A"/>
                </a:solidFill>
                <a:latin typeface="Calibri"/>
                <a:ea typeface="Calibri"/>
                <a:cs typeface="Calibri"/>
                <a:sym typeface="Calibri"/>
              </a:rPr>
              <a:t>8.666.999   3.33.7777.444.4.66.33.777</a:t>
            </a:r>
            <a:endParaRPr sz="1600" i="0" u="none" strike="noStrike" cap="none">
              <a:solidFill>
                <a:srgbClr val="D73F3A"/>
              </a:solidFill>
              <a:latin typeface="Calibri"/>
              <a:ea typeface="Calibri"/>
              <a:cs typeface="Calibri"/>
              <a:sym typeface="Calibri"/>
            </a:endParaRPr>
          </a:p>
          <a:p>
            <a:pPr marL="457200" lvl="0" indent="-330200" algn="l" rtl="0">
              <a:lnSpc>
                <a:spcPct val="115000"/>
              </a:lnSpc>
              <a:spcBef>
                <a:spcPts val="0"/>
              </a:spcBef>
              <a:spcAft>
                <a:spcPts val="0"/>
              </a:spcAft>
              <a:buClr>
                <a:srgbClr val="D73F3A"/>
              </a:buClr>
              <a:buSzPts val="1600"/>
              <a:buFont typeface="Calibri"/>
              <a:buAutoNum type="alphaUcPeriod"/>
            </a:pPr>
            <a:r>
              <a:rPr lang="en-GB" sz="1600">
                <a:solidFill>
                  <a:srgbClr val="D73F3A"/>
                </a:solidFill>
                <a:latin typeface="Calibri"/>
                <a:ea typeface="Calibri"/>
                <a:cs typeface="Calibri"/>
                <a:sym typeface="Calibri"/>
              </a:rPr>
              <a:t>22.88.8.222.44.33.777</a:t>
            </a:r>
            <a:endParaRPr sz="1600">
              <a:solidFill>
                <a:srgbClr val="D73F3A"/>
              </a:solidFill>
              <a:latin typeface="Calibri"/>
              <a:ea typeface="Calibri"/>
              <a:cs typeface="Calibri"/>
              <a:sym typeface="Calibri"/>
            </a:endParaRPr>
          </a:p>
          <a:p>
            <a:pPr marL="457200" marR="0" lvl="0" indent="-330200" algn="l" rtl="0">
              <a:lnSpc>
                <a:spcPct val="115000"/>
              </a:lnSpc>
              <a:spcBef>
                <a:spcPts val="0"/>
              </a:spcBef>
              <a:spcAft>
                <a:spcPts val="0"/>
              </a:spcAft>
              <a:buClr>
                <a:srgbClr val="D73F3A"/>
              </a:buClr>
              <a:buSzPts val="1600"/>
              <a:buFont typeface="Calibri"/>
              <a:buAutoNum type="alphaUcPeriod"/>
            </a:pPr>
            <a:r>
              <a:rPr lang="en-GB" sz="1600" i="0" u="none" strike="noStrike" cap="none">
                <a:solidFill>
                  <a:srgbClr val="D73F3A"/>
                </a:solidFill>
                <a:latin typeface="Calibri"/>
                <a:ea typeface="Calibri"/>
                <a:cs typeface="Calibri"/>
                <a:sym typeface="Calibri"/>
              </a:rPr>
              <a:t>333.2.8.44.33.777   222.44.777.444.7777.6.2.7777</a:t>
            </a:r>
            <a:endParaRPr sz="1600" i="0" u="none" strike="noStrike" cap="none">
              <a:solidFill>
                <a:srgbClr val="D73F3A"/>
              </a:solidFill>
              <a:latin typeface="Calibri"/>
              <a:ea typeface="Calibri"/>
              <a:cs typeface="Calibri"/>
              <a:sym typeface="Calibri"/>
            </a:endParaRPr>
          </a:p>
        </p:txBody>
      </p:sp>
      <p:sp>
        <p:nvSpPr>
          <p:cNvPr id="166" name="Google Shape;166;g4e8481302ab82921_0"/>
          <p:cNvSpPr txBox="1"/>
          <p:nvPr/>
        </p:nvSpPr>
        <p:spPr>
          <a:xfrm>
            <a:off x="188999" y="4398900"/>
            <a:ext cx="64215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a:solidFill>
                  <a:srgbClr val="434343"/>
                </a:solidFill>
                <a:latin typeface="Calibri"/>
                <a:ea typeface="Calibri"/>
                <a:cs typeface="Calibri"/>
                <a:sym typeface="Calibri"/>
              </a:rPr>
              <a:t>A</a:t>
            </a:r>
            <a:r>
              <a:rPr lang="en-GB" sz="1400" b="0" i="0" u="none" strike="noStrike" cap="none">
                <a:solidFill>
                  <a:srgbClr val="434343"/>
                </a:solidFill>
                <a:latin typeface="Calibri"/>
                <a:ea typeface="Calibri"/>
                <a:cs typeface="Calibri"/>
                <a:sym typeface="Calibri"/>
              </a:rPr>
              <a:t>. Delivery </a:t>
            </a:r>
            <a:r>
              <a:rPr lang="en-GB">
                <a:solidFill>
                  <a:srgbClr val="434343"/>
                </a:solidFill>
                <a:latin typeface="Calibri"/>
                <a:ea typeface="Calibri"/>
                <a:cs typeface="Calibri"/>
                <a:sym typeface="Calibri"/>
              </a:rPr>
              <a:t>D</a:t>
            </a:r>
            <a:r>
              <a:rPr lang="en-GB" sz="1400" b="0" i="0" u="none" strike="noStrike" cap="none">
                <a:solidFill>
                  <a:srgbClr val="434343"/>
                </a:solidFill>
                <a:latin typeface="Calibri"/>
                <a:ea typeface="Calibri"/>
                <a:cs typeface="Calibri"/>
                <a:sym typeface="Calibri"/>
              </a:rPr>
              <a:t>river    </a:t>
            </a:r>
            <a:r>
              <a:rPr lang="en-GB">
                <a:solidFill>
                  <a:srgbClr val="434343"/>
                </a:solidFill>
                <a:latin typeface="Calibri"/>
                <a:ea typeface="Calibri"/>
                <a:cs typeface="Calibri"/>
                <a:sym typeface="Calibri"/>
              </a:rPr>
              <a:t>B</a:t>
            </a:r>
            <a:r>
              <a:rPr lang="en-GB" sz="1400" b="0" i="0" u="none" strike="noStrike" cap="none">
                <a:solidFill>
                  <a:srgbClr val="434343"/>
                </a:solidFill>
                <a:latin typeface="Calibri"/>
                <a:ea typeface="Calibri"/>
                <a:cs typeface="Calibri"/>
                <a:sym typeface="Calibri"/>
              </a:rPr>
              <a:t>. Retail </a:t>
            </a:r>
            <a:r>
              <a:rPr lang="en-GB">
                <a:solidFill>
                  <a:srgbClr val="434343"/>
                </a:solidFill>
                <a:latin typeface="Calibri"/>
                <a:ea typeface="Calibri"/>
                <a:cs typeface="Calibri"/>
                <a:sym typeface="Calibri"/>
              </a:rPr>
              <a:t>W</a:t>
            </a:r>
            <a:r>
              <a:rPr lang="en-GB" sz="1400" b="0" i="0" u="none" strike="noStrike" cap="none">
                <a:solidFill>
                  <a:srgbClr val="434343"/>
                </a:solidFill>
                <a:latin typeface="Calibri"/>
                <a:ea typeface="Calibri"/>
                <a:cs typeface="Calibri"/>
                <a:sym typeface="Calibri"/>
              </a:rPr>
              <a:t>orker    </a:t>
            </a:r>
            <a:r>
              <a:rPr lang="en-GB">
                <a:solidFill>
                  <a:srgbClr val="434343"/>
                </a:solidFill>
                <a:latin typeface="Calibri"/>
                <a:ea typeface="Calibri"/>
                <a:cs typeface="Calibri"/>
                <a:sym typeface="Calibri"/>
              </a:rPr>
              <a:t>C</a:t>
            </a:r>
            <a:r>
              <a:rPr lang="en-GB" sz="1400" b="0" i="0" u="none" strike="noStrike" cap="none">
                <a:solidFill>
                  <a:srgbClr val="434343"/>
                </a:solidFill>
                <a:latin typeface="Calibri"/>
                <a:ea typeface="Calibri"/>
                <a:cs typeface="Calibri"/>
                <a:sym typeface="Calibri"/>
              </a:rPr>
              <a:t>. Waiter     </a:t>
            </a:r>
            <a:r>
              <a:rPr lang="en-GB">
                <a:solidFill>
                  <a:srgbClr val="434343"/>
                </a:solidFill>
                <a:latin typeface="Calibri"/>
                <a:ea typeface="Calibri"/>
                <a:cs typeface="Calibri"/>
                <a:sym typeface="Calibri"/>
              </a:rPr>
              <a:t>D</a:t>
            </a:r>
            <a:r>
              <a:rPr lang="en-GB" sz="1400" b="0" i="0" u="none" strike="noStrike" cap="none">
                <a:solidFill>
                  <a:srgbClr val="434343"/>
                </a:solidFill>
                <a:latin typeface="Calibri"/>
                <a:ea typeface="Calibri"/>
                <a:cs typeface="Calibri"/>
                <a:sym typeface="Calibri"/>
              </a:rPr>
              <a:t>. Christmas Elf</a:t>
            </a:r>
            <a:r>
              <a:rPr lang="en-GB">
                <a:solidFill>
                  <a:srgbClr val="434343"/>
                </a:solidFill>
                <a:latin typeface="Calibri"/>
                <a:ea typeface="Calibri"/>
                <a:cs typeface="Calibri"/>
                <a:sym typeface="Calibri"/>
              </a:rPr>
              <a:t>    E</a:t>
            </a:r>
            <a:r>
              <a:rPr lang="en-GB" sz="1400" b="0" i="0" u="none" strike="noStrike" cap="none">
                <a:solidFill>
                  <a:srgbClr val="434343"/>
                </a:solidFill>
                <a:latin typeface="Calibri"/>
                <a:ea typeface="Calibri"/>
                <a:cs typeface="Calibri"/>
                <a:sym typeface="Calibri"/>
              </a:rPr>
              <a:t>. Postal </a:t>
            </a:r>
            <a:r>
              <a:rPr lang="en-GB">
                <a:solidFill>
                  <a:srgbClr val="434343"/>
                </a:solidFill>
                <a:latin typeface="Calibri"/>
                <a:ea typeface="Calibri"/>
                <a:cs typeface="Calibri"/>
                <a:sym typeface="Calibri"/>
              </a:rPr>
              <a:t>W</a:t>
            </a:r>
            <a:r>
              <a:rPr lang="en-GB" sz="1400" b="0" i="0" u="none" strike="noStrike" cap="none">
                <a:solidFill>
                  <a:srgbClr val="434343"/>
                </a:solidFill>
                <a:latin typeface="Calibri"/>
                <a:ea typeface="Calibri"/>
                <a:cs typeface="Calibri"/>
                <a:sym typeface="Calibri"/>
              </a:rPr>
              <a:t>orker </a:t>
            </a:r>
            <a:br>
              <a:rPr lang="en-GB" sz="1400" b="0" i="0" u="none" strike="noStrike" cap="none">
                <a:solidFill>
                  <a:srgbClr val="434343"/>
                </a:solidFill>
                <a:latin typeface="Calibri"/>
                <a:ea typeface="Calibri"/>
                <a:cs typeface="Calibri"/>
                <a:sym typeface="Calibri"/>
              </a:rPr>
            </a:br>
            <a:r>
              <a:rPr lang="en-GB">
                <a:solidFill>
                  <a:srgbClr val="434343"/>
                </a:solidFill>
                <a:latin typeface="Calibri"/>
                <a:ea typeface="Calibri"/>
                <a:cs typeface="Calibri"/>
                <a:sym typeface="Calibri"/>
              </a:rPr>
              <a:t>F</a:t>
            </a:r>
            <a:r>
              <a:rPr lang="en-GB" sz="1400" b="0" i="0" u="none" strike="noStrike" cap="none">
                <a:solidFill>
                  <a:srgbClr val="434343"/>
                </a:solidFill>
                <a:latin typeface="Calibri"/>
                <a:ea typeface="Calibri"/>
                <a:cs typeface="Calibri"/>
                <a:sym typeface="Calibri"/>
              </a:rPr>
              <a:t>. </a:t>
            </a:r>
            <a:r>
              <a:rPr lang="en-GB">
                <a:solidFill>
                  <a:srgbClr val="434343"/>
                </a:solidFill>
                <a:latin typeface="Calibri"/>
                <a:ea typeface="Calibri"/>
                <a:cs typeface="Calibri"/>
                <a:sym typeface="Calibri"/>
              </a:rPr>
              <a:t>Checkout Operator</a:t>
            </a:r>
            <a:r>
              <a:rPr lang="en-GB" sz="1400" b="0" i="0" u="none" strike="noStrike" cap="none">
                <a:solidFill>
                  <a:srgbClr val="434343"/>
                </a:solidFill>
                <a:latin typeface="Calibri"/>
                <a:ea typeface="Calibri"/>
                <a:cs typeface="Calibri"/>
                <a:sym typeface="Calibri"/>
              </a:rPr>
              <a:t>    </a:t>
            </a:r>
            <a:r>
              <a:rPr lang="en-GB">
                <a:solidFill>
                  <a:srgbClr val="434343"/>
                </a:solidFill>
                <a:latin typeface="Calibri"/>
                <a:ea typeface="Calibri"/>
                <a:cs typeface="Calibri"/>
                <a:sym typeface="Calibri"/>
              </a:rPr>
              <a:t>G</a:t>
            </a:r>
            <a:r>
              <a:rPr lang="en-GB" sz="1400" b="0" i="0" u="none" strike="noStrike" cap="none">
                <a:solidFill>
                  <a:srgbClr val="434343"/>
                </a:solidFill>
                <a:latin typeface="Calibri"/>
                <a:ea typeface="Calibri"/>
                <a:cs typeface="Calibri"/>
                <a:sym typeface="Calibri"/>
              </a:rPr>
              <a:t>. Toy Designer    </a:t>
            </a:r>
            <a:r>
              <a:rPr lang="en-GB">
                <a:solidFill>
                  <a:srgbClr val="434343"/>
                </a:solidFill>
                <a:latin typeface="Calibri"/>
                <a:ea typeface="Calibri"/>
                <a:cs typeface="Calibri"/>
                <a:sym typeface="Calibri"/>
              </a:rPr>
              <a:t>H</a:t>
            </a:r>
            <a:r>
              <a:rPr lang="en-GB" sz="1400" b="0" i="0" u="none" strike="noStrike" cap="none">
                <a:solidFill>
                  <a:srgbClr val="434343"/>
                </a:solidFill>
                <a:latin typeface="Calibri"/>
                <a:ea typeface="Calibri"/>
                <a:cs typeface="Calibri"/>
                <a:sym typeface="Calibri"/>
              </a:rPr>
              <a:t>. </a:t>
            </a:r>
            <a:r>
              <a:rPr lang="en-GB">
                <a:solidFill>
                  <a:srgbClr val="434343"/>
                </a:solidFill>
                <a:latin typeface="Calibri"/>
                <a:ea typeface="Calibri"/>
                <a:cs typeface="Calibri"/>
                <a:sym typeface="Calibri"/>
              </a:rPr>
              <a:t>Butcher</a:t>
            </a:r>
            <a:r>
              <a:rPr lang="en-GB" sz="1400" b="0" i="0" u="none" strike="noStrike" cap="none">
                <a:solidFill>
                  <a:srgbClr val="434343"/>
                </a:solidFill>
                <a:latin typeface="Calibri"/>
                <a:ea typeface="Calibri"/>
                <a:cs typeface="Calibri"/>
                <a:sym typeface="Calibri"/>
              </a:rPr>
              <a:t>    </a:t>
            </a:r>
            <a:r>
              <a:rPr lang="en-GB">
                <a:solidFill>
                  <a:srgbClr val="434343"/>
                </a:solidFill>
                <a:latin typeface="Calibri"/>
                <a:ea typeface="Calibri"/>
                <a:cs typeface="Calibri"/>
                <a:sym typeface="Calibri"/>
              </a:rPr>
              <a:t>I</a:t>
            </a:r>
            <a:r>
              <a:rPr lang="en-GB" sz="1400" b="0" i="0" u="none" strike="noStrike" cap="none">
                <a:solidFill>
                  <a:srgbClr val="434343"/>
                </a:solidFill>
                <a:latin typeface="Calibri"/>
                <a:ea typeface="Calibri"/>
                <a:cs typeface="Calibri"/>
                <a:sym typeface="Calibri"/>
              </a:rPr>
              <a:t>. Father Christmas</a:t>
            </a:r>
            <a:endParaRPr sz="1400" b="0" i="0" u="none" strike="noStrike" cap="none">
              <a:solidFill>
                <a:srgbClr val="434343"/>
              </a:solidFill>
              <a:latin typeface="Calibri"/>
              <a:ea typeface="Calibri"/>
              <a:cs typeface="Calibri"/>
              <a:sym typeface="Calibri"/>
            </a:endParaRPr>
          </a:p>
        </p:txBody>
      </p:sp>
      <p:sp>
        <p:nvSpPr>
          <p:cNvPr id="167" name="Google Shape;167;g4e8481302ab82921_0"/>
          <p:cNvSpPr/>
          <p:nvPr/>
        </p:nvSpPr>
        <p:spPr>
          <a:xfrm>
            <a:off x="189000" y="4398900"/>
            <a:ext cx="6291900" cy="6156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434343"/>
                </a:solidFill>
                <a:latin typeface="Calibri"/>
                <a:ea typeface="Calibri"/>
                <a:cs typeface="Calibri"/>
                <a:sym typeface="Calibri"/>
              </a:rPr>
              <a:t>Show Answers</a:t>
            </a:r>
            <a:endParaRPr sz="1600" b="0" i="0" u="none" strike="noStrike" cap="none">
              <a:solidFill>
                <a:srgbClr val="666666"/>
              </a:solidFill>
              <a:latin typeface="Calibri"/>
              <a:ea typeface="Calibri"/>
              <a:cs typeface="Calibri"/>
              <a:sym typeface="Calibri"/>
            </a:endParaRPr>
          </a:p>
        </p:txBody>
      </p:sp>
      <p:pic>
        <p:nvPicPr>
          <p:cNvPr id="168" name="Google Shape;168;g4e8481302ab82921_0"/>
          <p:cNvPicPr preferRelativeResize="0"/>
          <p:nvPr/>
        </p:nvPicPr>
        <p:blipFill rotWithShape="1">
          <a:blip r:embed="rId5">
            <a:alphaModFix/>
          </a:blip>
          <a:srcRect l="28764" t="35914" r="42320" b="7095"/>
          <a:stretch/>
        </p:blipFill>
        <p:spPr>
          <a:xfrm>
            <a:off x="311700" y="1759675"/>
            <a:ext cx="1717124" cy="2364000"/>
          </a:xfrm>
          <a:prstGeom prst="rect">
            <a:avLst/>
          </a:prstGeom>
          <a:noFill/>
          <a:ln>
            <a:noFill/>
          </a:ln>
        </p:spPr>
      </p:pic>
      <p:pic>
        <p:nvPicPr>
          <p:cNvPr id="169" name="Google Shape;169;g4e8481302ab82921_0"/>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170" name="Google Shape;170;g4e8481302ab82921_0"/>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171" name="Google Shape;171;g4e8481302ab82921_0"/>
          <p:cNvSpPr txBox="1">
            <a:spLocks noGrp="1"/>
          </p:cNvSpPr>
          <p:nvPr>
            <p:ph type="body" idx="1"/>
          </p:nvPr>
        </p:nvSpPr>
        <p:spPr>
          <a:xfrm>
            <a:off x="311700" y="922200"/>
            <a:ext cx="8576400" cy="71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There are lots of important careers that help to make our Christmas celebrations happen. Race to crack the codes and find some of careers that help make Christmas run smoothly!</a:t>
            </a:r>
            <a:endParaRPr>
              <a:solidFill>
                <a:srgbClr val="434343"/>
              </a:solidFill>
              <a:latin typeface="Calibri"/>
              <a:ea typeface="Calibri"/>
              <a:cs typeface="Calibri"/>
              <a:sym typeface="Calibri"/>
            </a:endParaRPr>
          </a:p>
        </p:txBody>
      </p:sp>
      <p:sp>
        <p:nvSpPr>
          <p:cNvPr id="172" name="Google Shape;172;g4e8481302ab82921_0">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
        <p:nvSpPr>
          <p:cNvPr id="173" name="Google Shape;173;g4e8481302ab82921_0"/>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174" name="Google Shape;174;g4e8481302ab82921_0"/>
          <p:cNvPicPr preferRelativeResize="0"/>
          <p:nvPr/>
        </p:nvPicPr>
        <p:blipFill rotWithShape="1">
          <a:blip r:embed="rId9">
            <a:alphaModFix/>
          </a:blip>
          <a:srcRect/>
          <a:stretch/>
        </p:blipFill>
        <p:spPr>
          <a:xfrm>
            <a:off x="7697352" y="227613"/>
            <a:ext cx="1252924" cy="337812"/>
          </a:xfrm>
          <a:prstGeom prst="rect">
            <a:avLst/>
          </a:prstGeom>
          <a:noFill/>
          <a:ln>
            <a:noFill/>
          </a:ln>
        </p:spPr>
      </p:pic>
      <p:sp>
        <p:nvSpPr>
          <p:cNvPr id="175" name="Google Shape;175;g4e8481302ab82921_0"/>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67"/>
                                        </p:tgtEl>
                                      </p:cBhvr>
                                    </p:animEffect>
                                    <p:set>
                                      <p:cBhvr>
                                        <p:cTn id="7" dur="1" fill="hold">
                                          <p:stCondLst>
                                            <p:cond delay="1000"/>
                                          </p:stCondLst>
                                        </p:cTn>
                                        <p:tgtEl>
                                          <p:spTgt spid="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g4e8481302ab82921_55"/>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181" name="Google Shape;181;g4e8481302ab82921_55"/>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182" name="Google Shape;182;g4e8481302ab82921_55"/>
          <p:cNvSpPr txBox="1"/>
          <p:nvPr/>
        </p:nvSpPr>
        <p:spPr>
          <a:xfrm>
            <a:off x="311700" y="4052700"/>
            <a:ext cx="6168600" cy="946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500">
                <a:solidFill>
                  <a:srgbClr val="434343"/>
                </a:solidFill>
                <a:latin typeface="Calibri"/>
                <a:ea typeface="Calibri"/>
                <a:cs typeface="Calibri"/>
                <a:sym typeface="Calibri"/>
              </a:rPr>
              <a:t>F</a:t>
            </a:r>
            <a:r>
              <a:rPr lang="en-GB" sz="1500" b="0" i="0" u="none" strike="noStrike" cap="none">
                <a:solidFill>
                  <a:srgbClr val="434343"/>
                </a:solidFill>
                <a:latin typeface="Calibri"/>
                <a:ea typeface="Calibri"/>
                <a:cs typeface="Calibri"/>
                <a:sym typeface="Calibri"/>
              </a:rPr>
              <a:t>estive colouring sheets</a:t>
            </a:r>
            <a:r>
              <a:rPr lang="en-GB" sz="1500">
                <a:solidFill>
                  <a:srgbClr val="434343"/>
                </a:solidFill>
                <a:latin typeface="Calibri"/>
                <a:ea typeface="Calibri"/>
                <a:cs typeface="Calibri"/>
                <a:sym typeface="Calibri"/>
              </a:rPr>
              <a:t>. Christmas carol singing.</a:t>
            </a:r>
            <a:r>
              <a:rPr lang="en-GB" sz="1500" b="0" i="0" u="none" strike="noStrike" cap="none">
                <a:solidFill>
                  <a:srgbClr val="434343"/>
                </a:solidFill>
                <a:latin typeface="Calibri"/>
                <a:ea typeface="Calibri"/>
                <a:cs typeface="Calibri"/>
                <a:sym typeface="Calibri"/>
              </a:rPr>
              <a:t> </a:t>
            </a:r>
            <a:r>
              <a:rPr lang="en-GB" sz="1500">
                <a:solidFill>
                  <a:srgbClr val="434343"/>
                </a:solidFill>
                <a:latin typeface="Calibri"/>
                <a:ea typeface="Calibri"/>
                <a:cs typeface="Calibri"/>
                <a:sym typeface="Calibri"/>
              </a:rPr>
              <a:t>Christmas </a:t>
            </a:r>
            <a:r>
              <a:rPr lang="en-GB" sz="1500" b="0" i="0" u="none" strike="noStrike" cap="none">
                <a:solidFill>
                  <a:srgbClr val="434343"/>
                </a:solidFill>
                <a:latin typeface="Calibri"/>
                <a:ea typeface="Calibri"/>
                <a:cs typeface="Calibri"/>
                <a:sym typeface="Calibri"/>
              </a:rPr>
              <a:t>paper chain making</a:t>
            </a:r>
            <a:r>
              <a:rPr lang="en-GB" sz="1500">
                <a:solidFill>
                  <a:srgbClr val="434343"/>
                </a:solidFill>
                <a:latin typeface="Calibri"/>
                <a:ea typeface="Calibri"/>
                <a:cs typeface="Calibri"/>
                <a:sym typeface="Calibri"/>
              </a:rPr>
              <a:t>. P</a:t>
            </a:r>
            <a:r>
              <a:rPr lang="en-GB" sz="1500" b="0" i="0" u="none" strike="noStrike" cap="none">
                <a:solidFill>
                  <a:srgbClr val="434343"/>
                </a:solidFill>
                <a:latin typeface="Calibri"/>
                <a:ea typeface="Calibri"/>
                <a:cs typeface="Calibri"/>
                <a:sym typeface="Calibri"/>
              </a:rPr>
              <a:t>aper snowflake making</a:t>
            </a:r>
            <a:r>
              <a:rPr lang="en-GB" sz="1500">
                <a:solidFill>
                  <a:srgbClr val="434343"/>
                </a:solidFill>
                <a:latin typeface="Calibri"/>
                <a:ea typeface="Calibri"/>
                <a:cs typeface="Calibri"/>
                <a:sym typeface="Calibri"/>
              </a:rPr>
              <a:t>. Letter writing so they can pass their letter to Santa. Christmas puzzles e.g. word searches or crosswords etc.</a:t>
            </a:r>
            <a:endParaRPr sz="1500" b="0" i="0" u="none" strike="noStrike" cap="none">
              <a:solidFill>
                <a:srgbClr val="434343"/>
              </a:solidFill>
              <a:latin typeface="Calibri"/>
              <a:ea typeface="Calibri"/>
              <a:cs typeface="Calibri"/>
              <a:sym typeface="Calibri"/>
            </a:endParaRPr>
          </a:p>
        </p:txBody>
      </p:sp>
      <p:sp>
        <p:nvSpPr>
          <p:cNvPr id="183" name="Google Shape;183;g4e8481302ab82921_55"/>
          <p:cNvSpPr txBox="1">
            <a:spLocks noGrp="1"/>
          </p:cNvSpPr>
          <p:nvPr>
            <p:ph type="body" idx="1"/>
          </p:nvPr>
        </p:nvSpPr>
        <p:spPr>
          <a:xfrm>
            <a:off x="311700" y="1047350"/>
            <a:ext cx="8520600" cy="280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You are working as a </a:t>
            </a:r>
            <a:r>
              <a:rPr lang="en-GB" b="1">
                <a:solidFill>
                  <a:srgbClr val="434343"/>
                </a:solidFill>
                <a:latin typeface="Calibri"/>
                <a:ea typeface="Calibri"/>
                <a:cs typeface="Calibri"/>
                <a:sym typeface="Calibri"/>
              </a:rPr>
              <a:t>Sales Assistant</a:t>
            </a:r>
            <a:r>
              <a:rPr lang="en-GB">
                <a:solidFill>
                  <a:srgbClr val="434343"/>
                </a:solidFill>
                <a:latin typeface="Calibri"/>
                <a:ea typeface="Calibri"/>
                <a:cs typeface="Calibri"/>
                <a:sym typeface="Calibri"/>
              </a:rPr>
              <a:t> in a big department store. You’ve had the call that Santa Claus is arriving to see the children at the weekend!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Your manager has asked you to design some festive activities for the children to do while they see and wait to see him with their Christmas list.</a:t>
            </a:r>
            <a:endParaRPr>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a:solidFill>
                  <a:srgbClr val="434343"/>
                </a:solidFill>
                <a:latin typeface="Calibri"/>
                <a:ea typeface="Calibri"/>
                <a:cs typeface="Calibri"/>
                <a:sym typeface="Calibri"/>
              </a:rPr>
              <a:t>Can you come up with </a:t>
            </a:r>
            <a:r>
              <a:rPr lang="en-GB" b="1">
                <a:solidFill>
                  <a:srgbClr val="434343"/>
                </a:solidFill>
                <a:latin typeface="Calibri"/>
                <a:ea typeface="Calibri"/>
                <a:cs typeface="Calibri"/>
                <a:sym typeface="Calibri"/>
              </a:rPr>
              <a:t>at least three</a:t>
            </a:r>
            <a:r>
              <a:rPr lang="en-GB">
                <a:solidFill>
                  <a:srgbClr val="434343"/>
                </a:solidFill>
                <a:latin typeface="Calibri"/>
                <a:ea typeface="Calibri"/>
                <a:cs typeface="Calibri"/>
                <a:sym typeface="Calibri"/>
              </a:rPr>
              <a:t> fun festive ideas that the children could do while they wait to see Santa?</a:t>
            </a:r>
            <a:endParaRPr>
              <a:solidFill>
                <a:srgbClr val="434343"/>
              </a:solidFill>
              <a:latin typeface="Calibri"/>
              <a:ea typeface="Calibri"/>
              <a:cs typeface="Calibri"/>
              <a:sym typeface="Calibri"/>
            </a:endParaRPr>
          </a:p>
        </p:txBody>
      </p:sp>
      <p:sp>
        <p:nvSpPr>
          <p:cNvPr id="184" name="Google Shape;184;g4e8481302ab82921_55"/>
          <p:cNvSpPr/>
          <p:nvPr/>
        </p:nvSpPr>
        <p:spPr>
          <a:xfrm>
            <a:off x="325350" y="4125600"/>
            <a:ext cx="5970300" cy="8736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595959"/>
                </a:solidFill>
                <a:latin typeface="Calibri"/>
                <a:ea typeface="Calibri"/>
                <a:cs typeface="Calibri"/>
                <a:sym typeface="Calibri"/>
              </a:rPr>
              <a:t>See suggestions</a:t>
            </a:r>
            <a:endParaRPr sz="1600" b="0" i="0" u="none" strike="noStrike" cap="none">
              <a:solidFill>
                <a:srgbClr val="595959"/>
              </a:solidFill>
              <a:latin typeface="Calibri"/>
              <a:ea typeface="Calibri"/>
              <a:cs typeface="Calibri"/>
              <a:sym typeface="Calibri"/>
            </a:endParaRPr>
          </a:p>
        </p:txBody>
      </p:sp>
      <p:sp>
        <p:nvSpPr>
          <p:cNvPr id="185" name="Google Shape;185;g4e8481302ab82921_55"/>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186" name="Google Shape;186;g4e8481302ab82921_55"/>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187" name="Google Shape;187;g4e8481302ab82921_55"/>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2</a:t>
            </a:r>
            <a:endParaRPr/>
          </a:p>
        </p:txBody>
      </p:sp>
      <p:pic>
        <p:nvPicPr>
          <p:cNvPr id="188" name="Google Shape;188;g4e8481302ab82921_55"/>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189" name="Google Shape;189;g4e8481302ab82921_55"/>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190" name="Google Shape;190;g4e8481302ab82921_55">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1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4e8481302ab82921_69"/>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196" name="Google Shape;196;g4e8481302ab82921_69"/>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197" name="Google Shape;197;g4e8481302ab82921_69"/>
          <p:cNvSpPr txBox="1"/>
          <p:nvPr/>
        </p:nvSpPr>
        <p:spPr>
          <a:xfrm>
            <a:off x="3162300" y="3539550"/>
            <a:ext cx="1686600" cy="1477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en-GB" sz="1500" b="0" i="0" u="none" strike="noStrike" cap="none">
                <a:solidFill>
                  <a:srgbClr val="434343"/>
                </a:solidFill>
                <a:latin typeface="Calibri"/>
                <a:ea typeface="Calibri"/>
                <a:cs typeface="Calibri"/>
                <a:sym typeface="Calibri"/>
              </a:rPr>
              <a:t>Butter 7875g</a:t>
            </a:r>
            <a:endParaRPr sz="1500">
              <a:solidFill>
                <a:srgbClr val="434343"/>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400"/>
              <a:buFont typeface="Arial"/>
              <a:buNone/>
            </a:pPr>
            <a:r>
              <a:rPr lang="en-GB" sz="1500" b="0" i="0" u="none" strike="noStrike" cap="none">
                <a:solidFill>
                  <a:srgbClr val="434343"/>
                </a:solidFill>
                <a:latin typeface="Calibri"/>
                <a:ea typeface="Calibri"/>
                <a:cs typeface="Calibri"/>
                <a:sym typeface="Calibri"/>
              </a:rPr>
              <a:t>Flour</a:t>
            </a:r>
            <a:r>
              <a:rPr lang="en-GB" sz="1500">
                <a:solidFill>
                  <a:srgbClr val="434343"/>
                </a:solidFill>
                <a:latin typeface="Calibri"/>
                <a:ea typeface="Calibri"/>
                <a:cs typeface="Calibri"/>
                <a:sym typeface="Calibri"/>
              </a:rPr>
              <a:t> </a:t>
            </a:r>
            <a:r>
              <a:rPr lang="en-GB" sz="1500" b="0" i="0" u="none" strike="noStrike" cap="none">
                <a:solidFill>
                  <a:srgbClr val="434343"/>
                </a:solidFill>
                <a:latin typeface="Calibri"/>
                <a:ea typeface="Calibri"/>
                <a:cs typeface="Calibri"/>
                <a:sym typeface="Calibri"/>
              </a:rPr>
              <a:t>12,250g</a:t>
            </a:r>
            <a:endParaRPr sz="1500">
              <a:solidFill>
                <a:srgbClr val="434343"/>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400"/>
              <a:buFont typeface="Arial"/>
              <a:buNone/>
            </a:pPr>
            <a:r>
              <a:rPr lang="en-GB" sz="1500" b="0" i="0" u="none" strike="noStrike" cap="none">
                <a:solidFill>
                  <a:srgbClr val="434343"/>
                </a:solidFill>
                <a:latin typeface="Calibri"/>
                <a:ea typeface="Calibri"/>
                <a:cs typeface="Calibri"/>
                <a:sym typeface="Calibri"/>
              </a:rPr>
              <a:t>Sugar 3,500g Mincemeat 9,800g</a:t>
            </a:r>
            <a:endParaRPr sz="1500" b="0" i="0" u="none" strike="noStrike" cap="none">
              <a:solidFill>
                <a:srgbClr val="434343"/>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400"/>
              <a:buFont typeface="Arial"/>
              <a:buNone/>
            </a:pPr>
            <a:r>
              <a:rPr lang="en-GB" sz="1500" b="0" i="0" u="none" strike="noStrike" cap="none">
                <a:solidFill>
                  <a:srgbClr val="434343"/>
                </a:solidFill>
                <a:latin typeface="Calibri"/>
                <a:ea typeface="Calibri"/>
                <a:cs typeface="Calibri"/>
                <a:sym typeface="Calibri"/>
              </a:rPr>
              <a:t>35 small eggs</a:t>
            </a:r>
            <a:endParaRPr sz="1500" b="0" i="0" u="none" strike="noStrike" cap="none">
              <a:solidFill>
                <a:srgbClr val="434343"/>
              </a:solidFill>
              <a:latin typeface="Calibri"/>
              <a:ea typeface="Calibri"/>
              <a:cs typeface="Calibri"/>
              <a:sym typeface="Calibri"/>
            </a:endParaRPr>
          </a:p>
        </p:txBody>
      </p:sp>
      <p:sp>
        <p:nvSpPr>
          <p:cNvPr id="198" name="Google Shape;198;g4e8481302ab82921_69"/>
          <p:cNvSpPr txBox="1">
            <a:spLocks noGrp="1"/>
          </p:cNvSpPr>
          <p:nvPr>
            <p:ph type="body" idx="1"/>
          </p:nvPr>
        </p:nvSpPr>
        <p:spPr>
          <a:xfrm>
            <a:off x="311700" y="955750"/>
            <a:ext cx="8713354" cy="96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434343"/>
                </a:solidFill>
                <a:latin typeface="Calibri"/>
                <a:ea typeface="Calibri"/>
                <a:cs typeface="Calibri"/>
                <a:sym typeface="Calibri"/>
              </a:rPr>
              <a:t>You are a </a:t>
            </a:r>
            <a:r>
              <a:rPr lang="en-GB" b="1" dirty="0">
                <a:solidFill>
                  <a:srgbClr val="434343"/>
                </a:solidFill>
                <a:latin typeface="Calibri"/>
                <a:ea typeface="Calibri"/>
                <a:cs typeface="Calibri"/>
                <a:sym typeface="Calibri"/>
              </a:rPr>
              <a:t>Baker</a:t>
            </a:r>
            <a:r>
              <a:rPr lang="en-GB" dirty="0">
                <a:solidFill>
                  <a:srgbClr val="434343"/>
                </a:solidFill>
                <a:latin typeface="Calibri"/>
                <a:ea typeface="Calibri"/>
                <a:cs typeface="Calibri"/>
                <a:sym typeface="Calibri"/>
              </a:rPr>
              <a:t> making mince pies for a stand at the town’s big Christmas lights switch on. </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dirty="0">
                <a:solidFill>
                  <a:srgbClr val="434343"/>
                </a:solidFill>
                <a:latin typeface="Calibri"/>
                <a:ea typeface="Calibri"/>
                <a:cs typeface="Calibri"/>
                <a:sym typeface="Calibri"/>
              </a:rPr>
              <a:t>Your recipe makes enough for 15 people. But 525 people are expected to attend the event.</a:t>
            </a:r>
            <a:endParaRPr dirty="0">
              <a:solidFill>
                <a:srgbClr val="434343"/>
              </a:solidFill>
              <a:latin typeface="Calibri"/>
              <a:ea typeface="Calibri"/>
              <a:cs typeface="Calibri"/>
              <a:sym typeface="Calibri"/>
            </a:endParaRPr>
          </a:p>
        </p:txBody>
      </p:sp>
      <p:sp>
        <p:nvSpPr>
          <p:cNvPr id="199" name="Google Shape;199;g4e8481302ab82921_69"/>
          <p:cNvSpPr/>
          <p:nvPr/>
        </p:nvSpPr>
        <p:spPr>
          <a:xfrm>
            <a:off x="3162300" y="3440650"/>
            <a:ext cx="1599300" cy="15936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solidFill>
                  <a:schemeClr val="lt1"/>
                </a:solidFill>
                <a:latin typeface="Calibri"/>
                <a:ea typeface="Calibri"/>
                <a:cs typeface="Calibri"/>
                <a:sym typeface="Calibri"/>
              </a:rPr>
              <a:t>Main</a:t>
            </a:r>
            <a:r>
              <a:rPr lang="en-GB" sz="1600" b="0" i="0" u="none" strike="noStrike" cap="none">
                <a:solidFill>
                  <a:schemeClr val="lt1"/>
                </a:solidFill>
                <a:latin typeface="Calibri"/>
                <a:ea typeface="Calibri"/>
                <a:cs typeface="Calibri"/>
                <a:sym typeface="Calibri"/>
              </a:rPr>
              <a:t> </a:t>
            </a:r>
            <a:endParaRPr sz="16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Calibri"/>
                <a:ea typeface="Calibri"/>
                <a:cs typeface="Calibri"/>
                <a:sym typeface="Calibri"/>
              </a:rPr>
              <a:t>Answer</a:t>
            </a:r>
            <a:r>
              <a:rPr lang="en-GB" sz="1400" b="0" i="0" u="none" strike="noStrike" cap="none">
                <a:solidFill>
                  <a:srgbClr val="434343"/>
                </a:solidFill>
                <a:latin typeface="Calibri"/>
                <a:ea typeface="Calibri"/>
                <a:cs typeface="Calibri"/>
                <a:sym typeface="Calibri"/>
              </a:rPr>
              <a:t> </a:t>
            </a:r>
            <a:endParaRPr sz="1600" b="0" i="0" u="none" strike="noStrike" cap="none">
              <a:solidFill>
                <a:srgbClr val="666666"/>
              </a:solidFill>
              <a:latin typeface="Calibri"/>
              <a:ea typeface="Calibri"/>
              <a:cs typeface="Calibri"/>
              <a:sym typeface="Calibri"/>
            </a:endParaRPr>
          </a:p>
        </p:txBody>
      </p:sp>
      <p:pic>
        <p:nvPicPr>
          <p:cNvPr id="200" name="Google Shape;200;g4e8481302ab82921_69"/>
          <p:cNvPicPr preferRelativeResize="0"/>
          <p:nvPr/>
        </p:nvPicPr>
        <p:blipFill rotWithShape="1">
          <a:blip r:embed="rId5">
            <a:alphaModFix/>
          </a:blip>
          <a:srcRect l="50266" t="33566" r="25954" b="33916"/>
          <a:stretch/>
        </p:blipFill>
        <p:spPr>
          <a:xfrm>
            <a:off x="54525" y="1853025"/>
            <a:ext cx="3336375" cy="3163175"/>
          </a:xfrm>
          <a:prstGeom prst="rect">
            <a:avLst/>
          </a:prstGeom>
          <a:noFill/>
          <a:ln>
            <a:noFill/>
          </a:ln>
        </p:spPr>
      </p:pic>
      <p:sp>
        <p:nvSpPr>
          <p:cNvPr id="201" name="Google Shape;201;g4e8481302ab82921_69"/>
          <p:cNvSpPr txBox="1"/>
          <p:nvPr/>
        </p:nvSpPr>
        <p:spPr>
          <a:xfrm rot="-324717">
            <a:off x="883315" y="2560939"/>
            <a:ext cx="2124772" cy="17086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434343"/>
                </a:solidFill>
                <a:latin typeface="Caveat"/>
                <a:ea typeface="Caveat"/>
                <a:cs typeface="Caveat"/>
                <a:sym typeface="Caveat"/>
              </a:rPr>
              <a:t>225g cold butter</a:t>
            </a:r>
            <a:endParaRPr sz="1700" b="0" i="0" u="none" strike="noStrike" cap="none">
              <a:solidFill>
                <a:srgbClr val="434343"/>
              </a:solidFill>
              <a:latin typeface="Caveat"/>
              <a:ea typeface="Caveat"/>
              <a:cs typeface="Caveat"/>
              <a:sym typeface="Caveat"/>
            </a:endParaRPr>
          </a:p>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434343"/>
                </a:solidFill>
                <a:latin typeface="Caveat"/>
                <a:ea typeface="Caveat"/>
                <a:cs typeface="Caveat"/>
                <a:sym typeface="Caveat"/>
              </a:rPr>
              <a:t>350g plain flour</a:t>
            </a:r>
            <a:endParaRPr sz="1700" b="0" i="0" u="none" strike="noStrike" cap="none">
              <a:solidFill>
                <a:srgbClr val="434343"/>
              </a:solidFill>
              <a:latin typeface="Caveat"/>
              <a:ea typeface="Caveat"/>
              <a:cs typeface="Caveat"/>
              <a:sym typeface="Caveat"/>
            </a:endParaRPr>
          </a:p>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434343"/>
                </a:solidFill>
                <a:latin typeface="Caveat"/>
                <a:ea typeface="Caveat"/>
                <a:cs typeface="Caveat"/>
                <a:sym typeface="Caveat"/>
              </a:rPr>
              <a:t>100g caster sugar</a:t>
            </a:r>
            <a:endParaRPr sz="1700" b="0" i="0" u="none" strike="noStrike" cap="none">
              <a:solidFill>
                <a:srgbClr val="434343"/>
              </a:solidFill>
              <a:latin typeface="Caveat"/>
              <a:ea typeface="Caveat"/>
              <a:cs typeface="Caveat"/>
              <a:sym typeface="Caveat"/>
            </a:endParaRPr>
          </a:p>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434343"/>
                </a:solidFill>
                <a:latin typeface="Caveat"/>
                <a:ea typeface="Caveat"/>
                <a:cs typeface="Caveat"/>
                <a:sym typeface="Caveat"/>
              </a:rPr>
              <a:t>280g mincemeat</a:t>
            </a:r>
            <a:endParaRPr sz="1700" b="0" i="0" u="none" strike="noStrike" cap="none">
              <a:solidFill>
                <a:srgbClr val="434343"/>
              </a:solidFill>
              <a:latin typeface="Caveat"/>
              <a:ea typeface="Caveat"/>
              <a:cs typeface="Caveat"/>
              <a:sym typeface="Caveat"/>
            </a:endParaRPr>
          </a:p>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434343"/>
                </a:solidFill>
                <a:latin typeface="Caveat"/>
                <a:ea typeface="Caveat"/>
                <a:cs typeface="Caveat"/>
                <a:sym typeface="Caveat"/>
              </a:rPr>
              <a:t>1 small egg</a:t>
            </a:r>
            <a:endParaRPr sz="1700" b="0" i="0" u="none" strike="noStrike" cap="none">
              <a:solidFill>
                <a:srgbClr val="434343"/>
              </a:solidFill>
              <a:latin typeface="Caveat"/>
              <a:ea typeface="Caveat"/>
              <a:cs typeface="Caveat"/>
              <a:sym typeface="Cavea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4e8481302ab82921_69"/>
          <p:cNvSpPr txBox="1"/>
          <p:nvPr/>
        </p:nvSpPr>
        <p:spPr>
          <a:xfrm>
            <a:off x="3162300" y="1851525"/>
            <a:ext cx="5772300" cy="55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GB" sz="1800">
                <a:solidFill>
                  <a:srgbClr val="434343"/>
                </a:solidFill>
                <a:latin typeface="Calibri"/>
                <a:ea typeface="Calibri"/>
                <a:cs typeface="Calibri"/>
                <a:sym typeface="Calibri"/>
              </a:rPr>
              <a:t>How much of each ingredient must you order for the event?</a:t>
            </a:r>
            <a:endParaRPr/>
          </a:p>
        </p:txBody>
      </p:sp>
      <p:sp>
        <p:nvSpPr>
          <p:cNvPr id="203" name="Google Shape;203;g4e8481302ab82921_69"/>
          <p:cNvSpPr txBox="1"/>
          <p:nvPr/>
        </p:nvSpPr>
        <p:spPr>
          <a:xfrm>
            <a:off x="3162300" y="2344500"/>
            <a:ext cx="5667300" cy="7224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GB" sz="1600" b="1">
                <a:solidFill>
                  <a:srgbClr val="666666"/>
                </a:solidFill>
                <a:latin typeface="Calibri"/>
                <a:ea typeface="Calibri"/>
                <a:cs typeface="Calibri"/>
                <a:sym typeface="Calibri"/>
              </a:rPr>
              <a:t>Bonus Challenge:</a:t>
            </a:r>
            <a:r>
              <a:rPr lang="en-GB" sz="1600" b="1">
                <a:solidFill>
                  <a:srgbClr val="434343"/>
                </a:solidFill>
                <a:latin typeface="Calibri"/>
                <a:ea typeface="Calibri"/>
                <a:cs typeface="Calibri"/>
                <a:sym typeface="Calibri"/>
              </a:rPr>
              <a:t> </a:t>
            </a:r>
            <a:r>
              <a:rPr lang="en-GB" sz="1600">
                <a:solidFill>
                  <a:srgbClr val="434343"/>
                </a:solidFill>
                <a:latin typeface="Calibri"/>
                <a:ea typeface="Calibri"/>
                <a:cs typeface="Calibri"/>
                <a:sym typeface="Calibri"/>
              </a:rPr>
              <a:t>If your usual recipe costs £5.75 per batch, </a:t>
            </a:r>
            <a:br>
              <a:rPr lang="en-GB" sz="1600">
                <a:solidFill>
                  <a:srgbClr val="434343"/>
                </a:solidFill>
                <a:latin typeface="Calibri"/>
                <a:ea typeface="Calibri"/>
                <a:cs typeface="Calibri"/>
                <a:sym typeface="Calibri"/>
              </a:rPr>
            </a:br>
            <a:r>
              <a:rPr lang="en-GB" sz="1600">
                <a:solidFill>
                  <a:srgbClr val="434343"/>
                </a:solidFill>
                <a:latin typeface="Calibri"/>
                <a:ea typeface="Calibri"/>
                <a:cs typeface="Calibri"/>
                <a:sym typeface="Calibri"/>
              </a:rPr>
              <a:t>how much do you need to budget for the event?</a:t>
            </a:r>
            <a:endParaRPr sz="1600">
              <a:latin typeface="Calibri"/>
              <a:ea typeface="Calibri"/>
              <a:cs typeface="Calibri"/>
              <a:sym typeface="Calibri"/>
            </a:endParaRPr>
          </a:p>
        </p:txBody>
      </p:sp>
      <p:sp>
        <p:nvSpPr>
          <p:cNvPr id="204" name="Google Shape;204;g4e8481302ab82921_69"/>
          <p:cNvSpPr txBox="1"/>
          <p:nvPr/>
        </p:nvSpPr>
        <p:spPr>
          <a:xfrm>
            <a:off x="5109712" y="4070550"/>
            <a:ext cx="11553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en-GB" sz="1500">
                <a:solidFill>
                  <a:srgbClr val="434343"/>
                </a:solidFill>
                <a:latin typeface="Calibri"/>
                <a:ea typeface="Calibri"/>
                <a:cs typeface="Calibri"/>
                <a:sym typeface="Calibri"/>
              </a:rPr>
              <a:t>£201.25</a:t>
            </a:r>
            <a:endParaRPr sz="1500" b="0" i="0" u="none" strike="noStrike" cap="none">
              <a:solidFill>
                <a:srgbClr val="434343"/>
              </a:solidFill>
              <a:latin typeface="Calibri"/>
              <a:ea typeface="Calibri"/>
              <a:cs typeface="Calibri"/>
              <a:sym typeface="Calibri"/>
            </a:endParaRPr>
          </a:p>
        </p:txBody>
      </p:sp>
      <p:sp>
        <p:nvSpPr>
          <p:cNvPr id="205" name="Google Shape;205;g4e8481302ab82921_69"/>
          <p:cNvSpPr/>
          <p:nvPr/>
        </p:nvSpPr>
        <p:spPr>
          <a:xfrm>
            <a:off x="4930513" y="3440650"/>
            <a:ext cx="1599300" cy="15936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solidFill>
                  <a:schemeClr val="lt1"/>
                </a:solidFill>
                <a:latin typeface="Calibri"/>
                <a:ea typeface="Calibri"/>
                <a:cs typeface="Calibri"/>
                <a:sym typeface="Calibri"/>
              </a:rPr>
              <a:t>Bonus</a:t>
            </a:r>
            <a:r>
              <a:rPr lang="en-GB" sz="1600" b="0" i="0" u="none" strike="noStrike" cap="none">
                <a:solidFill>
                  <a:schemeClr val="lt1"/>
                </a:solidFill>
                <a:latin typeface="Calibri"/>
                <a:ea typeface="Calibri"/>
                <a:cs typeface="Calibri"/>
                <a:sym typeface="Calibri"/>
              </a:rPr>
              <a:t> </a:t>
            </a:r>
            <a:endParaRPr sz="16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Calibri"/>
                <a:ea typeface="Calibri"/>
                <a:cs typeface="Calibri"/>
                <a:sym typeface="Calibri"/>
              </a:rPr>
              <a:t>Answer</a:t>
            </a:r>
            <a:r>
              <a:rPr lang="en-GB" sz="1400" b="0" i="0" u="none" strike="noStrike" cap="none">
                <a:solidFill>
                  <a:schemeClr val="lt1"/>
                </a:solidFill>
                <a:latin typeface="Calibri"/>
                <a:ea typeface="Calibri"/>
                <a:cs typeface="Calibri"/>
                <a:sym typeface="Calibri"/>
              </a:rPr>
              <a:t> </a:t>
            </a:r>
            <a:endParaRPr sz="1600" b="0" i="0" u="none" strike="noStrike" cap="none">
              <a:solidFill>
                <a:schemeClr val="lt1"/>
              </a:solidFill>
              <a:latin typeface="Calibri"/>
              <a:ea typeface="Calibri"/>
              <a:cs typeface="Calibri"/>
              <a:sym typeface="Calibri"/>
            </a:endParaRPr>
          </a:p>
        </p:txBody>
      </p:sp>
      <p:sp>
        <p:nvSpPr>
          <p:cNvPr id="206" name="Google Shape;206;g4e8481302ab82921_69"/>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207" name="Google Shape;207;g4e8481302ab82921_69"/>
          <p:cNvPicPr preferRelativeResize="0"/>
          <p:nvPr/>
        </p:nvPicPr>
        <p:blipFill rotWithShape="1">
          <a:blip r:embed="rId6">
            <a:alphaModFix/>
          </a:blip>
          <a:srcRect/>
          <a:stretch/>
        </p:blipFill>
        <p:spPr>
          <a:xfrm>
            <a:off x="7697352" y="227613"/>
            <a:ext cx="1252924" cy="337812"/>
          </a:xfrm>
          <a:prstGeom prst="rect">
            <a:avLst/>
          </a:prstGeom>
          <a:noFill/>
          <a:ln>
            <a:noFill/>
          </a:ln>
        </p:spPr>
      </p:pic>
      <p:sp>
        <p:nvSpPr>
          <p:cNvPr id="208" name="Google Shape;208;g4e8481302ab82921_69"/>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3</a:t>
            </a:r>
            <a:endParaRPr/>
          </a:p>
        </p:txBody>
      </p:sp>
      <p:pic>
        <p:nvPicPr>
          <p:cNvPr id="209" name="Google Shape;209;g4e8481302ab82921_69"/>
          <p:cNvPicPr preferRelativeResize="0"/>
          <p:nvPr/>
        </p:nvPicPr>
        <p:blipFill rotWithShape="1">
          <a:blip r:embed="rId7">
            <a:alphaModFix/>
          </a:blip>
          <a:srcRect/>
          <a:stretch/>
        </p:blipFill>
        <p:spPr>
          <a:xfrm flipH="1">
            <a:off x="8069451" y="3259290"/>
            <a:ext cx="1033399" cy="1956300"/>
          </a:xfrm>
          <a:prstGeom prst="rect">
            <a:avLst/>
          </a:prstGeom>
          <a:noFill/>
          <a:ln>
            <a:noFill/>
          </a:ln>
        </p:spPr>
      </p:pic>
      <p:pic>
        <p:nvPicPr>
          <p:cNvPr id="210" name="Google Shape;210;g4e8481302ab82921_69"/>
          <p:cNvPicPr preferRelativeResize="0"/>
          <p:nvPr/>
        </p:nvPicPr>
        <p:blipFill rotWithShape="1">
          <a:blip r:embed="rId8">
            <a:alphaModFix/>
          </a:blip>
          <a:srcRect/>
          <a:stretch/>
        </p:blipFill>
        <p:spPr>
          <a:xfrm flipH="1">
            <a:off x="6786550" y="4269900"/>
            <a:ext cx="1231450" cy="873600"/>
          </a:xfrm>
          <a:prstGeom prst="rect">
            <a:avLst/>
          </a:prstGeom>
          <a:noFill/>
          <a:ln>
            <a:noFill/>
          </a:ln>
        </p:spPr>
      </p:pic>
      <p:sp>
        <p:nvSpPr>
          <p:cNvPr id="211" name="Google Shape;211;g4e8481302ab82921_69">
            <a:hlinkClick r:id="rId9"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200"/>
                                        <p:tgtEl>
                                          <p:spTgt spid="199"/>
                                        </p:tgtEl>
                                      </p:cBhvr>
                                    </p:animEffect>
                                    <p:set>
                                      <p:cBhvr>
                                        <p:cTn id="7" dur="1" fill="hold">
                                          <p:stCondLst>
                                            <p:cond delay="1200"/>
                                          </p:stCondLst>
                                        </p:cTn>
                                        <p:tgtEl>
                                          <p:spTgt spid="19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200"/>
                                        <p:tgtEl>
                                          <p:spTgt spid="205"/>
                                        </p:tgtEl>
                                      </p:cBhvr>
                                    </p:animEffect>
                                    <p:set>
                                      <p:cBhvr>
                                        <p:cTn id="12" dur="1" fill="hold">
                                          <p:stCondLst>
                                            <p:cond delay="1200"/>
                                          </p:stCondLst>
                                        </p:cTn>
                                        <p:tgtEl>
                                          <p:spTgt spid="2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g4e8481302ab82921_104"/>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217" name="Google Shape;217;g4e8481302ab82921_104"/>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218" name="Google Shape;218;g4e8481302ab82921_104"/>
          <p:cNvSpPr txBox="1"/>
          <p:nvPr/>
        </p:nvSpPr>
        <p:spPr>
          <a:xfrm>
            <a:off x="311700" y="3242150"/>
            <a:ext cx="6429900" cy="189664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500" dirty="0" err="1">
                <a:solidFill>
                  <a:srgbClr val="434343"/>
                </a:solidFill>
                <a:latin typeface="Calibri"/>
                <a:ea typeface="Calibri"/>
                <a:cs typeface="Calibri"/>
                <a:sym typeface="Calibri"/>
              </a:rPr>
              <a:t>عيد</a:t>
            </a:r>
            <a:r>
              <a:rPr lang="en-GB" sz="1500" dirty="0">
                <a:solidFill>
                  <a:srgbClr val="434343"/>
                </a:solidFill>
                <a:latin typeface="Calibri"/>
                <a:ea typeface="Calibri"/>
                <a:cs typeface="Calibri"/>
                <a:sym typeface="Calibri"/>
              </a:rPr>
              <a:t> </a:t>
            </a:r>
            <a:r>
              <a:rPr lang="en-GB" sz="1500" dirty="0" err="1">
                <a:solidFill>
                  <a:srgbClr val="434343"/>
                </a:solidFill>
                <a:latin typeface="Calibri"/>
                <a:ea typeface="Calibri"/>
                <a:cs typeface="Calibri"/>
                <a:sym typeface="Calibri"/>
              </a:rPr>
              <a:t>ميلاد</a:t>
            </a:r>
            <a:r>
              <a:rPr lang="en-GB" sz="1500" dirty="0">
                <a:solidFill>
                  <a:srgbClr val="434343"/>
                </a:solidFill>
                <a:latin typeface="Calibri"/>
                <a:ea typeface="Calibri"/>
                <a:cs typeface="Calibri"/>
                <a:sym typeface="Calibri"/>
              </a:rPr>
              <a:t> </a:t>
            </a:r>
            <a:r>
              <a:rPr lang="en-GB" sz="1500" dirty="0" err="1">
                <a:solidFill>
                  <a:srgbClr val="434343"/>
                </a:solidFill>
                <a:latin typeface="Calibri"/>
                <a:ea typeface="Calibri"/>
                <a:cs typeface="Calibri"/>
                <a:sym typeface="Calibri"/>
              </a:rPr>
              <a:t>مَجيد</a:t>
            </a:r>
            <a:r>
              <a:rPr lang="en-GB" sz="1500" dirty="0">
                <a:solidFill>
                  <a:srgbClr val="434343"/>
                </a:solidFill>
                <a:latin typeface="Calibri"/>
                <a:ea typeface="Calibri"/>
                <a:cs typeface="Calibri"/>
                <a:sym typeface="Calibri"/>
              </a:rPr>
              <a:t> (</a:t>
            </a:r>
            <a:r>
              <a:rPr lang="en-GB" sz="1500" dirty="0" err="1">
                <a:solidFill>
                  <a:srgbClr val="434343"/>
                </a:solidFill>
                <a:latin typeface="Calibri"/>
                <a:ea typeface="Calibri"/>
                <a:cs typeface="Calibri"/>
                <a:sym typeface="Calibri"/>
              </a:rPr>
              <a:t>Aiyeed</a:t>
            </a:r>
            <a:r>
              <a:rPr lang="en-GB" sz="1500" dirty="0">
                <a:solidFill>
                  <a:srgbClr val="434343"/>
                </a:solidFill>
                <a:latin typeface="Calibri"/>
                <a:ea typeface="Calibri"/>
                <a:cs typeface="Calibri"/>
                <a:sym typeface="Calibri"/>
              </a:rPr>
              <a:t> </a:t>
            </a:r>
            <a:r>
              <a:rPr lang="en-GB" sz="1500" dirty="0" err="1">
                <a:solidFill>
                  <a:srgbClr val="434343"/>
                </a:solidFill>
                <a:latin typeface="Calibri"/>
                <a:ea typeface="Calibri"/>
                <a:cs typeface="Calibri"/>
                <a:sym typeface="Calibri"/>
              </a:rPr>
              <a:t>milad</a:t>
            </a:r>
            <a:r>
              <a:rPr lang="en-GB" sz="1500" dirty="0">
                <a:solidFill>
                  <a:srgbClr val="434343"/>
                </a:solidFill>
                <a:latin typeface="Calibri"/>
                <a:ea typeface="Calibri"/>
                <a:cs typeface="Calibri"/>
                <a:sym typeface="Calibri"/>
              </a:rPr>
              <a:t> </a:t>
            </a:r>
            <a:r>
              <a:rPr lang="en-GB" sz="1500" dirty="0" err="1">
                <a:solidFill>
                  <a:srgbClr val="434343"/>
                </a:solidFill>
                <a:latin typeface="Calibri"/>
                <a:ea typeface="Calibri"/>
                <a:cs typeface="Calibri"/>
                <a:sym typeface="Calibri"/>
              </a:rPr>
              <a:t>sayeed</a:t>
            </a:r>
            <a:r>
              <a:rPr lang="en-GB" sz="1500" dirty="0">
                <a:solidFill>
                  <a:srgbClr val="434343"/>
                </a:solidFill>
                <a:latin typeface="Calibri"/>
                <a:ea typeface="Calibri"/>
                <a:cs typeface="Calibri"/>
                <a:sym typeface="Calibri"/>
              </a:rPr>
              <a:t>) - </a:t>
            </a:r>
            <a:r>
              <a:rPr lang="en-GB" sz="1500" b="1" dirty="0">
                <a:solidFill>
                  <a:srgbClr val="434343"/>
                </a:solidFill>
                <a:latin typeface="Calibri"/>
                <a:ea typeface="Calibri"/>
                <a:cs typeface="Calibri"/>
                <a:sym typeface="Calibri"/>
              </a:rPr>
              <a:t>Arabic</a:t>
            </a:r>
            <a:r>
              <a:rPr lang="en-GB" sz="1500" dirty="0">
                <a:solidFill>
                  <a:srgbClr val="434343"/>
                </a:solidFill>
                <a:latin typeface="Calibri"/>
                <a:ea typeface="Calibri"/>
                <a:cs typeface="Calibri"/>
                <a:sym typeface="Calibri"/>
              </a:rPr>
              <a:t>	</a:t>
            </a:r>
            <a:r>
              <a:rPr lang="en-GB" sz="1500" b="0" i="0" u="none" strike="noStrike" cap="none" dirty="0" err="1">
                <a:solidFill>
                  <a:srgbClr val="434343"/>
                </a:solidFill>
                <a:latin typeface="Calibri"/>
                <a:ea typeface="Calibri"/>
                <a:cs typeface="Calibri"/>
                <a:sym typeface="Calibri"/>
              </a:rPr>
              <a:t>Feliz</a:t>
            </a:r>
            <a:r>
              <a:rPr lang="en-GB" sz="1500" b="0" i="0" u="none" strike="noStrike" cap="none" dirty="0">
                <a:solidFill>
                  <a:srgbClr val="434343"/>
                </a:solidFill>
                <a:latin typeface="Calibri"/>
                <a:ea typeface="Calibri"/>
                <a:cs typeface="Calibri"/>
                <a:sym typeface="Calibri"/>
              </a:rPr>
              <a:t> Navidad – </a:t>
            </a:r>
            <a:r>
              <a:rPr lang="en-GB" sz="1500" b="1" i="0" u="none" strike="noStrike" cap="none" dirty="0">
                <a:solidFill>
                  <a:srgbClr val="434343"/>
                </a:solidFill>
                <a:latin typeface="Calibri"/>
                <a:ea typeface="Calibri"/>
                <a:cs typeface="Calibri"/>
                <a:sym typeface="Calibri"/>
              </a:rPr>
              <a:t>Spanish</a:t>
            </a:r>
            <a:r>
              <a:rPr lang="en-GB" sz="1500" b="0" i="0" u="none" strike="noStrike" cap="none" dirty="0">
                <a:solidFill>
                  <a:srgbClr val="434343"/>
                </a:solidFill>
                <a:latin typeface="Calibri"/>
                <a:ea typeface="Calibri"/>
                <a:cs typeface="Calibri"/>
                <a:sym typeface="Calibri"/>
              </a:rPr>
              <a:t>         </a:t>
            </a:r>
            <a:endParaRPr sz="1500" dirty="0">
              <a:solidFill>
                <a:srgbClr val="434343"/>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400"/>
              <a:buFont typeface="Arial"/>
              <a:buNone/>
            </a:pPr>
            <a:r>
              <a:rPr lang="en-GB" sz="1500" b="0" i="0" u="none" strike="noStrike" cap="none" dirty="0">
                <a:solidFill>
                  <a:srgbClr val="434343"/>
                </a:solidFill>
                <a:latin typeface="Calibri"/>
                <a:ea typeface="Calibri"/>
                <a:cs typeface="Calibri"/>
                <a:sym typeface="Calibri"/>
              </a:rPr>
              <a:t>Joyeux Noël – </a:t>
            </a:r>
            <a:r>
              <a:rPr lang="en-GB" sz="1500" b="1" i="0" u="none" strike="noStrike" cap="none" dirty="0">
                <a:solidFill>
                  <a:srgbClr val="434343"/>
                </a:solidFill>
                <a:latin typeface="Calibri"/>
                <a:ea typeface="Calibri"/>
                <a:cs typeface="Calibri"/>
                <a:sym typeface="Calibri"/>
              </a:rPr>
              <a:t>French</a:t>
            </a:r>
            <a:r>
              <a:rPr lang="en-GB" sz="1500" dirty="0">
                <a:solidFill>
                  <a:srgbClr val="434343"/>
                </a:solidFill>
                <a:latin typeface="Calibri"/>
                <a:ea typeface="Calibri"/>
                <a:cs typeface="Calibri"/>
                <a:sym typeface="Calibri"/>
              </a:rPr>
              <a:t>			</a:t>
            </a:r>
            <a:r>
              <a:rPr lang="en-GB" sz="1500" b="0" i="0" u="none" strike="noStrike" cap="none" dirty="0" err="1">
                <a:solidFill>
                  <a:srgbClr val="434343"/>
                </a:solidFill>
                <a:latin typeface="Calibri"/>
                <a:ea typeface="Calibri"/>
                <a:cs typeface="Calibri"/>
                <a:sym typeface="Calibri"/>
              </a:rPr>
              <a:t>Frohe</a:t>
            </a:r>
            <a:r>
              <a:rPr lang="en-GB" sz="1500" b="0" i="0" u="none" strike="noStrike" cap="none" dirty="0">
                <a:solidFill>
                  <a:srgbClr val="434343"/>
                </a:solidFill>
                <a:latin typeface="Calibri"/>
                <a:ea typeface="Calibri"/>
                <a:cs typeface="Calibri"/>
                <a:sym typeface="Calibri"/>
              </a:rPr>
              <a:t> </a:t>
            </a:r>
            <a:r>
              <a:rPr lang="en-GB" sz="1500" b="0" i="0" u="none" strike="noStrike" cap="none" dirty="0" err="1">
                <a:solidFill>
                  <a:srgbClr val="434343"/>
                </a:solidFill>
                <a:latin typeface="Calibri"/>
                <a:ea typeface="Calibri"/>
                <a:cs typeface="Calibri"/>
                <a:sym typeface="Calibri"/>
              </a:rPr>
              <a:t>Weihnachten</a:t>
            </a:r>
            <a:r>
              <a:rPr lang="en-GB" sz="1500" b="0" i="0" u="none" strike="noStrike" cap="none" dirty="0">
                <a:solidFill>
                  <a:srgbClr val="434343"/>
                </a:solidFill>
                <a:latin typeface="Calibri"/>
                <a:ea typeface="Calibri"/>
                <a:cs typeface="Calibri"/>
                <a:sym typeface="Calibri"/>
              </a:rPr>
              <a:t> – </a:t>
            </a:r>
            <a:r>
              <a:rPr lang="en-GB" sz="1500" b="1" i="0" u="none" strike="noStrike" cap="none" dirty="0">
                <a:solidFill>
                  <a:srgbClr val="434343"/>
                </a:solidFill>
                <a:latin typeface="Calibri"/>
                <a:ea typeface="Calibri"/>
                <a:cs typeface="Calibri"/>
                <a:sym typeface="Calibri"/>
              </a:rPr>
              <a:t>German </a:t>
            </a:r>
            <a:r>
              <a:rPr lang="en-GB" sz="1500" b="0" i="0" u="none" strike="noStrike" cap="none" dirty="0">
                <a:solidFill>
                  <a:srgbClr val="434343"/>
                </a:solidFill>
                <a:latin typeface="Calibri"/>
                <a:ea typeface="Calibri"/>
                <a:cs typeface="Calibri"/>
                <a:sym typeface="Calibri"/>
              </a:rPr>
              <a:t>   </a:t>
            </a:r>
            <a:endParaRPr sz="15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400"/>
              <a:buFont typeface="Arial"/>
              <a:buNone/>
            </a:pPr>
            <a:r>
              <a:rPr lang="en-GB" sz="1500" b="0" i="0" u="none" strike="noStrike" cap="none" dirty="0" err="1">
                <a:solidFill>
                  <a:srgbClr val="434343"/>
                </a:solidFill>
                <a:latin typeface="Calibri"/>
                <a:ea typeface="Calibri"/>
                <a:cs typeface="Calibri"/>
                <a:sym typeface="Calibri"/>
              </a:rPr>
              <a:t>Buon</a:t>
            </a:r>
            <a:r>
              <a:rPr lang="en-GB" sz="1500" b="0" i="0" u="none" strike="noStrike" cap="none" dirty="0">
                <a:solidFill>
                  <a:srgbClr val="434343"/>
                </a:solidFill>
                <a:latin typeface="Calibri"/>
                <a:ea typeface="Calibri"/>
                <a:cs typeface="Calibri"/>
                <a:sym typeface="Calibri"/>
              </a:rPr>
              <a:t> Natale – </a:t>
            </a:r>
            <a:r>
              <a:rPr lang="en-GB" sz="1500" b="1" i="0" u="none" strike="noStrike" cap="none" dirty="0">
                <a:solidFill>
                  <a:srgbClr val="434343"/>
                </a:solidFill>
                <a:latin typeface="Calibri"/>
                <a:ea typeface="Calibri"/>
                <a:cs typeface="Calibri"/>
                <a:sym typeface="Calibri"/>
              </a:rPr>
              <a:t>Italian</a:t>
            </a:r>
            <a:r>
              <a:rPr lang="en-GB" sz="1500" b="0" i="0" u="none" strike="noStrike" cap="none" dirty="0">
                <a:solidFill>
                  <a:srgbClr val="434343"/>
                </a:solidFill>
                <a:latin typeface="Calibri"/>
                <a:ea typeface="Calibri"/>
                <a:cs typeface="Calibri"/>
                <a:sym typeface="Calibri"/>
              </a:rPr>
              <a:t>			</a:t>
            </a:r>
            <a:r>
              <a:rPr lang="en-GB" sz="1500" b="0" i="0" u="none" strike="noStrike" cap="none" dirty="0" err="1">
                <a:solidFill>
                  <a:srgbClr val="434343"/>
                </a:solidFill>
                <a:latin typeface="Calibri"/>
                <a:ea typeface="Calibri"/>
                <a:cs typeface="Calibri"/>
                <a:sym typeface="Calibri"/>
              </a:rPr>
              <a:t>Prettige</a:t>
            </a:r>
            <a:r>
              <a:rPr lang="en-GB" sz="1500" b="0" i="0" u="none" strike="noStrike" cap="none" dirty="0">
                <a:solidFill>
                  <a:srgbClr val="434343"/>
                </a:solidFill>
                <a:latin typeface="Calibri"/>
                <a:ea typeface="Calibri"/>
                <a:cs typeface="Calibri"/>
                <a:sym typeface="Calibri"/>
              </a:rPr>
              <a:t> </a:t>
            </a:r>
            <a:r>
              <a:rPr lang="en-GB" sz="1500" b="0" i="0" u="none" strike="noStrike" cap="none" dirty="0" err="1">
                <a:solidFill>
                  <a:srgbClr val="434343"/>
                </a:solidFill>
                <a:latin typeface="Calibri"/>
                <a:ea typeface="Calibri"/>
                <a:cs typeface="Calibri"/>
                <a:sym typeface="Calibri"/>
              </a:rPr>
              <a:t>Kerstdagen</a:t>
            </a:r>
            <a:r>
              <a:rPr lang="en-GB" sz="1500" b="0" i="0" u="none" strike="noStrike" cap="none" dirty="0">
                <a:solidFill>
                  <a:srgbClr val="434343"/>
                </a:solidFill>
                <a:latin typeface="Calibri"/>
                <a:ea typeface="Calibri"/>
                <a:cs typeface="Calibri"/>
                <a:sym typeface="Calibri"/>
              </a:rPr>
              <a:t> – </a:t>
            </a:r>
            <a:r>
              <a:rPr lang="en-GB" sz="1500" b="1" i="0" u="none" strike="noStrike" cap="none" dirty="0">
                <a:solidFill>
                  <a:srgbClr val="434343"/>
                </a:solidFill>
                <a:latin typeface="Calibri"/>
                <a:ea typeface="Calibri"/>
                <a:cs typeface="Calibri"/>
                <a:sym typeface="Calibri"/>
              </a:rPr>
              <a:t>Dutch</a:t>
            </a:r>
            <a:r>
              <a:rPr lang="en-GB" sz="1500" b="0" i="0" u="none" strike="noStrike" cap="none" dirty="0">
                <a:solidFill>
                  <a:srgbClr val="434343"/>
                </a:solidFill>
                <a:latin typeface="Calibri"/>
                <a:ea typeface="Calibri"/>
                <a:cs typeface="Calibri"/>
                <a:sym typeface="Calibri"/>
              </a:rPr>
              <a:t>      </a:t>
            </a:r>
            <a:endParaRPr sz="15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400"/>
              <a:buFont typeface="Arial"/>
              <a:buNone/>
            </a:pPr>
            <a:r>
              <a:rPr lang="en-GB" sz="1500" b="0" i="0" u="none" strike="noStrike" cap="none" dirty="0" err="1">
                <a:solidFill>
                  <a:srgbClr val="434343"/>
                </a:solidFill>
                <a:latin typeface="Calibri"/>
                <a:ea typeface="Calibri"/>
                <a:cs typeface="Calibri"/>
                <a:sym typeface="Calibri"/>
              </a:rPr>
              <a:t>Feliz</a:t>
            </a:r>
            <a:r>
              <a:rPr lang="en-GB" sz="1500" b="0" i="0" u="none" strike="noStrike" cap="none" dirty="0">
                <a:solidFill>
                  <a:srgbClr val="434343"/>
                </a:solidFill>
                <a:latin typeface="Calibri"/>
                <a:ea typeface="Calibri"/>
                <a:cs typeface="Calibri"/>
                <a:sym typeface="Calibri"/>
              </a:rPr>
              <a:t> Natal – </a:t>
            </a:r>
            <a:r>
              <a:rPr lang="en-GB" sz="1500" b="1" i="0" u="none" strike="noStrike" cap="none" dirty="0">
                <a:solidFill>
                  <a:srgbClr val="434343"/>
                </a:solidFill>
                <a:latin typeface="Calibri"/>
                <a:ea typeface="Calibri"/>
                <a:cs typeface="Calibri"/>
                <a:sym typeface="Calibri"/>
              </a:rPr>
              <a:t>Portuguese</a:t>
            </a:r>
            <a:r>
              <a:rPr lang="en-GB" sz="1500" dirty="0">
                <a:solidFill>
                  <a:srgbClr val="434343"/>
                </a:solidFill>
                <a:latin typeface="Calibri"/>
                <a:ea typeface="Calibri"/>
                <a:cs typeface="Calibri"/>
                <a:sym typeface="Calibri"/>
              </a:rPr>
              <a:t>		</a:t>
            </a:r>
            <a:r>
              <a:rPr lang="en-GB" sz="1500" b="0" i="0" u="none" strike="noStrike" cap="none" dirty="0">
                <a:solidFill>
                  <a:srgbClr val="434343"/>
                </a:solidFill>
                <a:latin typeface="Calibri"/>
                <a:ea typeface="Calibri"/>
                <a:cs typeface="Calibri"/>
                <a:sym typeface="Calibri"/>
              </a:rPr>
              <a:t>God Jul – </a:t>
            </a:r>
            <a:r>
              <a:rPr lang="en-GB" sz="1500" b="1" i="0" u="none" strike="noStrike" cap="none" dirty="0">
                <a:solidFill>
                  <a:srgbClr val="434343"/>
                </a:solidFill>
                <a:latin typeface="Calibri"/>
                <a:ea typeface="Calibri"/>
                <a:cs typeface="Calibri"/>
                <a:sym typeface="Calibri"/>
              </a:rPr>
              <a:t>Swedish </a:t>
            </a:r>
            <a:r>
              <a:rPr lang="en-GB" sz="1500" b="1" dirty="0">
                <a:solidFill>
                  <a:srgbClr val="434343"/>
                </a:solidFill>
                <a:latin typeface="Calibri"/>
                <a:ea typeface="Calibri"/>
                <a:cs typeface="Calibri"/>
                <a:sym typeface="Calibri"/>
              </a:rPr>
              <a:t>&amp; Norwegian</a:t>
            </a:r>
            <a:endParaRPr sz="1500" b="0" i="0" u="none" strike="noStrike" cap="none" dirty="0">
              <a:solidFill>
                <a:srgbClr val="434343"/>
              </a:solidFill>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400"/>
              <a:buFont typeface="Arial"/>
              <a:buNone/>
            </a:pPr>
            <a:r>
              <a:rPr lang="en-GB" sz="1500" dirty="0" err="1">
                <a:solidFill>
                  <a:srgbClr val="434343"/>
                </a:solidFill>
                <a:latin typeface="Calibri"/>
                <a:ea typeface="Calibri"/>
                <a:cs typeface="Calibri"/>
                <a:sym typeface="Calibri"/>
              </a:rPr>
              <a:t>圣诞节快乐</a:t>
            </a:r>
            <a:r>
              <a:rPr lang="en-GB" sz="1500" dirty="0">
                <a:solidFill>
                  <a:srgbClr val="434343"/>
                </a:solidFill>
                <a:latin typeface="Calibri"/>
                <a:ea typeface="Calibri"/>
                <a:cs typeface="Calibri"/>
                <a:sym typeface="Calibri"/>
              </a:rPr>
              <a:t> (</a:t>
            </a:r>
            <a:r>
              <a:rPr lang="en-GB" sz="1500" dirty="0" err="1">
                <a:solidFill>
                  <a:srgbClr val="434343"/>
                </a:solidFill>
                <a:latin typeface="Calibri"/>
                <a:ea typeface="Calibri"/>
                <a:cs typeface="Calibri"/>
                <a:sym typeface="Calibri"/>
              </a:rPr>
              <a:t>shèngdàn</a:t>
            </a:r>
            <a:r>
              <a:rPr lang="en-GB" sz="1500" dirty="0">
                <a:solidFill>
                  <a:srgbClr val="434343"/>
                </a:solidFill>
                <a:latin typeface="Calibri"/>
                <a:ea typeface="Calibri"/>
                <a:cs typeface="Calibri"/>
                <a:sym typeface="Calibri"/>
              </a:rPr>
              <a:t> </a:t>
            </a:r>
            <a:r>
              <a:rPr lang="en-GB" sz="1500" dirty="0" err="1">
                <a:solidFill>
                  <a:srgbClr val="434343"/>
                </a:solidFill>
                <a:latin typeface="Calibri"/>
                <a:ea typeface="Calibri"/>
                <a:cs typeface="Calibri"/>
                <a:sym typeface="Calibri"/>
              </a:rPr>
              <a:t>jié</a:t>
            </a:r>
            <a:r>
              <a:rPr lang="en-GB" sz="1500" dirty="0">
                <a:solidFill>
                  <a:srgbClr val="434343"/>
                </a:solidFill>
                <a:latin typeface="Calibri"/>
                <a:ea typeface="Calibri"/>
                <a:cs typeface="Calibri"/>
                <a:sym typeface="Calibri"/>
              </a:rPr>
              <a:t> </a:t>
            </a:r>
            <a:r>
              <a:rPr lang="en-GB" sz="1500" dirty="0" err="1">
                <a:solidFill>
                  <a:srgbClr val="434343"/>
                </a:solidFill>
                <a:latin typeface="Calibri"/>
                <a:ea typeface="Calibri"/>
                <a:cs typeface="Calibri"/>
                <a:sym typeface="Calibri"/>
              </a:rPr>
              <a:t>kuàilè</a:t>
            </a:r>
            <a:r>
              <a:rPr lang="en-GB" sz="1500" dirty="0">
                <a:solidFill>
                  <a:srgbClr val="434343"/>
                </a:solidFill>
                <a:latin typeface="Calibri"/>
                <a:ea typeface="Calibri"/>
                <a:cs typeface="Calibri"/>
                <a:sym typeface="Calibri"/>
              </a:rPr>
              <a:t>) - </a:t>
            </a:r>
            <a:r>
              <a:rPr lang="en-GB" sz="1500" b="1" dirty="0">
                <a:solidFill>
                  <a:srgbClr val="434343"/>
                </a:solidFill>
                <a:latin typeface="Calibri"/>
                <a:ea typeface="Calibri"/>
                <a:cs typeface="Calibri"/>
                <a:sym typeface="Calibri"/>
              </a:rPr>
              <a:t>Mandarin</a:t>
            </a:r>
            <a:r>
              <a:rPr lang="en-GB" sz="1500" dirty="0">
                <a:solidFill>
                  <a:srgbClr val="434343"/>
                </a:solidFill>
                <a:latin typeface="Calibri"/>
                <a:ea typeface="Calibri"/>
                <a:cs typeface="Calibri"/>
                <a:sym typeface="Calibri"/>
              </a:rPr>
              <a:t>	</a:t>
            </a:r>
            <a:r>
              <a:rPr lang="en-GB" sz="1500" b="0" i="0" u="none" strike="noStrike" cap="none" dirty="0" err="1">
                <a:solidFill>
                  <a:srgbClr val="434343"/>
                </a:solidFill>
                <a:latin typeface="Calibri"/>
                <a:ea typeface="Calibri"/>
                <a:cs typeface="Calibri"/>
                <a:sym typeface="Calibri"/>
              </a:rPr>
              <a:t>Qismas</a:t>
            </a:r>
            <a:r>
              <a:rPr lang="en-GB" sz="1500" b="0" i="0" u="none" strike="noStrike" cap="none" dirty="0">
                <a:solidFill>
                  <a:srgbClr val="434343"/>
                </a:solidFill>
                <a:latin typeface="Calibri"/>
                <a:ea typeface="Calibri"/>
                <a:cs typeface="Calibri"/>
                <a:sym typeface="Calibri"/>
              </a:rPr>
              <a:t> </a:t>
            </a:r>
            <a:r>
              <a:rPr lang="en-GB" sz="1500" b="0" i="0" u="none" strike="noStrike" cap="none" dirty="0" err="1">
                <a:solidFill>
                  <a:srgbClr val="434343"/>
                </a:solidFill>
                <a:latin typeface="Calibri"/>
                <a:ea typeface="Calibri"/>
                <a:cs typeface="Calibri"/>
                <a:sym typeface="Calibri"/>
              </a:rPr>
              <a:t>Botivjaj</a:t>
            </a:r>
            <a:r>
              <a:rPr lang="en-GB" sz="1500" dirty="0">
                <a:solidFill>
                  <a:srgbClr val="434343"/>
                </a:solidFill>
                <a:latin typeface="Calibri"/>
                <a:ea typeface="Calibri"/>
                <a:cs typeface="Calibri"/>
                <a:sym typeface="Calibri"/>
              </a:rPr>
              <a:t> - </a:t>
            </a:r>
            <a:r>
              <a:rPr lang="en-GB" sz="1500" b="1" dirty="0">
                <a:solidFill>
                  <a:srgbClr val="434343"/>
                </a:solidFill>
                <a:latin typeface="Calibri"/>
                <a:ea typeface="Calibri"/>
                <a:cs typeface="Calibri"/>
                <a:sym typeface="Calibri"/>
              </a:rPr>
              <a:t>Klingon!</a:t>
            </a:r>
            <a:endParaRPr sz="1400" b="1" i="0" u="none" strike="noStrike" cap="none" dirty="0">
              <a:solidFill>
                <a:srgbClr val="000000"/>
              </a:solidFill>
              <a:latin typeface="Calibri"/>
              <a:ea typeface="Calibri"/>
              <a:cs typeface="Calibri"/>
              <a:sym typeface="Calibri"/>
            </a:endParaRPr>
          </a:p>
        </p:txBody>
      </p:sp>
      <p:pic>
        <p:nvPicPr>
          <p:cNvPr id="219" name="Google Shape;219;g4e8481302ab82921_104"/>
          <p:cNvPicPr preferRelativeResize="0"/>
          <p:nvPr/>
        </p:nvPicPr>
        <p:blipFill rotWithShape="1">
          <a:blip r:embed="rId5">
            <a:alphaModFix/>
          </a:blip>
          <a:srcRect/>
          <a:stretch/>
        </p:blipFill>
        <p:spPr>
          <a:xfrm flipH="1">
            <a:off x="8019751" y="3242150"/>
            <a:ext cx="1033399" cy="1956300"/>
          </a:xfrm>
          <a:prstGeom prst="rect">
            <a:avLst/>
          </a:prstGeom>
          <a:noFill/>
          <a:ln>
            <a:noFill/>
          </a:ln>
        </p:spPr>
      </p:pic>
      <p:pic>
        <p:nvPicPr>
          <p:cNvPr id="220" name="Google Shape;220;g4e8481302ab82921_104"/>
          <p:cNvPicPr preferRelativeResize="0"/>
          <p:nvPr/>
        </p:nvPicPr>
        <p:blipFill rotWithShape="1">
          <a:blip r:embed="rId6">
            <a:alphaModFix/>
          </a:blip>
          <a:srcRect/>
          <a:stretch/>
        </p:blipFill>
        <p:spPr>
          <a:xfrm flipH="1">
            <a:off x="6741775" y="4269900"/>
            <a:ext cx="1231450" cy="873600"/>
          </a:xfrm>
          <a:prstGeom prst="rect">
            <a:avLst/>
          </a:prstGeom>
          <a:noFill/>
          <a:ln>
            <a:noFill/>
          </a:ln>
        </p:spPr>
      </p:pic>
      <p:sp>
        <p:nvSpPr>
          <p:cNvPr id="221" name="Google Shape;221;g4e8481302ab82921_104"/>
          <p:cNvSpPr txBox="1">
            <a:spLocks noGrp="1"/>
          </p:cNvSpPr>
          <p:nvPr>
            <p:ph type="body" idx="1"/>
          </p:nvPr>
        </p:nvSpPr>
        <p:spPr>
          <a:xfrm>
            <a:off x="311700" y="976728"/>
            <a:ext cx="8520600" cy="219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a:solidFill>
                  <a:srgbClr val="434343"/>
                </a:solidFill>
                <a:latin typeface="Calibri"/>
                <a:ea typeface="Calibri"/>
                <a:cs typeface="Calibri"/>
                <a:sym typeface="Calibri"/>
              </a:rPr>
              <a:t>Santa Claus</a:t>
            </a:r>
            <a:r>
              <a:rPr lang="en-GB">
                <a:solidFill>
                  <a:srgbClr val="434343"/>
                </a:solidFill>
                <a:latin typeface="Calibri"/>
                <a:ea typeface="Calibri"/>
                <a:cs typeface="Calibri"/>
                <a:sym typeface="Calibri"/>
              </a:rPr>
              <a:t> crosses all of the continents and through all 195 countries of the world on his Christmas Eve journey. He also receives letters from children around the world so it is important that he is able to speak all of the languages!</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Work as a class to write “Merry Christmas” in as many languages as you can!</a:t>
            </a:r>
            <a:endParaRPr>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i="1">
                <a:solidFill>
                  <a:srgbClr val="434343"/>
                </a:solidFill>
                <a:latin typeface="Calibri"/>
                <a:ea typeface="Calibri"/>
                <a:cs typeface="Calibri"/>
                <a:sym typeface="Calibri"/>
              </a:rPr>
              <a:t>See if you can come up with more than five and then try to learn to say each of them.</a:t>
            </a:r>
            <a:endParaRPr i="1">
              <a:solidFill>
                <a:srgbClr val="434343"/>
              </a:solidFill>
              <a:latin typeface="Calibri"/>
              <a:ea typeface="Calibri"/>
              <a:cs typeface="Calibri"/>
              <a:sym typeface="Calibri"/>
            </a:endParaRPr>
          </a:p>
        </p:txBody>
      </p:sp>
      <p:sp>
        <p:nvSpPr>
          <p:cNvPr id="222" name="Google Shape;222;g4e8481302ab82921_104"/>
          <p:cNvSpPr/>
          <p:nvPr/>
        </p:nvSpPr>
        <p:spPr>
          <a:xfrm>
            <a:off x="6600525" y="3538725"/>
            <a:ext cx="1199700" cy="6537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434343"/>
                </a:solidFill>
                <a:latin typeface="Calibri"/>
                <a:ea typeface="Calibri"/>
                <a:cs typeface="Calibri"/>
                <a:sym typeface="Calibri"/>
              </a:rPr>
              <a:t>Click me to return to the main calendar!</a:t>
            </a:r>
            <a:endParaRPr sz="1100" b="1" i="0" u="none" strike="noStrike" cap="none">
              <a:solidFill>
                <a:srgbClr val="434343"/>
              </a:solidFill>
              <a:latin typeface="Calibri"/>
              <a:ea typeface="Calibri"/>
              <a:cs typeface="Calibri"/>
              <a:sym typeface="Calibri"/>
            </a:endParaRPr>
          </a:p>
        </p:txBody>
      </p:sp>
      <p:sp>
        <p:nvSpPr>
          <p:cNvPr id="223" name="Google Shape;223;g4e8481302ab82921_104"/>
          <p:cNvSpPr/>
          <p:nvPr/>
        </p:nvSpPr>
        <p:spPr>
          <a:xfrm>
            <a:off x="367425" y="3175428"/>
            <a:ext cx="6186573" cy="17889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434343"/>
                </a:solidFill>
                <a:latin typeface="Calibri"/>
                <a:ea typeface="Calibri"/>
                <a:cs typeface="Calibri"/>
                <a:sym typeface="Calibri"/>
              </a:rPr>
              <a:t>S</a:t>
            </a:r>
            <a:r>
              <a:rPr lang="en-GB" sz="1600">
                <a:solidFill>
                  <a:srgbClr val="434343"/>
                </a:solidFill>
                <a:latin typeface="Calibri"/>
                <a:ea typeface="Calibri"/>
                <a:cs typeface="Calibri"/>
                <a:sym typeface="Calibri"/>
              </a:rPr>
              <a:t>ee examples</a:t>
            </a:r>
            <a:r>
              <a:rPr lang="en-GB" sz="1400" b="0" i="0" u="none" strike="noStrike" cap="none">
                <a:solidFill>
                  <a:srgbClr val="434343"/>
                </a:solidFill>
                <a:latin typeface="Calibri"/>
                <a:ea typeface="Calibri"/>
                <a:cs typeface="Calibri"/>
                <a:sym typeface="Calibri"/>
              </a:rPr>
              <a:t> </a:t>
            </a:r>
            <a:endParaRPr sz="1600" b="0" i="0" u="none" strike="noStrike" cap="none">
              <a:solidFill>
                <a:srgbClr val="666666"/>
              </a:solidFill>
              <a:latin typeface="Calibri"/>
              <a:ea typeface="Calibri"/>
              <a:cs typeface="Calibri"/>
              <a:sym typeface="Calibri"/>
            </a:endParaRPr>
          </a:p>
        </p:txBody>
      </p:sp>
      <p:sp>
        <p:nvSpPr>
          <p:cNvPr id="224" name="Google Shape;224;g4e8481302ab82921_104"/>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225" name="Google Shape;225;g4e8481302ab82921_104"/>
          <p:cNvPicPr preferRelativeResize="0"/>
          <p:nvPr/>
        </p:nvPicPr>
        <p:blipFill rotWithShape="1">
          <a:blip r:embed="rId7">
            <a:alphaModFix/>
          </a:blip>
          <a:srcRect/>
          <a:stretch/>
        </p:blipFill>
        <p:spPr>
          <a:xfrm>
            <a:off x="7697352" y="227613"/>
            <a:ext cx="1252924" cy="337812"/>
          </a:xfrm>
          <a:prstGeom prst="rect">
            <a:avLst/>
          </a:prstGeom>
          <a:noFill/>
          <a:ln>
            <a:noFill/>
          </a:ln>
        </p:spPr>
      </p:pic>
      <p:sp>
        <p:nvSpPr>
          <p:cNvPr id="226" name="Google Shape;226;g4e8481302ab82921_104"/>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4e8481302ab82921_83"/>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232" name="Google Shape;232;g4e8481302ab82921_83"/>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233" name="Google Shape;233;g4e8481302ab82921_83"/>
          <p:cNvSpPr txBox="1"/>
          <p:nvPr/>
        </p:nvSpPr>
        <p:spPr>
          <a:xfrm>
            <a:off x="311700" y="3837050"/>
            <a:ext cx="6141300" cy="1212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500">
                <a:solidFill>
                  <a:srgbClr val="434343"/>
                </a:solidFill>
                <a:latin typeface="Calibri"/>
                <a:ea typeface="Calibri"/>
                <a:cs typeface="Calibri"/>
                <a:sym typeface="Calibri"/>
              </a:rPr>
              <a:t>1. Cut trees usually </a:t>
            </a:r>
            <a:r>
              <a:rPr lang="en-GB" sz="1500" b="0" i="0" u="none" strike="noStrike" cap="none">
                <a:solidFill>
                  <a:srgbClr val="434343"/>
                </a:solidFill>
                <a:latin typeface="Calibri"/>
                <a:ea typeface="Calibri"/>
                <a:cs typeface="Calibri"/>
                <a:sym typeface="Calibri"/>
              </a:rPr>
              <a:t>end up in landfill and </a:t>
            </a:r>
            <a:r>
              <a:rPr lang="en-GB" sz="1500">
                <a:solidFill>
                  <a:srgbClr val="434343"/>
                </a:solidFill>
                <a:latin typeface="Calibri"/>
                <a:ea typeface="Calibri"/>
                <a:cs typeface="Calibri"/>
                <a:sym typeface="Calibri"/>
              </a:rPr>
              <a:t>release</a:t>
            </a:r>
            <a:r>
              <a:rPr lang="en-GB" sz="1500" b="0" i="0" u="none" strike="noStrike" cap="none">
                <a:solidFill>
                  <a:srgbClr val="434343"/>
                </a:solidFill>
                <a:latin typeface="Calibri"/>
                <a:ea typeface="Calibri"/>
                <a:cs typeface="Calibri"/>
                <a:sym typeface="Calibri"/>
              </a:rPr>
              <a:t> methane as they rot.</a:t>
            </a:r>
            <a:endParaRPr sz="1500" b="0" i="0" u="none" strike="noStrike" cap="none">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GB" sz="1500">
                <a:solidFill>
                  <a:srgbClr val="434343"/>
                </a:solidFill>
                <a:latin typeface="Calibri"/>
                <a:ea typeface="Calibri"/>
                <a:cs typeface="Calibri"/>
                <a:sym typeface="Calibri"/>
              </a:rPr>
              <a:t>2. </a:t>
            </a:r>
            <a:r>
              <a:rPr lang="en-GB" sz="1500" b="0" i="0" u="none" strike="noStrike" cap="none">
                <a:solidFill>
                  <a:srgbClr val="434343"/>
                </a:solidFill>
                <a:latin typeface="Calibri"/>
                <a:ea typeface="Calibri"/>
                <a:cs typeface="Calibri"/>
                <a:sym typeface="Calibri"/>
              </a:rPr>
              <a:t>Artificial trees are made of plastic </a:t>
            </a:r>
            <a:r>
              <a:rPr lang="en-GB" sz="1500">
                <a:solidFill>
                  <a:srgbClr val="434343"/>
                </a:solidFill>
                <a:latin typeface="Calibri"/>
                <a:ea typeface="Calibri"/>
                <a:cs typeface="Calibri"/>
                <a:sym typeface="Calibri"/>
              </a:rPr>
              <a:t>which requires oil and </a:t>
            </a:r>
            <a:r>
              <a:rPr lang="en-GB" sz="1500" b="0" i="0" u="none" strike="noStrike" cap="none">
                <a:solidFill>
                  <a:srgbClr val="434343"/>
                </a:solidFill>
                <a:latin typeface="Calibri"/>
                <a:ea typeface="Calibri"/>
                <a:cs typeface="Calibri"/>
                <a:sym typeface="Calibri"/>
              </a:rPr>
              <a:t>energy to create.</a:t>
            </a:r>
            <a:endParaRPr sz="1500" b="0" i="0" u="none" strike="noStrike" cap="none">
              <a:solidFill>
                <a:srgbClr val="4343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GB" sz="1500">
                <a:solidFill>
                  <a:srgbClr val="434343"/>
                </a:solidFill>
                <a:latin typeface="Calibri"/>
                <a:ea typeface="Calibri"/>
                <a:cs typeface="Calibri"/>
                <a:sym typeface="Calibri"/>
              </a:rPr>
              <a:t>3. </a:t>
            </a:r>
            <a:r>
              <a:rPr lang="en-GB" sz="1500" b="0" i="0" u="none" strike="noStrike" cap="none">
                <a:solidFill>
                  <a:srgbClr val="434343"/>
                </a:solidFill>
                <a:latin typeface="Calibri"/>
                <a:ea typeface="Calibri"/>
                <a:cs typeface="Calibri"/>
                <a:sym typeface="Calibri"/>
              </a:rPr>
              <a:t>Replanting the trees </a:t>
            </a:r>
            <a:r>
              <a:rPr lang="en-GB" sz="1500">
                <a:solidFill>
                  <a:srgbClr val="434343"/>
                </a:solidFill>
                <a:latin typeface="Calibri"/>
                <a:ea typeface="Calibri"/>
                <a:cs typeface="Calibri"/>
                <a:sym typeface="Calibri"/>
              </a:rPr>
              <a:t>means they can continue to remove</a:t>
            </a:r>
            <a:r>
              <a:rPr lang="en-GB" sz="1500" b="0" i="0" u="none" strike="noStrike" cap="none">
                <a:solidFill>
                  <a:srgbClr val="434343"/>
                </a:solidFill>
                <a:latin typeface="Calibri"/>
                <a:ea typeface="Calibri"/>
                <a:cs typeface="Calibri"/>
                <a:sym typeface="Calibri"/>
              </a:rPr>
              <a:t> carbon dioxide from</a:t>
            </a:r>
            <a:r>
              <a:rPr lang="en-GB" sz="1500">
                <a:solidFill>
                  <a:srgbClr val="434343"/>
                </a:solidFill>
                <a:latin typeface="Calibri"/>
                <a:ea typeface="Calibri"/>
                <a:cs typeface="Calibri"/>
                <a:sym typeface="Calibri"/>
              </a:rPr>
              <a:t> </a:t>
            </a:r>
            <a:r>
              <a:rPr lang="en-GB" sz="1500" b="0" i="0" u="none" strike="noStrike" cap="none">
                <a:solidFill>
                  <a:srgbClr val="434343"/>
                </a:solidFill>
                <a:latin typeface="Calibri"/>
                <a:ea typeface="Calibri"/>
                <a:cs typeface="Calibri"/>
                <a:sym typeface="Calibri"/>
              </a:rPr>
              <a:t>the atmosphere as the tree photosynthesise</a:t>
            </a:r>
            <a:r>
              <a:rPr lang="en-GB" sz="1500">
                <a:solidFill>
                  <a:srgbClr val="434343"/>
                </a:solidFill>
                <a:latin typeface="Calibri"/>
                <a:ea typeface="Calibri"/>
                <a:cs typeface="Calibri"/>
                <a:sym typeface="Calibri"/>
              </a:rPr>
              <a:t>s</a:t>
            </a:r>
            <a:r>
              <a:rPr lang="en-GB" sz="1500" b="0" i="0" u="none" strike="noStrike" cap="none">
                <a:solidFill>
                  <a:srgbClr val="434343"/>
                </a:solidFill>
                <a:latin typeface="Calibri"/>
                <a:ea typeface="Calibri"/>
                <a:cs typeface="Calibri"/>
                <a:sym typeface="Calibri"/>
              </a:rPr>
              <a:t>.</a:t>
            </a:r>
            <a:endParaRPr sz="1500" b="0" i="0" u="none" strike="noStrike" cap="none">
              <a:solidFill>
                <a:srgbClr val="434343"/>
              </a:solidFill>
              <a:latin typeface="Calibri"/>
              <a:ea typeface="Calibri"/>
              <a:cs typeface="Calibri"/>
              <a:sym typeface="Calibri"/>
            </a:endParaRPr>
          </a:p>
        </p:txBody>
      </p:sp>
      <p:sp>
        <p:nvSpPr>
          <p:cNvPr id="234" name="Google Shape;234;g4e8481302ab82921_83"/>
          <p:cNvSpPr txBox="1">
            <a:spLocks noGrp="1"/>
          </p:cNvSpPr>
          <p:nvPr>
            <p:ph type="body" idx="1"/>
          </p:nvPr>
        </p:nvSpPr>
        <p:spPr>
          <a:xfrm>
            <a:off x="311700" y="922200"/>
            <a:ext cx="8791150" cy="282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434343"/>
                </a:solidFill>
                <a:latin typeface="Calibri"/>
                <a:ea typeface="Calibri"/>
                <a:cs typeface="Calibri"/>
                <a:sym typeface="Calibri"/>
              </a:rPr>
              <a:t>You are the </a:t>
            </a:r>
            <a:r>
              <a:rPr lang="en-GB" b="1" dirty="0">
                <a:solidFill>
                  <a:srgbClr val="434343"/>
                </a:solidFill>
                <a:latin typeface="Calibri"/>
                <a:ea typeface="Calibri"/>
                <a:cs typeface="Calibri"/>
                <a:sym typeface="Calibri"/>
              </a:rPr>
              <a:t>General Manager</a:t>
            </a:r>
            <a:r>
              <a:rPr lang="en-GB" dirty="0">
                <a:solidFill>
                  <a:srgbClr val="434343"/>
                </a:solidFill>
                <a:latin typeface="Calibri"/>
                <a:ea typeface="Calibri"/>
                <a:cs typeface="Calibri"/>
                <a:sym typeface="Calibri"/>
              </a:rPr>
              <a:t> of a new business that offers people the chance to hire a Christmas tree. The customer chooses a potted tree which they then take home. </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dirty="0">
                <a:solidFill>
                  <a:srgbClr val="434343"/>
                </a:solidFill>
                <a:latin typeface="Calibri"/>
                <a:ea typeface="Calibri"/>
                <a:cs typeface="Calibri"/>
                <a:sym typeface="Calibri"/>
              </a:rPr>
              <a:t>After the festive period is over, the customer returns the tree and it is replanted so that it can be used again next year. </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dirty="0">
                <a:solidFill>
                  <a:srgbClr val="434343"/>
                </a:solidFill>
                <a:latin typeface="Calibri"/>
                <a:ea typeface="Calibri"/>
                <a:cs typeface="Calibri"/>
                <a:sym typeface="Calibri"/>
              </a:rPr>
              <a:t>You receive a call from the local newspaper who are running a story on this innovative new scheme. They want to know what the advantages are and why customers should use it. </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dirty="0">
                <a:solidFill>
                  <a:srgbClr val="434343"/>
                </a:solidFill>
                <a:latin typeface="Calibri"/>
                <a:ea typeface="Calibri"/>
                <a:cs typeface="Calibri"/>
                <a:sym typeface="Calibri"/>
              </a:rPr>
              <a:t>Can you describe </a:t>
            </a:r>
            <a:r>
              <a:rPr lang="en-GB" b="1" dirty="0">
                <a:solidFill>
                  <a:srgbClr val="434343"/>
                </a:solidFill>
                <a:latin typeface="Calibri"/>
                <a:ea typeface="Calibri"/>
                <a:cs typeface="Calibri"/>
                <a:sym typeface="Calibri"/>
              </a:rPr>
              <a:t>three advantages</a:t>
            </a:r>
            <a:r>
              <a:rPr lang="en-GB" dirty="0">
                <a:solidFill>
                  <a:srgbClr val="434343"/>
                </a:solidFill>
                <a:latin typeface="Calibri"/>
                <a:ea typeface="Calibri"/>
                <a:cs typeface="Calibri"/>
                <a:sym typeface="Calibri"/>
              </a:rPr>
              <a:t> of this scheme?</a:t>
            </a:r>
            <a:endParaRPr dirty="0">
              <a:solidFill>
                <a:srgbClr val="434343"/>
              </a:solidFill>
              <a:latin typeface="Calibri"/>
              <a:ea typeface="Calibri"/>
              <a:cs typeface="Calibri"/>
              <a:sym typeface="Calibri"/>
            </a:endParaRPr>
          </a:p>
        </p:txBody>
      </p:sp>
      <p:sp>
        <p:nvSpPr>
          <p:cNvPr id="235" name="Google Shape;235;g4e8481302ab82921_83"/>
          <p:cNvSpPr/>
          <p:nvPr/>
        </p:nvSpPr>
        <p:spPr>
          <a:xfrm>
            <a:off x="311700" y="3878200"/>
            <a:ext cx="6141300" cy="11487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595959"/>
                </a:solidFill>
                <a:latin typeface="Calibri"/>
                <a:ea typeface="Calibri"/>
                <a:cs typeface="Calibri"/>
                <a:sym typeface="Calibri"/>
              </a:rPr>
              <a:t>See suggestions</a:t>
            </a:r>
            <a:endParaRPr sz="1600" b="0" i="0" u="none" strike="noStrike" cap="none">
              <a:solidFill>
                <a:srgbClr val="595959"/>
              </a:solidFill>
              <a:latin typeface="Calibri"/>
              <a:ea typeface="Calibri"/>
              <a:cs typeface="Calibri"/>
              <a:sym typeface="Calibri"/>
            </a:endParaRPr>
          </a:p>
        </p:txBody>
      </p:sp>
      <p:sp>
        <p:nvSpPr>
          <p:cNvPr id="236" name="Google Shape;236;g4e8481302ab82921_83"/>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237" name="Google Shape;237;g4e8481302ab82921_83"/>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238" name="Google Shape;238;g4e8481302ab82921_83"/>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5</a:t>
            </a:r>
            <a:endParaRPr/>
          </a:p>
        </p:txBody>
      </p:sp>
      <p:pic>
        <p:nvPicPr>
          <p:cNvPr id="239" name="Google Shape;239;g4e8481302ab82921_83"/>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240" name="Google Shape;240;g4e8481302ab82921_83"/>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241" name="Google Shape;241;g4e8481302ab82921_83">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2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g4e8481302ab82921_97"/>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247" name="Google Shape;247;g4e8481302ab82921_97"/>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248" name="Google Shape;248;g4e8481302ab82921_97"/>
          <p:cNvSpPr txBox="1"/>
          <p:nvPr/>
        </p:nvSpPr>
        <p:spPr>
          <a:xfrm>
            <a:off x="311700" y="4269900"/>
            <a:ext cx="6141300" cy="714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600">
                <a:solidFill>
                  <a:srgbClr val="434343"/>
                </a:solidFill>
                <a:latin typeface="Calibri"/>
                <a:ea typeface="Calibri"/>
                <a:cs typeface="Calibri"/>
                <a:sym typeface="Calibri"/>
              </a:rPr>
              <a:t>8% of all owner’s send their pet a card each Christmas - and 75% </a:t>
            </a:r>
            <a:br>
              <a:rPr lang="en-GB" sz="1600">
                <a:solidFill>
                  <a:srgbClr val="434343"/>
                </a:solidFill>
                <a:latin typeface="Calibri"/>
                <a:ea typeface="Calibri"/>
                <a:cs typeface="Calibri"/>
                <a:sym typeface="Calibri"/>
              </a:rPr>
            </a:br>
            <a:r>
              <a:rPr lang="en-GB" sz="1600">
                <a:solidFill>
                  <a:srgbClr val="434343"/>
                </a:solidFill>
                <a:latin typeface="Calibri"/>
                <a:ea typeface="Calibri"/>
                <a:cs typeface="Calibri"/>
                <a:sym typeface="Calibri"/>
              </a:rPr>
              <a:t>of dog owners buy their pooch a Christmas present!</a:t>
            </a:r>
            <a:endParaRPr sz="1600" b="0" i="0" u="none" strike="noStrike" cap="none">
              <a:solidFill>
                <a:srgbClr val="434343"/>
              </a:solidFill>
              <a:latin typeface="Calibri"/>
              <a:ea typeface="Calibri"/>
              <a:cs typeface="Calibri"/>
              <a:sym typeface="Calibri"/>
            </a:endParaRPr>
          </a:p>
        </p:txBody>
      </p:sp>
      <p:sp>
        <p:nvSpPr>
          <p:cNvPr id="249" name="Google Shape;249;g4e8481302ab82921_97"/>
          <p:cNvSpPr txBox="1">
            <a:spLocks noGrp="1"/>
          </p:cNvSpPr>
          <p:nvPr>
            <p:ph type="body" idx="1"/>
          </p:nvPr>
        </p:nvSpPr>
        <p:spPr>
          <a:xfrm>
            <a:off x="311700" y="987550"/>
            <a:ext cx="8791150" cy="276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434343"/>
                </a:solidFill>
                <a:latin typeface="Calibri"/>
                <a:ea typeface="Calibri"/>
                <a:cs typeface="Calibri"/>
                <a:sym typeface="Calibri"/>
              </a:rPr>
              <a:t>You are a </a:t>
            </a:r>
            <a:r>
              <a:rPr lang="en-GB" b="1" dirty="0">
                <a:solidFill>
                  <a:srgbClr val="434343"/>
                </a:solidFill>
                <a:latin typeface="Calibri"/>
                <a:ea typeface="Calibri"/>
                <a:cs typeface="Calibri"/>
                <a:sym typeface="Calibri"/>
              </a:rPr>
              <a:t>Graphic Designer</a:t>
            </a:r>
            <a:r>
              <a:rPr lang="en-GB" dirty="0">
                <a:solidFill>
                  <a:srgbClr val="434343"/>
                </a:solidFill>
                <a:latin typeface="Calibri"/>
                <a:ea typeface="Calibri"/>
                <a:cs typeface="Calibri"/>
                <a:sym typeface="Calibri"/>
              </a:rPr>
              <a:t> working for a large greetings card manufacturer. </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dirty="0">
                <a:solidFill>
                  <a:srgbClr val="434343"/>
                </a:solidFill>
                <a:latin typeface="Calibri"/>
                <a:ea typeface="Calibri"/>
                <a:cs typeface="Calibri"/>
                <a:sym typeface="Calibri"/>
              </a:rPr>
              <a:t>You have been asked to design a Christmas card aimed at customers buying it for their pets.</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dirty="0">
                <a:solidFill>
                  <a:srgbClr val="434343"/>
                </a:solidFill>
                <a:latin typeface="Calibri"/>
                <a:ea typeface="Calibri"/>
                <a:cs typeface="Calibri"/>
                <a:sym typeface="Calibri"/>
              </a:rPr>
              <a:t>Can you come up with a fun design and a catchy message to put on the front of the card? </a:t>
            </a:r>
            <a:endParaRPr dirty="0">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sz="1600" i="1" dirty="0">
                <a:solidFill>
                  <a:srgbClr val="434343"/>
                </a:solidFill>
                <a:latin typeface="Calibri"/>
                <a:ea typeface="Calibri"/>
                <a:cs typeface="Calibri"/>
                <a:sym typeface="Calibri"/>
              </a:rPr>
              <a:t>Hint: you could include alliteration or a joke to make it funny!</a:t>
            </a:r>
            <a:endParaRPr sz="1600" i="1" dirty="0">
              <a:solidFill>
                <a:srgbClr val="434343"/>
              </a:solidFill>
              <a:latin typeface="Calibri"/>
              <a:ea typeface="Calibri"/>
              <a:cs typeface="Calibri"/>
              <a:sym typeface="Calibri"/>
            </a:endParaRPr>
          </a:p>
        </p:txBody>
      </p:sp>
      <p:sp>
        <p:nvSpPr>
          <p:cNvPr id="250" name="Google Shape;250;g4e8481302ab82921_97"/>
          <p:cNvSpPr/>
          <p:nvPr/>
        </p:nvSpPr>
        <p:spPr>
          <a:xfrm>
            <a:off x="311700" y="4269900"/>
            <a:ext cx="5973600" cy="7143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595959"/>
                </a:solidFill>
                <a:latin typeface="Calibri"/>
                <a:ea typeface="Calibri"/>
                <a:cs typeface="Calibri"/>
                <a:sym typeface="Calibri"/>
              </a:rPr>
              <a:t>S</a:t>
            </a:r>
            <a:r>
              <a:rPr lang="en-GB" sz="1600">
                <a:solidFill>
                  <a:srgbClr val="595959"/>
                </a:solidFill>
                <a:latin typeface="Calibri"/>
                <a:ea typeface="Calibri"/>
                <a:cs typeface="Calibri"/>
                <a:sym typeface="Calibri"/>
              </a:rPr>
              <a:t>ee Fun Facts!</a:t>
            </a:r>
            <a:endParaRPr sz="1600" b="0" i="0" u="none" strike="noStrike" cap="none">
              <a:solidFill>
                <a:srgbClr val="595959"/>
              </a:solidFill>
              <a:latin typeface="Calibri"/>
              <a:ea typeface="Calibri"/>
              <a:cs typeface="Calibri"/>
              <a:sym typeface="Calibri"/>
            </a:endParaRPr>
          </a:p>
        </p:txBody>
      </p:sp>
      <p:sp>
        <p:nvSpPr>
          <p:cNvPr id="251" name="Google Shape;251;g4e8481302ab82921_97"/>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252" name="Google Shape;252;g4e8481302ab82921_97"/>
          <p:cNvPicPr preferRelativeResize="0"/>
          <p:nvPr/>
        </p:nvPicPr>
        <p:blipFill rotWithShape="1">
          <a:blip r:embed="rId5">
            <a:alphaModFix/>
          </a:blip>
          <a:srcRect/>
          <a:stretch/>
        </p:blipFill>
        <p:spPr>
          <a:xfrm>
            <a:off x="7697352" y="227613"/>
            <a:ext cx="1252924" cy="337812"/>
          </a:xfrm>
          <a:prstGeom prst="rect">
            <a:avLst/>
          </a:prstGeom>
          <a:noFill/>
          <a:ln>
            <a:noFill/>
          </a:ln>
        </p:spPr>
      </p:pic>
      <p:sp>
        <p:nvSpPr>
          <p:cNvPr id="253" name="Google Shape;253;g4e8481302ab82921_97"/>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6</a:t>
            </a:r>
            <a:endParaRPr/>
          </a:p>
        </p:txBody>
      </p:sp>
      <p:pic>
        <p:nvPicPr>
          <p:cNvPr id="254" name="Google Shape;254;g4e8481302ab82921_97"/>
          <p:cNvPicPr preferRelativeResize="0"/>
          <p:nvPr/>
        </p:nvPicPr>
        <p:blipFill rotWithShape="1">
          <a:blip r:embed="rId6">
            <a:alphaModFix/>
          </a:blip>
          <a:srcRect/>
          <a:stretch/>
        </p:blipFill>
        <p:spPr>
          <a:xfrm flipH="1">
            <a:off x="8069451" y="3259290"/>
            <a:ext cx="1033399" cy="1956300"/>
          </a:xfrm>
          <a:prstGeom prst="rect">
            <a:avLst/>
          </a:prstGeom>
          <a:noFill/>
          <a:ln>
            <a:noFill/>
          </a:ln>
        </p:spPr>
      </p:pic>
      <p:pic>
        <p:nvPicPr>
          <p:cNvPr id="255" name="Google Shape;255;g4e8481302ab82921_97"/>
          <p:cNvPicPr preferRelativeResize="0"/>
          <p:nvPr/>
        </p:nvPicPr>
        <p:blipFill rotWithShape="1">
          <a:blip r:embed="rId7">
            <a:alphaModFix/>
          </a:blip>
          <a:srcRect/>
          <a:stretch/>
        </p:blipFill>
        <p:spPr>
          <a:xfrm flipH="1">
            <a:off x="6786550" y="4269900"/>
            <a:ext cx="1231450" cy="873600"/>
          </a:xfrm>
          <a:prstGeom prst="rect">
            <a:avLst/>
          </a:prstGeom>
          <a:noFill/>
          <a:ln>
            <a:noFill/>
          </a:ln>
        </p:spPr>
      </p:pic>
      <p:sp>
        <p:nvSpPr>
          <p:cNvPr id="256" name="Google Shape;256;g4e8481302ab82921_97">
            <a:hlinkClick r:id="rId8"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2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4e8481302ab82921_90"/>
          <p:cNvPicPr preferRelativeResize="0"/>
          <p:nvPr/>
        </p:nvPicPr>
        <p:blipFill rotWithShape="1">
          <a:blip r:embed="rId3">
            <a:alphaModFix/>
          </a:blip>
          <a:srcRect l="-220" t="3976" b="14196"/>
          <a:stretch/>
        </p:blipFill>
        <p:spPr>
          <a:xfrm>
            <a:off x="-82075" y="-165350"/>
            <a:ext cx="9226077" cy="5380950"/>
          </a:xfrm>
          <a:prstGeom prst="rect">
            <a:avLst/>
          </a:prstGeom>
          <a:noFill/>
          <a:ln>
            <a:noFill/>
          </a:ln>
        </p:spPr>
      </p:pic>
      <p:pic>
        <p:nvPicPr>
          <p:cNvPr id="262" name="Google Shape;262;g4e8481302ab82921_90"/>
          <p:cNvPicPr preferRelativeResize="0"/>
          <p:nvPr/>
        </p:nvPicPr>
        <p:blipFill rotWithShape="1">
          <a:blip r:embed="rId4">
            <a:alphaModFix/>
          </a:blip>
          <a:srcRect/>
          <a:stretch/>
        </p:blipFill>
        <p:spPr>
          <a:xfrm>
            <a:off x="-82075" y="-1551500"/>
            <a:ext cx="9226076" cy="4922074"/>
          </a:xfrm>
          <a:prstGeom prst="rect">
            <a:avLst/>
          </a:prstGeom>
          <a:noFill/>
          <a:ln>
            <a:noFill/>
          </a:ln>
        </p:spPr>
      </p:pic>
      <p:sp>
        <p:nvSpPr>
          <p:cNvPr id="263" name="Google Shape;263;g4e8481302ab82921_90"/>
          <p:cNvSpPr txBox="1"/>
          <p:nvPr/>
        </p:nvSpPr>
        <p:spPr>
          <a:xfrm>
            <a:off x="311700" y="4474125"/>
            <a:ext cx="55623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a:solidFill>
                  <a:srgbClr val="434343"/>
                </a:solidFill>
                <a:latin typeface="Calibri"/>
                <a:ea typeface="Calibri"/>
                <a:cs typeface="Calibri"/>
                <a:sym typeface="Calibri"/>
              </a:rPr>
              <a:t>Battery/Cell, Wire, Lightbulb, Motor, Open Switch, Closed switch</a:t>
            </a:r>
            <a:endParaRPr sz="1600" b="0" i="0" u="none" strike="noStrike" cap="none">
              <a:solidFill>
                <a:srgbClr val="434343"/>
              </a:solidFill>
              <a:latin typeface="Calibri"/>
              <a:ea typeface="Calibri"/>
              <a:cs typeface="Calibri"/>
              <a:sym typeface="Calibri"/>
            </a:endParaRPr>
          </a:p>
        </p:txBody>
      </p:sp>
      <p:sp>
        <p:nvSpPr>
          <p:cNvPr id="264" name="Google Shape;264;g4e8481302ab82921_90"/>
          <p:cNvSpPr txBox="1">
            <a:spLocks noGrp="1"/>
          </p:cNvSpPr>
          <p:nvPr>
            <p:ph type="body" idx="1"/>
          </p:nvPr>
        </p:nvSpPr>
        <p:spPr>
          <a:xfrm>
            <a:off x="311700" y="966975"/>
            <a:ext cx="8520600" cy="278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434343"/>
                </a:solidFill>
                <a:latin typeface="Calibri"/>
                <a:ea typeface="Calibri"/>
                <a:cs typeface="Calibri"/>
                <a:sym typeface="Calibri"/>
              </a:rPr>
              <a:t>You work as an </a:t>
            </a:r>
            <a:r>
              <a:rPr lang="en-GB" b="1">
                <a:solidFill>
                  <a:srgbClr val="434343"/>
                </a:solidFill>
                <a:latin typeface="Calibri"/>
                <a:ea typeface="Calibri"/>
                <a:cs typeface="Calibri"/>
                <a:sym typeface="Calibri"/>
              </a:rPr>
              <a:t>Electrician</a:t>
            </a:r>
            <a:r>
              <a:rPr lang="en-GB">
                <a:solidFill>
                  <a:srgbClr val="434343"/>
                </a:solidFill>
                <a:latin typeface="Calibri"/>
                <a:ea typeface="Calibri"/>
                <a:cs typeface="Calibri"/>
                <a:sym typeface="Calibri"/>
              </a:rPr>
              <a:t> for the local council and are responsible for ensuring that all of the Christmas street lighting is correctly installed so it works for the big switch on!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a:solidFill>
                  <a:srgbClr val="434343"/>
                </a:solidFill>
                <a:latin typeface="Calibri"/>
                <a:ea typeface="Calibri"/>
                <a:cs typeface="Calibri"/>
                <a:sym typeface="Calibri"/>
              </a:rPr>
              <a:t>The lights you are using have been imported from another country and the instructions are not in English. But luckily there is a wiring diagram for you to follow. </a:t>
            </a:r>
            <a:endParaRPr>
              <a:solidFill>
                <a:srgbClr val="434343"/>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GB">
                <a:solidFill>
                  <a:srgbClr val="434343"/>
                </a:solidFill>
                <a:latin typeface="Calibri"/>
                <a:ea typeface="Calibri"/>
                <a:cs typeface="Calibri"/>
                <a:sym typeface="Calibri"/>
              </a:rPr>
              <a:t>Can you name each the components shown in the diagram?</a:t>
            </a:r>
            <a:endParaRPr>
              <a:solidFill>
                <a:srgbClr val="434343"/>
              </a:solidFill>
              <a:latin typeface="Calibri"/>
              <a:ea typeface="Calibri"/>
              <a:cs typeface="Calibri"/>
              <a:sym typeface="Calibri"/>
            </a:endParaRPr>
          </a:p>
        </p:txBody>
      </p:sp>
      <p:sp>
        <p:nvSpPr>
          <p:cNvPr id="265" name="Google Shape;265;g4e8481302ab82921_90"/>
          <p:cNvSpPr/>
          <p:nvPr/>
        </p:nvSpPr>
        <p:spPr>
          <a:xfrm>
            <a:off x="311700" y="4455900"/>
            <a:ext cx="5733300" cy="431100"/>
          </a:xfrm>
          <a:prstGeom prst="rect">
            <a:avLst/>
          </a:prstGeom>
          <a:solidFill>
            <a:srgbClr val="72BA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434343"/>
                </a:solidFill>
                <a:latin typeface="Calibri"/>
                <a:ea typeface="Calibri"/>
                <a:cs typeface="Calibri"/>
                <a:sym typeface="Calibri"/>
              </a:rPr>
              <a:t>Show Answer</a:t>
            </a:r>
            <a:r>
              <a:rPr lang="en-GB" sz="1400" b="0" i="0" u="none" strike="noStrike" cap="none">
                <a:solidFill>
                  <a:srgbClr val="434343"/>
                </a:solidFill>
                <a:latin typeface="Calibri"/>
                <a:ea typeface="Calibri"/>
                <a:cs typeface="Calibri"/>
                <a:sym typeface="Calibri"/>
              </a:rPr>
              <a:t> </a:t>
            </a:r>
            <a:endParaRPr sz="1600" b="0" i="0" u="none" strike="noStrike" cap="none">
              <a:solidFill>
                <a:srgbClr val="666666"/>
              </a:solidFill>
              <a:latin typeface="Calibri"/>
              <a:ea typeface="Calibri"/>
              <a:cs typeface="Calibri"/>
              <a:sym typeface="Calibri"/>
            </a:endParaRPr>
          </a:p>
        </p:txBody>
      </p:sp>
      <p:pic>
        <p:nvPicPr>
          <p:cNvPr id="266" name="Google Shape;266;g4e8481302ab82921_90"/>
          <p:cNvPicPr preferRelativeResize="0"/>
          <p:nvPr/>
        </p:nvPicPr>
        <p:blipFill rotWithShape="1">
          <a:blip r:embed="rId5">
            <a:alphaModFix/>
          </a:blip>
          <a:srcRect r="29690" b="64924"/>
          <a:stretch/>
        </p:blipFill>
        <p:spPr>
          <a:xfrm>
            <a:off x="311700" y="3300582"/>
            <a:ext cx="2250100" cy="671525"/>
          </a:xfrm>
          <a:prstGeom prst="rect">
            <a:avLst/>
          </a:prstGeom>
          <a:noFill/>
          <a:ln>
            <a:noFill/>
          </a:ln>
        </p:spPr>
      </p:pic>
      <p:pic>
        <p:nvPicPr>
          <p:cNvPr id="267" name="Google Shape;267;g4e8481302ab82921_90"/>
          <p:cNvPicPr preferRelativeResize="0"/>
          <p:nvPr/>
        </p:nvPicPr>
        <p:blipFill rotWithShape="1">
          <a:blip r:embed="rId5">
            <a:alphaModFix/>
          </a:blip>
          <a:srcRect t="54370" b="14982"/>
          <a:stretch/>
        </p:blipFill>
        <p:spPr>
          <a:xfrm>
            <a:off x="2844548" y="3342973"/>
            <a:ext cx="3200400" cy="586725"/>
          </a:xfrm>
          <a:prstGeom prst="rect">
            <a:avLst/>
          </a:prstGeom>
          <a:noFill/>
          <a:ln>
            <a:noFill/>
          </a:ln>
        </p:spPr>
      </p:pic>
      <p:sp>
        <p:nvSpPr>
          <p:cNvPr id="268" name="Google Shape;268;g4e8481302ab82921_90"/>
          <p:cNvSpPr txBox="1"/>
          <p:nvPr/>
        </p:nvSpPr>
        <p:spPr>
          <a:xfrm rot="-175002">
            <a:off x="145337" y="180633"/>
            <a:ext cx="3920679" cy="642233"/>
          </a:xfrm>
          <a:prstGeom prst="rect">
            <a:avLst/>
          </a:prstGeom>
          <a:solidFill>
            <a:srgbClr val="D73F3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500"/>
              <a:buFont typeface="Arial"/>
              <a:buNone/>
            </a:pPr>
            <a:r>
              <a:rPr lang="en-GB" sz="2400">
                <a:solidFill>
                  <a:schemeClr val="lt1"/>
                </a:solidFill>
                <a:latin typeface="Arial Black"/>
                <a:ea typeface="Arial Black"/>
                <a:cs typeface="Arial Black"/>
                <a:sym typeface="Arial Black"/>
              </a:rPr>
              <a:t>Careers at Christmas</a:t>
            </a:r>
            <a:endParaRPr sz="2400">
              <a:solidFill>
                <a:srgbClr val="72BA65"/>
              </a:solidFill>
              <a:latin typeface="Arial Black"/>
              <a:ea typeface="Arial Black"/>
              <a:cs typeface="Arial Black"/>
              <a:sym typeface="Arial Black"/>
            </a:endParaRPr>
          </a:p>
        </p:txBody>
      </p:sp>
      <p:pic>
        <p:nvPicPr>
          <p:cNvPr id="269" name="Google Shape;269;g4e8481302ab82921_90"/>
          <p:cNvPicPr preferRelativeResize="0"/>
          <p:nvPr/>
        </p:nvPicPr>
        <p:blipFill rotWithShape="1">
          <a:blip r:embed="rId6">
            <a:alphaModFix/>
          </a:blip>
          <a:srcRect/>
          <a:stretch/>
        </p:blipFill>
        <p:spPr>
          <a:xfrm>
            <a:off x="7697352" y="227613"/>
            <a:ext cx="1252924" cy="337812"/>
          </a:xfrm>
          <a:prstGeom prst="rect">
            <a:avLst/>
          </a:prstGeom>
          <a:noFill/>
          <a:ln>
            <a:noFill/>
          </a:ln>
        </p:spPr>
      </p:pic>
      <p:sp>
        <p:nvSpPr>
          <p:cNvPr id="270" name="Google Shape;270;g4e8481302ab82921_90"/>
          <p:cNvSpPr/>
          <p:nvPr/>
        </p:nvSpPr>
        <p:spPr>
          <a:xfrm>
            <a:off x="4253550" y="133725"/>
            <a:ext cx="1199700" cy="525600"/>
          </a:xfrm>
          <a:prstGeom prst="roundRect">
            <a:avLst>
              <a:gd name="adj" fmla="val 16667"/>
            </a:avLst>
          </a:prstGeom>
          <a:noFill/>
          <a:ln w="19050" cap="flat" cmpd="sng">
            <a:solidFill>
              <a:srgbClr val="72BA65"/>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Arial"/>
              <a:buNone/>
            </a:pPr>
            <a:r>
              <a:rPr lang="en-GB" sz="2400">
                <a:solidFill>
                  <a:schemeClr val="dk2"/>
                </a:solidFill>
                <a:latin typeface="Pacifico"/>
                <a:ea typeface="Pacifico"/>
                <a:cs typeface="Pacifico"/>
                <a:sym typeface="Pacifico"/>
              </a:rPr>
              <a:t>Day 7</a:t>
            </a:r>
            <a:endParaRPr/>
          </a:p>
        </p:txBody>
      </p:sp>
      <p:pic>
        <p:nvPicPr>
          <p:cNvPr id="271" name="Google Shape;271;g4e8481302ab82921_90"/>
          <p:cNvPicPr preferRelativeResize="0"/>
          <p:nvPr/>
        </p:nvPicPr>
        <p:blipFill rotWithShape="1">
          <a:blip r:embed="rId7">
            <a:alphaModFix/>
          </a:blip>
          <a:srcRect/>
          <a:stretch/>
        </p:blipFill>
        <p:spPr>
          <a:xfrm flipH="1">
            <a:off x="8069451" y="3259290"/>
            <a:ext cx="1033399" cy="1956300"/>
          </a:xfrm>
          <a:prstGeom prst="rect">
            <a:avLst/>
          </a:prstGeom>
          <a:noFill/>
          <a:ln>
            <a:noFill/>
          </a:ln>
        </p:spPr>
      </p:pic>
      <p:pic>
        <p:nvPicPr>
          <p:cNvPr id="272" name="Google Shape;272;g4e8481302ab82921_90"/>
          <p:cNvPicPr preferRelativeResize="0"/>
          <p:nvPr/>
        </p:nvPicPr>
        <p:blipFill rotWithShape="1">
          <a:blip r:embed="rId8">
            <a:alphaModFix/>
          </a:blip>
          <a:srcRect/>
          <a:stretch/>
        </p:blipFill>
        <p:spPr>
          <a:xfrm flipH="1">
            <a:off x="6786550" y="4269900"/>
            <a:ext cx="1231450" cy="873600"/>
          </a:xfrm>
          <a:prstGeom prst="rect">
            <a:avLst/>
          </a:prstGeom>
          <a:noFill/>
          <a:ln>
            <a:noFill/>
          </a:ln>
        </p:spPr>
      </p:pic>
      <p:sp>
        <p:nvSpPr>
          <p:cNvPr id="273" name="Google Shape;273;g4e8481302ab82921_90">
            <a:hlinkClick r:id="rId9" action="ppaction://hlinksldjump"/>
          </p:cNvPr>
          <p:cNvSpPr/>
          <p:nvPr/>
        </p:nvSpPr>
        <p:spPr>
          <a:xfrm>
            <a:off x="6786550" y="3632500"/>
            <a:ext cx="1113900" cy="567900"/>
          </a:xfrm>
          <a:prstGeom prst="wedgeRoundRectCallout">
            <a:avLst>
              <a:gd name="adj1" fmla="val 70465"/>
              <a:gd name="adj2" fmla="val 33530"/>
              <a:gd name="adj3" fmla="val 0"/>
            </a:avLst>
          </a:prstGeom>
          <a:noFill/>
          <a:ln w="9525" cap="flat" cmpd="sng">
            <a:solidFill>
              <a:schemeClr val="dk2"/>
            </a:solidFill>
            <a:prstDash val="solid"/>
            <a:round/>
            <a:headEnd type="none" w="sm" len="sm"/>
            <a:tailEnd type="none" w="sm" len="sm"/>
          </a:ln>
        </p:spPr>
        <p:txBody>
          <a:bodyPr spcFirstLastPara="1" wrap="square" lIns="72000" tIns="91425" rIns="7200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1" i="0" u="none" strike="noStrike" cap="none">
                <a:solidFill>
                  <a:srgbClr val="666666"/>
                </a:solidFill>
                <a:latin typeface="Calibri"/>
                <a:ea typeface="Calibri"/>
                <a:cs typeface="Calibri"/>
                <a:sym typeface="Calibri"/>
              </a:rPr>
              <a:t>Click me to return to the </a:t>
            </a:r>
            <a:r>
              <a:rPr lang="en-GB" sz="1000" b="1">
                <a:solidFill>
                  <a:srgbClr val="666666"/>
                </a:solidFill>
                <a:latin typeface="Calibri"/>
                <a:ea typeface="Calibri"/>
                <a:cs typeface="Calibri"/>
                <a:sym typeface="Calibri"/>
              </a:rPr>
              <a:t>advent</a:t>
            </a:r>
            <a:r>
              <a:rPr lang="en-GB" sz="1000" b="1" i="0" u="none" strike="noStrike" cap="none">
                <a:solidFill>
                  <a:srgbClr val="666666"/>
                </a:solidFill>
                <a:latin typeface="Calibri"/>
                <a:ea typeface="Calibri"/>
                <a:cs typeface="Calibri"/>
                <a:sym typeface="Calibri"/>
              </a:rPr>
              <a:t> calendar!</a:t>
            </a:r>
            <a:endParaRPr sz="1000" b="1" i="0" u="none" strike="noStrike" cap="none">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2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3764</Words>
  <Application>Microsoft Office PowerPoint</Application>
  <PresentationFormat>On-screen Show (16:9)</PresentationFormat>
  <Paragraphs>281</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Pacifico</vt:lpstr>
      <vt:lpstr>Calibri</vt:lpstr>
      <vt:lpstr>Arial Black</vt:lpstr>
      <vt:lpstr>Caveat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Jon Maiden</cp:lastModifiedBy>
  <cp:revision>1</cp:revision>
  <dcterms:modified xsi:type="dcterms:W3CDTF">2021-11-29T13:34:01Z</dcterms:modified>
</cp:coreProperties>
</file>