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6" r:id="rId5"/>
  </p:sldIdLst>
  <p:sldSz cx="9720263" cy="17640300"/>
  <p:notesSz cx="6797675" cy="9926638"/>
  <p:defaultTextStyle>
    <a:defPPr>
      <a:defRPr lang="en-US"/>
    </a:defPPr>
    <a:lvl1pPr marL="0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1pPr>
    <a:lvl2pPr marL="547237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2pPr>
    <a:lvl3pPr marL="1094475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3pPr>
    <a:lvl4pPr marL="164171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4pPr>
    <a:lvl5pPr marL="2188951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5pPr>
    <a:lvl6pPr marL="2736188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6pPr>
    <a:lvl7pPr marL="3283426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7pPr>
    <a:lvl8pPr marL="383066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8pPr>
    <a:lvl9pPr marL="4377902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856"/>
    <a:srgbClr val="175A68"/>
    <a:srgbClr val="FE5E00"/>
    <a:srgbClr val="F8B308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0" autoAdjust="0"/>
    <p:restoredTop sz="94343" autoAdjust="0"/>
  </p:normalViewPr>
  <p:slideViewPr>
    <p:cSldViewPr snapToGrid="0">
      <p:cViewPr varScale="1">
        <p:scale>
          <a:sx n="45" d="100"/>
          <a:sy n="45" d="100"/>
        </p:scale>
        <p:origin x="41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627EA94C-77A3-2040-8584-2856F8330D11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76500" y="1241425"/>
            <a:ext cx="18446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AE0A575A-FE42-F34E-BE8D-35435E3FE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1pPr>
    <a:lvl2pPr marL="465338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2pPr>
    <a:lvl3pPr marL="930676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3pPr>
    <a:lvl4pPr marL="1396014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4pPr>
    <a:lvl5pPr marL="1861353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76500" y="1241425"/>
            <a:ext cx="184467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7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8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88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7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2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0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58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3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76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01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29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anchor="t"/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5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4695913"/>
            <a:ext cx="8383727" cy="1119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23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2007" rtl="0" eaLnBrk="1" latinLnBrk="0" hangingPunct="1">
        <a:lnSpc>
          <a:spcPct val="90000"/>
        </a:lnSpc>
        <a:spcBef>
          <a:spcPct val="0"/>
        </a:spcBef>
        <a:buNone/>
        <a:defRPr sz="46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002" indent="-243002" algn="l" defTabSz="972007" rtl="0" eaLnBrk="1" latinLnBrk="0" hangingPunct="1">
        <a:lnSpc>
          <a:spcPct val="90000"/>
        </a:lnSpc>
        <a:spcBef>
          <a:spcPts val="1063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29005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15009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70101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2187016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26" Type="http://schemas.openxmlformats.org/officeDocument/2006/relationships/image" Target="../media/image24.png"/><Relationship Id="rId21" Type="http://schemas.openxmlformats.org/officeDocument/2006/relationships/image" Target="../media/image19.png"/><Relationship Id="rId34" Type="http://schemas.openxmlformats.org/officeDocument/2006/relationships/image" Target="../media/image32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pn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g"/><Relationship Id="rId28" Type="http://schemas.openxmlformats.org/officeDocument/2006/relationships/image" Target="../media/image26.jpeg"/><Relationship Id="rId36" Type="http://schemas.openxmlformats.org/officeDocument/2006/relationships/image" Target="../media/image34.pn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31" Type="http://schemas.openxmlformats.org/officeDocument/2006/relationships/image" Target="../media/image29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Relationship Id="rId27" Type="http://schemas.openxmlformats.org/officeDocument/2006/relationships/image" Target="../media/image25.jpeg"/><Relationship Id="rId30" Type="http://schemas.openxmlformats.org/officeDocument/2006/relationships/image" Target="../media/image28.png"/><Relationship Id="rId35" Type="http://schemas.openxmlformats.org/officeDocument/2006/relationships/image" Target="../media/image33.png"/><Relationship Id="rId8" Type="http://schemas.openxmlformats.org/officeDocument/2006/relationships/image" Target="../media/image6.jpeg"/><Relationship Id="rId3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Rectangle 399">
            <a:extLst>
              <a:ext uri="{FF2B5EF4-FFF2-40B4-BE49-F238E27FC236}">
                <a16:creationId xmlns:a16="http://schemas.microsoft.com/office/drawing/2014/main" id="{001523A3-D0A5-3447-9A4B-DA59FA07C8E9}"/>
              </a:ext>
            </a:extLst>
          </p:cNvPr>
          <p:cNvSpPr/>
          <p:nvPr/>
        </p:nvSpPr>
        <p:spPr>
          <a:xfrm rot="10800000" flipV="1">
            <a:off x="4448149" y="30096767"/>
            <a:ext cx="717287" cy="63371"/>
          </a:xfrm>
          <a:prstGeom prst="rect">
            <a:avLst/>
          </a:prstGeom>
          <a:solidFill>
            <a:srgbClr val="144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77E6DF-4EA3-D14D-8E13-28AB8D609DDE}"/>
              </a:ext>
            </a:extLst>
          </p:cNvPr>
          <p:cNvSpPr/>
          <p:nvPr/>
        </p:nvSpPr>
        <p:spPr>
          <a:xfrm>
            <a:off x="3856186" y="26505113"/>
            <a:ext cx="115920" cy="1191236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8EF7BC0-BD7F-BD4C-8DBE-13C9030B0FE6}"/>
              </a:ext>
            </a:extLst>
          </p:cNvPr>
          <p:cNvSpPr/>
          <p:nvPr/>
        </p:nvSpPr>
        <p:spPr>
          <a:xfrm rot="16200000">
            <a:off x="452396" y="11387679"/>
            <a:ext cx="3200559" cy="2168139"/>
          </a:xfrm>
          <a:prstGeom prst="blockArc">
            <a:avLst>
              <a:gd name="adj1" fmla="val 10688499"/>
              <a:gd name="adj2" fmla="val 263439"/>
              <a:gd name="adj3" fmla="val 28511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E050A4CB-2DFF-4C43-B71B-CB7634BAF8C7}"/>
              </a:ext>
            </a:extLst>
          </p:cNvPr>
          <p:cNvSpPr/>
          <p:nvPr/>
        </p:nvSpPr>
        <p:spPr>
          <a:xfrm rot="5400000" flipH="1">
            <a:off x="6177382" y="8645319"/>
            <a:ext cx="3405927" cy="2313096"/>
          </a:xfrm>
          <a:prstGeom prst="blockArc">
            <a:avLst>
              <a:gd name="adj1" fmla="val 10800000"/>
              <a:gd name="adj2" fmla="val 1572"/>
              <a:gd name="adj3" fmla="val 27649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4ED9223C-B305-724C-860B-8788F8ED72BC}"/>
              </a:ext>
            </a:extLst>
          </p:cNvPr>
          <p:cNvSpPr/>
          <p:nvPr/>
        </p:nvSpPr>
        <p:spPr>
          <a:xfrm>
            <a:off x="2060788" y="10871470"/>
            <a:ext cx="5909338" cy="652772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B6ECEE5-8B0A-BE49-88D6-380CCB5771D4}"/>
              </a:ext>
            </a:extLst>
          </p:cNvPr>
          <p:cNvSpPr/>
          <p:nvPr/>
        </p:nvSpPr>
        <p:spPr>
          <a:xfrm>
            <a:off x="2332970" y="8118704"/>
            <a:ext cx="5827821" cy="61739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Block Arc 142">
            <a:extLst>
              <a:ext uri="{FF2B5EF4-FFF2-40B4-BE49-F238E27FC236}">
                <a16:creationId xmlns:a16="http://schemas.microsoft.com/office/drawing/2014/main" id="{F9A4C65A-77AF-D444-B52E-87C937A7CC66}"/>
              </a:ext>
            </a:extLst>
          </p:cNvPr>
          <p:cNvSpPr/>
          <p:nvPr/>
        </p:nvSpPr>
        <p:spPr>
          <a:xfrm rot="16200000">
            <a:off x="398277" y="5848365"/>
            <a:ext cx="3556619" cy="2052651"/>
          </a:xfrm>
          <a:prstGeom prst="blockArc">
            <a:avLst>
              <a:gd name="adj1" fmla="val 10800000"/>
              <a:gd name="adj2" fmla="val 156513"/>
              <a:gd name="adj3" fmla="val 28217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4" name="Block Arc 213">
            <a:extLst>
              <a:ext uri="{FF2B5EF4-FFF2-40B4-BE49-F238E27FC236}">
                <a16:creationId xmlns:a16="http://schemas.microsoft.com/office/drawing/2014/main" id="{9BB00DD6-C4C4-7348-AD3E-28EAE4D8492B}"/>
              </a:ext>
            </a:extLst>
          </p:cNvPr>
          <p:cNvSpPr/>
          <p:nvPr/>
        </p:nvSpPr>
        <p:spPr>
          <a:xfrm rot="5400000" flipH="1">
            <a:off x="6100276" y="2968447"/>
            <a:ext cx="3271598" cy="2242303"/>
          </a:xfrm>
          <a:prstGeom prst="blockArc">
            <a:avLst>
              <a:gd name="adj1" fmla="val 10825839"/>
              <a:gd name="adj2" fmla="val 1572"/>
              <a:gd name="adj3" fmla="val 27649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5" name="Rectangle 214">
            <a:extLst>
              <a:ext uri="{FF2B5EF4-FFF2-40B4-BE49-F238E27FC236}">
                <a16:creationId xmlns:a16="http://schemas.microsoft.com/office/drawing/2014/main" id="{19CB39D4-AD12-0B45-8E85-C9D1845FD3AE}"/>
              </a:ext>
            </a:extLst>
          </p:cNvPr>
          <p:cNvSpPr/>
          <p:nvPr/>
        </p:nvSpPr>
        <p:spPr>
          <a:xfrm>
            <a:off x="2144502" y="5096381"/>
            <a:ext cx="5827819" cy="60417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73B2E537-2E94-164D-A891-794C913A475F}"/>
              </a:ext>
            </a:extLst>
          </p:cNvPr>
          <p:cNvSpPr/>
          <p:nvPr/>
        </p:nvSpPr>
        <p:spPr>
          <a:xfrm>
            <a:off x="1395068" y="7959847"/>
            <a:ext cx="1214980" cy="1258693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7F00163B-8BDB-AF44-A463-AD1ACB8794F0}"/>
              </a:ext>
            </a:extLst>
          </p:cNvPr>
          <p:cNvSpPr/>
          <p:nvPr/>
        </p:nvSpPr>
        <p:spPr>
          <a:xfrm>
            <a:off x="1531663" y="8148288"/>
            <a:ext cx="910758" cy="935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78D87C2B-4ED1-1C4B-B314-D95374A7846D}"/>
              </a:ext>
            </a:extLst>
          </p:cNvPr>
          <p:cNvSpPr/>
          <p:nvPr/>
        </p:nvSpPr>
        <p:spPr>
          <a:xfrm>
            <a:off x="944048" y="14595885"/>
            <a:ext cx="841075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B5CF508-9F97-7344-A588-8737134FC758}"/>
              </a:ext>
            </a:extLst>
          </p:cNvPr>
          <p:cNvSpPr/>
          <p:nvPr/>
        </p:nvSpPr>
        <p:spPr>
          <a:xfrm>
            <a:off x="1751576" y="2458831"/>
            <a:ext cx="6023138" cy="62936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AE9E14-E10F-B948-9B98-448B424F5230}"/>
              </a:ext>
            </a:extLst>
          </p:cNvPr>
          <p:cNvSpPr/>
          <p:nvPr/>
        </p:nvSpPr>
        <p:spPr>
          <a:xfrm flipH="1">
            <a:off x="5818592" y="2144153"/>
            <a:ext cx="1072840" cy="105061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4223162F-40D5-754F-8102-37C01098A339}"/>
              </a:ext>
            </a:extLst>
          </p:cNvPr>
          <p:cNvSpPr/>
          <p:nvPr/>
        </p:nvSpPr>
        <p:spPr>
          <a:xfrm flipV="1">
            <a:off x="5973584" y="2246651"/>
            <a:ext cx="829151" cy="821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992866" y="2404929"/>
            <a:ext cx="938427" cy="735967"/>
          </a:xfrm>
          <a:prstGeom prst="triangl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8000">
                <a:schemeClr val="accent1">
                  <a:lumMod val="45000"/>
                  <a:lumOff val="55000"/>
                </a:schemeClr>
              </a:gs>
              <a:gs pos="39000">
                <a:schemeClr val="accent1">
                  <a:lumMod val="45000"/>
                  <a:lumOff val="55000"/>
                </a:schemeClr>
              </a:gs>
              <a:gs pos="84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60EBA4B-8AEC-D046-B76B-ED0FD5A6C7DD}"/>
              </a:ext>
            </a:extLst>
          </p:cNvPr>
          <p:cNvSpPr txBox="1"/>
          <p:nvPr/>
        </p:nvSpPr>
        <p:spPr>
          <a:xfrm>
            <a:off x="1491896" y="8178071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219AB6F-CC39-9542-9CB4-66613FD228E7}"/>
              </a:ext>
            </a:extLst>
          </p:cNvPr>
          <p:cNvSpPr txBox="1"/>
          <p:nvPr/>
        </p:nvSpPr>
        <p:spPr>
          <a:xfrm>
            <a:off x="1597834" y="8195733"/>
            <a:ext cx="841074" cy="827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11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872D16A-BBC9-2E43-BEA6-EDAFD0B01410}"/>
              </a:ext>
            </a:extLst>
          </p:cNvPr>
          <p:cNvSpPr txBox="1"/>
          <p:nvPr/>
        </p:nvSpPr>
        <p:spPr>
          <a:xfrm>
            <a:off x="5977870" y="2334723"/>
            <a:ext cx="706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Further food study</a:t>
            </a: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63ED1275-9D5C-B64F-99A8-47475CF3C87F}"/>
              </a:ext>
            </a:extLst>
          </p:cNvPr>
          <p:cNvSpPr txBox="1"/>
          <p:nvPr/>
        </p:nvSpPr>
        <p:spPr>
          <a:xfrm>
            <a:off x="3153954" y="24391086"/>
            <a:ext cx="457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/>
              <a:t>Lemon meringue pie practical 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6AED503A-2E3B-0D46-9B4D-7D50557BF25C}"/>
              </a:ext>
            </a:extLst>
          </p:cNvPr>
          <p:cNvSpPr txBox="1"/>
          <p:nvPr/>
        </p:nvSpPr>
        <p:spPr>
          <a:xfrm>
            <a:off x="8135668" y="13302565"/>
            <a:ext cx="1089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Start your KS4 vocational course: </a:t>
            </a:r>
            <a:r>
              <a:rPr lang="en-US" sz="1200" b="1" dirty="0"/>
              <a:t>Hospitality and Catering</a:t>
            </a:r>
          </a:p>
        </p:txBody>
      </p:sp>
      <p:cxnSp>
        <p:nvCxnSpPr>
          <p:cNvPr id="186" name="Straight Connector 185">
            <a:extLst>
              <a:ext uri="{FF2B5EF4-FFF2-40B4-BE49-F238E27FC236}">
                <a16:creationId xmlns:a16="http://schemas.microsoft.com/office/drawing/2014/main" id="{4014782C-4C57-2749-B186-F07B6C952DA1}"/>
              </a:ext>
            </a:extLst>
          </p:cNvPr>
          <p:cNvCxnSpPr>
            <a:cxnSpLocks/>
          </p:cNvCxnSpPr>
          <p:nvPr/>
        </p:nvCxnSpPr>
        <p:spPr>
          <a:xfrm>
            <a:off x="1893611" y="10559291"/>
            <a:ext cx="18822" cy="5250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xtBox 194">
            <a:extLst>
              <a:ext uri="{FF2B5EF4-FFF2-40B4-BE49-F238E27FC236}">
                <a16:creationId xmlns:a16="http://schemas.microsoft.com/office/drawing/2014/main" id="{0CE17081-0482-1C44-A676-5D527919B406}"/>
              </a:ext>
            </a:extLst>
          </p:cNvPr>
          <p:cNvSpPr txBox="1"/>
          <p:nvPr/>
        </p:nvSpPr>
        <p:spPr>
          <a:xfrm>
            <a:off x="6822699" y="6011239"/>
            <a:ext cx="8505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4.3: Food legislation</a:t>
            </a: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106CC8FF-7C16-334A-8FD0-24761ED9AFC8}"/>
              </a:ext>
            </a:extLst>
          </p:cNvPr>
          <p:cNvSpPr txBox="1"/>
          <p:nvPr/>
        </p:nvSpPr>
        <p:spPr>
          <a:xfrm>
            <a:off x="5196658" y="5964202"/>
            <a:ext cx="1151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4.2: The environmental health officer</a:t>
            </a: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39D9D989-3FE8-3A48-A3DA-4F44494D3A3A}"/>
              </a:ext>
            </a:extLst>
          </p:cNvPr>
          <p:cNvSpPr txBox="1"/>
          <p:nvPr/>
        </p:nvSpPr>
        <p:spPr>
          <a:xfrm>
            <a:off x="8816449" y="3561567"/>
            <a:ext cx="896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4.4: Food poisoning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6454800" y="3720942"/>
            <a:ext cx="16111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4.5: Symptoms of food related ill health</a:t>
            </a:r>
          </a:p>
        </p:txBody>
      </p: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2D926B2A-A746-2743-A1C0-AD8DE17492FD}"/>
              </a:ext>
            </a:extLst>
          </p:cNvPr>
          <p:cNvCxnSpPr>
            <a:cxnSpLocks/>
          </p:cNvCxnSpPr>
          <p:nvPr/>
        </p:nvCxnSpPr>
        <p:spPr>
          <a:xfrm>
            <a:off x="4518772" y="10656097"/>
            <a:ext cx="0" cy="31443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BF528227-07B4-C549-8C1A-9F98BE2554DB}"/>
              </a:ext>
            </a:extLst>
          </p:cNvPr>
          <p:cNvCxnSpPr>
            <a:cxnSpLocks/>
          </p:cNvCxnSpPr>
          <p:nvPr/>
        </p:nvCxnSpPr>
        <p:spPr>
          <a:xfrm flipH="1" flipV="1">
            <a:off x="4565383" y="11403891"/>
            <a:ext cx="2095" cy="2055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D313EF1E-25A3-B24E-ABB4-D1A2267DBC5E}"/>
              </a:ext>
            </a:extLst>
          </p:cNvPr>
          <p:cNvCxnSpPr>
            <a:cxnSpLocks/>
          </p:cNvCxnSpPr>
          <p:nvPr/>
        </p:nvCxnSpPr>
        <p:spPr>
          <a:xfrm flipV="1">
            <a:off x="7469172" y="8616048"/>
            <a:ext cx="0" cy="3535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43854050-DFA9-7C43-ADFF-C58DD8789F26}"/>
              </a:ext>
            </a:extLst>
          </p:cNvPr>
          <p:cNvCxnSpPr>
            <a:cxnSpLocks/>
          </p:cNvCxnSpPr>
          <p:nvPr/>
        </p:nvCxnSpPr>
        <p:spPr>
          <a:xfrm>
            <a:off x="2023077" y="1758848"/>
            <a:ext cx="494" cy="50787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63E57120-33BF-544B-B579-C4D6D1F155FE}"/>
              </a:ext>
            </a:extLst>
          </p:cNvPr>
          <p:cNvCxnSpPr>
            <a:cxnSpLocks/>
          </p:cNvCxnSpPr>
          <p:nvPr/>
        </p:nvCxnSpPr>
        <p:spPr>
          <a:xfrm>
            <a:off x="7705913" y="7884550"/>
            <a:ext cx="0" cy="3417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A036CF56-FD65-AC46-8535-F4DEAA002A2E}"/>
              </a:ext>
            </a:extLst>
          </p:cNvPr>
          <p:cNvCxnSpPr>
            <a:cxnSpLocks/>
          </p:cNvCxnSpPr>
          <p:nvPr/>
        </p:nvCxnSpPr>
        <p:spPr>
          <a:xfrm flipV="1">
            <a:off x="6614923" y="8037361"/>
            <a:ext cx="0" cy="27848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4226F799-69F5-684E-962E-83B20F19CC0C}"/>
              </a:ext>
            </a:extLst>
          </p:cNvPr>
          <p:cNvCxnSpPr>
            <a:cxnSpLocks/>
          </p:cNvCxnSpPr>
          <p:nvPr/>
        </p:nvCxnSpPr>
        <p:spPr>
          <a:xfrm>
            <a:off x="1342640" y="6968595"/>
            <a:ext cx="501985" cy="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678CCBEC-9EFB-B247-8355-3436510655BE}"/>
              </a:ext>
            </a:extLst>
          </p:cNvPr>
          <p:cNvCxnSpPr>
            <a:cxnSpLocks/>
          </p:cNvCxnSpPr>
          <p:nvPr/>
        </p:nvCxnSpPr>
        <p:spPr>
          <a:xfrm>
            <a:off x="7660304" y="10677543"/>
            <a:ext cx="5773" cy="4073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0588F3D6-ABC2-1841-BA4B-7BC0EDF7CF33}"/>
              </a:ext>
            </a:extLst>
          </p:cNvPr>
          <p:cNvCxnSpPr>
            <a:cxnSpLocks/>
          </p:cNvCxnSpPr>
          <p:nvPr/>
        </p:nvCxnSpPr>
        <p:spPr>
          <a:xfrm>
            <a:off x="7825566" y="4182607"/>
            <a:ext cx="624491" cy="1729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10F4019B-A848-E14F-9D10-BDCCDE94301D}"/>
              </a:ext>
            </a:extLst>
          </p:cNvPr>
          <p:cNvCxnSpPr>
            <a:cxnSpLocks/>
          </p:cNvCxnSpPr>
          <p:nvPr/>
        </p:nvCxnSpPr>
        <p:spPr>
          <a:xfrm>
            <a:off x="8361670" y="2425009"/>
            <a:ext cx="0" cy="53912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C2EEDE34-0D0D-7B4A-B8AE-C38398F89771}"/>
              </a:ext>
            </a:extLst>
          </p:cNvPr>
          <p:cNvCxnSpPr>
            <a:cxnSpLocks/>
          </p:cNvCxnSpPr>
          <p:nvPr/>
        </p:nvCxnSpPr>
        <p:spPr>
          <a:xfrm flipV="1">
            <a:off x="911108" y="7959847"/>
            <a:ext cx="680676" cy="96638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Straight Connector 334">
            <a:extLst>
              <a:ext uri="{FF2B5EF4-FFF2-40B4-BE49-F238E27FC236}">
                <a16:creationId xmlns:a16="http://schemas.microsoft.com/office/drawing/2014/main" id="{9015FA1D-8C59-A247-9862-0BA243E47081}"/>
              </a:ext>
            </a:extLst>
          </p:cNvPr>
          <p:cNvCxnSpPr>
            <a:cxnSpLocks/>
          </p:cNvCxnSpPr>
          <p:nvPr/>
        </p:nvCxnSpPr>
        <p:spPr>
          <a:xfrm>
            <a:off x="1263366" y="7764111"/>
            <a:ext cx="268297" cy="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8" name="Straight Connector 337">
            <a:extLst>
              <a:ext uri="{FF2B5EF4-FFF2-40B4-BE49-F238E27FC236}">
                <a16:creationId xmlns:a16="http://schemas.microsoft.com/office/drawing/2014/main" id="{270CBD92-8C5C-F94E-919F-BDCDABFA5E11}"/>
              </a:ext>
            </a:extLst>
          </p:cNvPr>
          <p:cNvCxnSpPr>
            <a:cxnSpLocks/>
          </p:cNvCxnSpPr>
          <p:nvPr/>
        </p:nvCxnSpPr>
        <p:spPr>
          <a:xfrm>
            <a:off x="4009973" y="4709534"/>
            <a:ext cx="0" cy="5365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1" name="Straight Connector 340">
            <a:extLst>
              <a:ext uri="{FF2B5EF4-FFF2-40B4-BE49-F238E27FC236}">
                <a16:creationId xmlns:a16="http://schemas.microsoft.com/office/drawing/2014/main" id="{C2BA5C0D-B657-D943-A288-269051D04995}"/>
              </a:ext>
            </a:extLst>
          </p:cNvPr>
          <p:cNvCxnSpPr>
            <a:cxnSpLocks/>
          </p:cNvCxnSpPr>
          <p:nvPr/>
        </p:nvCxnSpPr>
        <p:spPr>
          <a:xfrm flipV="1">
            <a:off x="5748419" y="5503697"/>
            <a:ext cx="0" cy="3914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>
            <a:extLst>
              <a:ext uri="{FF2B5EF4-FFF2-40B4-BE49-F238E27FC236}">
                <a16:creationId xmlns:a16="http://schemas.microsoft.com/office/drawing/2014/main" id="{732B43A6-134A-3145-B640-AB887E9F1045}"/>
              </a:ext>
            </a:extLst>
          </p:cNvPr>
          <p:cNvCxnSpPr>
            <a:cxnSpLocks/>
          </p:cNvCxnSpPr>
          <p:nvPr/>
        </p:nvCxnSpPr>
        <p:spPr>
          <a:xfrm>
            <a:off x="2957597" y="4367848"/>
            <a:ext cx="24093" cy="87900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C0738FEE-A281-6E42-9850-973007E3653C}"/>
              </a:ext>
            </a:extLst>
          </p:cNvPr>
          <p:cNvCxnSpPr>
            <a:cxnSpLocks/>
          </p:cNvCxnSpPr>
          <p:nvPr/>
        </p:nvCxnSpPr>
        <p:spPr>
          <a:xfrm flipV="1">
            <a:off x="7247997" y="5544166"/>
            <a:ext cx="0" cy="39141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8" name="Straight Connector 367">
            <a:extLst>
              <a:ext uri="{FF2B5EF4-FFF2-40B4-BE49-F238E27FC236}">
                <a16:creationId xmlns:a16="http://schemas.microsoft.com/office/drawing/2014/main" id="{055F9A49-3E36-5D4D-8BB1-193C8C318B50}"/>
              </a:ext>
            </a:extLst>
          </p:cNvPr>
          <p:cNvCxnSpPr>
            <a:cxnSpLocks/>
          </p:cNvCxnSpPr>
          <p:nvPr/>
        </p:nvCxnSpPr>
        <p:spPr>
          <a:xfrm>
            <a:off x="5996848" y="4613936"/>
            <a:ext cx="4290" cy="62545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Straight Connector 373">
            <a:extLst>
              <a:ext uri="{FF2B5EF4-FFF2-40B4-BE49-F238E27FC236}">
                <a16:creationId xmlns:a16="http://schemas.microsoft.com/office/drawing/2014/main" id="{A7C6716C-32A9-3E41-9445-F62338DFDF8F}"/>
              </a:ext>
            </a:extLst>
          </p:cNvPr>
          <p:cNvCxnSpPr>
            <a:cxnSpLocks/>
          </p:cNvCxnSpPr>
          <p:nvPr/>
        </p:nvCxnSpPr>
        <p:spPr>
          <a:xfrm>
            <a:off x="7205375" y="2132906"/>
            <a:ext cx="0" cy="53655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4" name="Straight Connector 383">
            <a:extLst>
              <a:ext uri="{FF2B5EF4-FFF2-40B4-BE49-F238E27FC236}">
                <a16:creationId xmlns:a16="http://schemas.microsoft.com/office/drawing/2014/main" id="{8E3DE95F-9ECA-3346-BB38-F9EBCA9A37B9}"/>
              </a:ext>
            </a:extLst>
          </p:cNvPr>
          <p:cNvCxnSpPr>
            <a:cxnSpLocks/>
          </p:cNvCxnSpPr>
          <p:nvPr/>
        </p:nvCxnSpPr>
        <p:spPr>
          <a:xfrm flipV="1">
            <a:off x="7930758" y="3466158"/>
            <a:ext cx="430912" cy="3783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6" name="Straight Connector 385">
            <a:extLst>
              <a:ext uri="{FF2B5EF4-FFF2-40B4-BE49-F238E27FC236}">
                <a16:creationId xmlns:a16="http://schemas.microsoft.com/office/drawing/2014/main" id="{B16335DF-B3E6-9C43-8DA5-AD74166C867F}"/>
              </a:ext>
            </a:extLst>
          </p:cNvPr>
          <p:cNvCxnSpPr>
            <a:cxnSpLocks/>
          </p:cNvCxnSpPr>
          <p:nvPr/>
        </p:nvCxnSpPr>
        <p:spPr>
          <a:xfrm flipV="1">
            <a:off x="5273455" y="2891308"/>
            <a:ext cx="0" cy="3508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Connector 387">
            <a:extLst>
              <a:ext uri="{FF2B5EF4-FFF2-40B4-BE49-F238E27FC236}">
                <a16:creationId xmlns:a16="http://schemas.microsoft.com/office/drawing/2014/main" id="{24E180E0-EF2A-9645-9783-CACAE2FBF8CE}"/>
              </a:ext>
            </a:extLst>
          </p:cNvPr>
          <p:cNvCxnSpPr>
            <a:cxnSpLocks/>
          </p:cNvCxnSpPr>
          <p:nvPr/>
        </p:nvCxnSpPr>
        <p:spPr>
          <a:xfrm>
            <a:off x="1036869" y="5738465"/>
            <a:ext cx="531851" cy="791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4" name="Straight Connector 393">
            <a:extLst>
              <a:ext uri="{FF2B5EF4-FFF2-40B4-BE49-F238E27FC236}">
                <a16:creationId xmlns:a16="http://schemas.microsoft.com/office/drawing/2014/main" id="{4A004A65-F6C5-4141-8C1F-EA48F18945B6}"/>
              </a:ext>
            </a:extLst>
          </p:cNvPr>
          <p:cNvCxnSpPr>
            <a:cxnSpLocks/>
          </p:cNvCxnSpPr>
          <p:nvPr/>
        </p:nvCxnSpPr>
        <p:spPr>
          <a:xfrm flipV="1">
            <a:off x="2763461" y="2805645"/>
            <a:ext cx="0" cy="3508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7" name="Straight Connector 396">
            <a:extLst>
              <a:ext uri="{FF2B5EF4-FFF2-40B4-BE49-F238E27FC236}">
                <a16:creationId xmlns:a16="http://schemas.microsoft.com/office/drawing/2014/main" id="{F70F3003-89B2-7F44-9499-10B368800312}"/>
              </a:ext>
            </a:extLst>
          </p:cNvPr>
          <p:cNvCxnSpPr>
            <a:cxnSpLocks/>
          </p:cNvCxnSpPr>
          <p:nvPr/>
        </p:nvCxnSpPr>
        <p:spPr>
          <a:xfrm>
            <a:off x="3416570" y="2360885"/>
            <a:ext cx="0" cy="30911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traight Connector 354">
            <a:extLst>
              <a:ext uri="{FF2B5EF4-FFF2-40B4-BE49-F238E27FC236}">
                <a16:creationId xmlns:a16="http://schemas.microsoft.com/office/drawing/2014/main" id="{FDEE5941-DCAC-F946-9E0D-D0D96D387CC8}"/>
              </a:ext>
            </a:extLst>
          </p:cNvPr>
          <p:cNvCxnSpPr>
            <a:cxnSpLocks/>
          </p:cNvCxnSpPr>
          <p:nvPr/>
        </p:nvCxnSpPr>
        <p:spPr>
          <a:xfrm flipH="1" flipV="1">
            <a:off x="6384235" y="11368699"/>
            <a:ext cx="23392" cy="2567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Straight Connector 358">
            <a:extLst>
              <a:ext uri="{FF2B5EF4-FFF2-40B4-BE49-F238E27FC236}">
                <a16:creationId xmlns:a16="http://schemas.microsoft.com/office/drawing/2014/main" id="{08EC79EC-6F14-7F48-A8E3-9D310B2F25F7}"/>
              </a:ext>
            </a:extLst>
          </p:cNvPr>
          <p:cNvCxnSpPr>
            <a:cxnSpLocks/>
          </p:cNvCxnSpPr>
          <p:nvPr/>
        </p:nvCxnSpPr>
        <p:spPr>
          <a:xfrm>
            <a:off x="752094" y="11540039"/>
            <a:ext cx="437833" cy="1097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1" name="TextBox 390">
            <a:extLst>
              <a:ext uri="{FF2B5EF4-FFF2-40B4-BE49-F238E27FC236}">
                <a16:creationId xmlns:a16="http://schemas.microsoft.com/office/drawing/2014/main" id="{106CC8FF-7C16-334A-8FD0-24761ED9AFC8}"/>
              </a:ext>
            </a:extLst>
          </p:cNvPr>
          <p:cNvSpPr txBox="1"/>
          <p:nvPr/>
        </p:nvSpPr>
        <p:spPr>
          <a:xfrm>
            <a:off x="3582624" y="3891846"/>
            <a:ext cx="896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AO1: Know how food can cause ill health</a:t>
            </a:r>
          </a:p>
        </p:txBody>
      </p:sp>
      <p:sp>
        <p:nvSpPr>
          <p:cNvPr id="398" name="TextBox 397">
            <a:extLst>
              <a:ext uri="{FF2B5EF4-FFF2-40B4-BE49-F238E27FC236}">
                <a16:creationId xmlns:a16="http://schemas.microsoft.com/office/drawing/2014/main" id="{106CC8FF-7C16-334A-8FD0-24761ED9AFC8}"/>
              </a:ext>
            </a:extLst>
          </p:cNvPr>
          <p:cNvSpPr txBox="1"/>
          <p:nvPr/>
        </p:nvSpPr>
        <p:spPr>
          <a:xfrm>
            <a:off x="5553745" y="3967398"/>
            <a:ext cx="1105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4.1: Allergies and intolerances</a:t>
            </a: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6902B996-50DE-9943-8802-2D6DE1E76D8C}"/>
              </a:ext>
            </a:extLst>
          </p:cNvPr>
          <p:cNvSpPr txBox="1"/>
          <p:nvPr/>
        </p:nvSpPr>
        <p:spPr>
          <a:xfrm>
            <a:off x="111520" y="13366682"/>
            <a:ext cx="1069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Calzone pizza practical </a:t>
            </a: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6902B996-50DE-9943-8802-2D6DE1E76D8C}"/>
              </a:ext>
            </a:extLst>
          </p:cNvPr>
          <p:cNvSpPr txBox="1"/>
          <p:nvPr/>
        </p:nvSpPr>
        <p:spPr>
          <a:xfrm>
            <a:off x="3324019" y="14190574"/>
            <a:ext cx="1069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Knife skills-coleslaw</a:t>
            </a:r>
          </a:p>
        </p:txBody>
      </p:sp>
      <p:pic>
        <p:nvPicPr>
          <p:cNvPr id="1050" name="Picture 26" descr="Image result for food hygie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18" y="6629254"/>
            <a:ext cx="595402" cy="42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5" name="TextBox 404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6678648" y="4168938"/>
            <a:ext cx="1104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AO4 homework mock exam questions </a:t>
            </a: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6764486" y="15302260"/>
            <a:ext cx="1104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AO1: The hospitality environment </a:t>
            </a:r>
          </a:p>
        </p:txBody>
      </p:sp>
      <p:cxnSp>
        <p:nvCxnSpPr>
          <p:cNvPr id="407" name="Straight Connector 406">
            <a:extLst>
              <a:ext uri="{FF2B5EF4-FFF2-40B4-BE49-F238E27FC236}">
                <a16:creationId xmlns:a16="http://schemas.microsoft.com/office/drawing/2014/main" id="{BF528227-07B4-C549-8C1A-9F98BE2554DB}"/>
              </a:ext>
            </a:extLst>
          </p:cNvPr>
          <p:cNvCxnSpPr>
            <a:cxnSpLocks/>
          </p:cNvCxnSpPr>
          <p:nvPr/>
        </p:nvCxnSpPr>
        <p:spPr>
          <a:xfrm flipH="1">
            <a:off x="1358618" y="12293388"/>
            <a:ext cx="443044" cy="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8" name="TextBox 407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6598150" y="14406017"/>
            <a:ext cx="1104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1.1 The structure of the hospitality industry</a:t>
            </a:r>
          </a:p>
        </p:txBody>
      </p:sp>
      <p:pic>
        <p:nvPicPr>
          <p:cNvPr id="1058" name="Picture 34" descr="Image result for hotel clipar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527" y="12135402"/>
            <a:ext cx="424881" cy="56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Image result for profiteroles clipart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2"/>
          <a:stretch/>
        </p:blipFill>
        <p:spPr bwMode="auto">
          <a:xfrm>
            <a:off x="196250" y="11299720"/>
            <a:ext cx="436685" cy="325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6" name="TextBox 215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5835975" y="12924424"/>
            <a:ext cx="152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1.2: Job roles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665" y="12712003"/>
            <a:ext cx="451317" cy="64653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979" y="10103353"/>
            <a:ext cx="538064" cy="560289"/>
          </a:xfrm>
          <a:prstGeom prst="rect">
            <a:avLst/>
          </a:prstGeom>
        </p:spPr>
      </p:pic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63E57120-33BF-544B-B579-C4D6D1F155FE}"/>
              </a:ext>
            </a:extLst>
          </p:cNvPr>
          <p:cNvCxnSpPr>
            <a:cxnSpLocks/>
          </p:cNvCxnSpPr>
          <p:nvPr/>
        </p:nvCxnSpPr>
        <p:spPr>
          <a:xfrm flipH="1" flipV="1">
            <a:off x="7876385" y="11306244"/>
            <a:ext cx="18022" cy="45534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mage result for waitress clipar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870" y="9881427"/>
            <a:ext cx="810787" cy="810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678CCBEC-9EFB-B247-8355-3436510655BE}"/>
              </a:ext>
            </a:extLst>
          </p:cNvPr>
          <p:cNvCxnSpPr>
            <a:cxnSpLocks/>
          </p:cNvCxnSpPr>
          <p:nvPr/>
        </p:nvCxnSpPr>
        <p:spPr>
          <a:xfrm>
            <a:off x="4662640" y="7518816"/>
            <a:ext cx="0" cy="75534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Image result for EXAM CLIP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475" y="7184528"/>
            <a:ext cx="844169" cy="73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4" name="TextBox 403">
            <a:extLst>
              <a:ext uri="{FF2B5EF4-FFF2-40B4-BE49-F238E27FC236}">
                <a16:creationId xmlns:a16="http://schemas.microsoft.com/office/drawing/2014/main" id="{615ED38B-B33D-2A47-B122-8C9E84E365C4}"/>
              </a:ext>
            </a:extLst>
          </p:cNvPr>
          <p:cNvSpPr txBox="1"/>
          <p:nvPr/>
        </p:nvSpPr>
        <p:spPr>
          <a:xfrm>
            <a:off x="2924961" y="1843984"/>
            <a:ext cx="1016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FF0000"/>
                </a:solidFill>
              </a:rPr>
              <a:t>External exam: Unit 1</a:t>
            </a: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1689257" y="6662096"/>
            <a:ext cx="15243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/>
              <a:t>Unit 2: </a:t>
            </a:r>
          </a:p>
          <a:p>
            <a:pPr algn="ctr"/>
            <a:r>
              <a:rPr lang="en-US" sz="1100" b="1" dirty="0"/>
              <a:t>The coursework</a:t>
            </a:r>
          </a:p>
          <a:p>
            <a:pPr algn="ctr"/>
            <a:r>
              <a:rPr lang="en-US" sz="1100" b="1" dirty="0"/>
              <a:t> project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1031390" y="10209650"/>
            <a:ext cx="152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Nutrients</a:t>
            </a:r>
          </a:p>
        </p:txBody>
      </p:sp>
      <p:pic>
        <p:nvPicPr>
          <p:cNvPr id="16" name="Picture 10" descr="Image result for nutrient deficiencies clip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767" y="4600856"/>
            <a:ext cx="799924" cy="41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8" name="TextBox 247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7107043" y="9568889"/>
            <a:ext cx="152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Seasonality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1936" y="8951927"/>
            <a:ext cx="1524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Planning a</a:t>
            </a:r>
          </a:p>
          <a:p>
            <a:pPr algn="ctr"/>
            <a:r>
              <a:rPr lang="en-US" sz="1200" dirty="0"/>
              <a:t> menu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1776247" y="3931531"/>
            <a:ext cx="1524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Environmental </a:t>
            </a:r>
          </a:p>
          <a:p>
            <a:pPr algn="ctr"/>
            <a:r>
              <a:rPr lang="en-US" sz="1200" dirty="0"/>
              <a:t>concerns in hospitality</a:t>
            </a:r>
          </a:p>
        </p:txBody>
      </p:sp>
      <p:pic>
        <p:nvPicPr>
          <p:cNvPr id="24" name="Picture 16" descr="Image result for the 3 r'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802" y="7317496"/>
            <a:ext cx="576834" cy="57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A036CF56-FD65-AC46-8535-F4DEAA002A2E}"/>
              </a:ext>
            </a:extLst>
          </p:cNvPr>
          <p:cNvCxnSpPr>
            <a:cxnSpLocks/>
          </p:cNvCxnSpPr>
          <p:nvPr/>
        </p:nvCxnSpPr>
        <p:spPr>
          <a:xfrm flipV="1">
            <a:off x="4106214" y="8589193"/>
            <a:ext cx="0" cy="3627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TextBox 267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3847988" y="6691922"/>
            <a:ext cx="1167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Organoleptic qualities</a:t>
            </a:r>
          </a:p>
          <a:p>
            <a:pPr algn="ctr"/>
            <a:r>
              <a:rPr lang="en-US" sz="1200" dirty="0"/>
              <a:t> of food</a:t>
            </a:r>
          </a:p>
        </p:txBody>
      </p:sp>
      <p:pic>
        <p:nvPicPr>
          <p:cNvPr id="1046" name="Picture 22" descr="Image result for menu clipart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81" y="3686918"/>
            <a:ext cx="697948" cy="73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TextBox 268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231436" y="6899905"/>
            <a:ext cx="9194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12 hour Coursework Project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6902B996-50DE-9943-8802-2D6DE1E76D8C}"/>
              </a:ext>
            </a:extLst>
          </p:cNvPr>
          <p:cNvSpPr txBox="1"/>
          <p:nvPr/>
        </p:nvSpPr>
        <p:spPr>
          <a:xfrm>
            <a:off x="288780" y="7802852"/>
            <a:ext cx="1069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Prepare a main target brief/group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843589" y="4731112"/>
            <a:ext cx="91944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3 hour practical exam</a:t>
            </a:r>
          </a:p>
        </p:txBody>
      </p:sp>
      <p:pic>
        <p:nvPicPr>
          <p:cNvPr id="31" name="Picture 24" descr="Image result for chef kitchen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37" y="5844980"/>
            <a:ext cx="875433" cy="49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4017071" y="3186790"/>
            <a:ext cx="2194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Level 3 Food and Nutrition or Hospitality and catering at college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412D5B28-6E7F-EA44-9179-8C526F1E04B7}"/>
              </a:ext>
            </a:extLst>
          </p:cNvPr>
          <p:cNvSpPr txBox="1"/>
          <p:nvPr/>
        </p:nvSpPr>
        <p:spPr>
          <a:xfrm>
            <a:off x="1801662" y="3173487"/>
            <a:ext cx="1524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Catering Apprenticeship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23379" y="708148"/>
            <a:ext cx="16682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b="1" dirty="0">
                <a:solidFill>
                  <a:srgbClr val="FF0000"/>
                </a:solidFill>
              </a:rPr>
              <a:t>Food related careers</a:t>
            </a:r>
          </a:p>
          <a:p>
            <a:pPr algn="r"/>
            <a:endParaRPr lang="en-GB" sz="1000" b="1" dirty="0">
              <a:solidFill>
                <a:srgbClr val="FF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Chef / Baker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Hotel manager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Restaurant manager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Event operations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95199" y="1053918"/>
            <a:ext cx="1835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Nutritionist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Dietician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Food manufacturing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dirty="0">
                <a:solidFill>
                  <a:srgbClr val="FF0000"/>
                </a:solidFill>
              </a:rPr>
              <a:t>Food Tech</a:t>
            </a:r>
          </a:p>
        </p:txBody>
      </p:sp>
      <p:pic>
        <p:nvPicPr>
          <p:cNvPr id="28" name="Picture 2" descr="Image result for food technology clipar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85" y="1839787"/>
            <a:ext cx="781855" cy="890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Image result for college clipart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311" y="1657410"/>
            <a:ext cx="810937" cy="60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Image result for nutritionist clipar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83" y="2973818"/>
            <a:ext cx="813856" cy="63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924961" y="110734"/>
            <a:ext cx="4871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Hospitality and Catering Studies at Cowley</a:t>
            </a:r>
          </a:p>
        </p:txBody>
      </p:sp>
      <p:sp>
        <p:nvSpPr>
          <p:cNvPr id="168" name="Rectangle 140">
            <a:extLst>
              <a:ext uri="{FF2B5EF4-FFF2-40B4-BE49-F238E27FC236}">
                <a16:creationId xmlns:a16="http://schemas.microsoft.com/office/drawing/2014/main" id="{BF4F3604-0DE9-4EA7-A25A-20F88C5F6CF3}"/>
              </a:ext>
            </a:extLst>
          </p:cNvPr>
          <p:cNvSpPr/>
          <p:nvPr/>
        </p:nvSpPr>
        <p:spPr>
          <a:xfrm>
            <a:off x="2212575" y="13531173"/>
            <a:ext cx="5909338" cy="652772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ACF0C630-75E2-F848-B9E5-7E5905E2C993}"/>
              </a:ext>
            </a:extLst>
          </p:cNvPr>
          <p:cNvSpPr/>
          <p:nvPr/>
        </p:nvSpPr>
        <p:spPr>
          <a:xfrm>
            <a:off x="1779735" y="13168109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37258FC4-E633-1F40-B961-0AFD7DEF4AD4}"/>
              </a:ext>
            </a:extLst>
          </p:cNvPr>
          <p:cNvSpPr/>
          <p:nvPr/>
        </p:nvSpPr>
        <p:spPr>
          <a:xfrm>
            <a:off x="1967878" y="13368892"/>
            <a:ext cx="841075" cy="9033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418B80D-A453-EC4A-95CC-6785F89B09BA}"/>
              </a:ext>
            </a:extLst>
          </p:cNvPr>
          <p:cNvSpPr txBox="1"/>
          <p:nvPr/>
        </p:nvSpPr>
        <p:spPr>
          <a:xfrm>
            <a:off x="1987042" y="13394028"/>
            <a:ext cx="841074" cy="827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42C74E4-6C67-AB42-B00E-14010A9DAB4A}"/>
              </a:ext>
            </a:extLst>
          </p:cNvPr>
          <p:cNvSpPr txBox="1"/>
          <p:nvPr/>
        </p:nvSpPr>
        <p:spPr>
          <a:xfrm>
            <a:off x="1964977" y="13377396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pic>
        <p:nvPicPr>
          <p:cNvPr id="7" name="Picture 6" descr="A picture containing drawing, food, light, plate&#10;&#10;Description automatically generated">
            <a:extLst>
              <a:ext uri="{FF2B5EF4-FFF2-40B4-BE49-F238E27FC236}">
                <a16:creationId xmlns:a16="http://schemas.microsoft.com/office/drawing/2014/main" id="{2A82BF2F-893A-44C3-9B37-B1E273E7DD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723" y="14455373"/>
            <a:ext cx="599583" cy="599583"/>
          </a:xfrm>
          <a:prstGeom prst="rect">
            <a:avLst/>
          </a:prstGeom>
        </p:spPr>
      </p:pic>
      <p:pic>
        <p:nvPicPr>
          <p:cNvPr id="15" name="Picture 14" descr="A picture containing food, table&#10;&#10;Description automatically generated">
            <a:extLst>
              <a:ext uri="{FF2B5EF4-FFF2-40B4-BE49-F238E27FC236}">
                <a16:creationId xmlns:a16="http://schemas.microsoft.com/office/drawing/2014/main" id="{395FFD93-719B-475D-9E2A-DE60B010C11F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961" y="14329280"/>
            <a:ext cx="680633" cy="857220"/>
          </a:xfrm>
          <a:prstGeom prst="rect">
            <a:avLst/>
          </a:prstGeom>
        </p:spPr>
      </p:pic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9E865DA3-DE36-E64D-B463-8964711B884D}"/>
              </a:ext>
            </a:extLst>
          </p:cNvPr>
          <p:cNvCxnSpPr>
            <a:cxnSpLocks/>
          </p:cNvCxnSpPr>
          <p:nvPr/>
        </p:nvCxnSpPr>
        <p:spPr>
          <a:xfrm flipV="1">
            <a:off x="7140080" y="13976784"/>
            <a:ext cx="2097" cy="62699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2E2CCA24-81E9-D442-B021-72DAECEE6CBB}"/>
              </a:ext>
            </a:extLst>
          </p:cNvPr>
          <p:cNvCxnSpPr>
            <a:cxnSpLocks/>
          </p:cNvCxnSpPr>
          <p:nvPr/>
        </p:nvCxnSpPr>
        <p:spPr>
          <a:xfrm>
            <a:off x="6578533" y="13302565"/>
            <a:ext cx="0" cy="35183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F51116E4-A353-1B45-ACA0-38C9A5762479}"/>
              </a:ext>
            </a:extLst>
          </p:cNvPr>
          <p:cNvCxnSpPr>
            <a:cxnSpLocks/>
          </p:cNvCxnSpPr>
          <p:nvPr/>
        </p:nvCxnSpPr>
        <p:spPr>
          <a:xfrm>
            <a:off x="3856186" y="13128676"/>
            <a:ext cx="0" cy="54982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6494438B-D8AB-FB47-8562-63B4470550F6}"/>
              </a:ext>
            </a:extLst>
          </p:cNvPr>
          <p:cNvCxnSpPr>
            <a:cxnSpLocks/>
            <a:stCxn id="8" idx="0"/>
          </p:cNvCxnSpPr>
          <p:nvPr/>
        </p:nvCxnSpPr>
        <p:spPr>
          <a:xfrm flipV="1">
            <a:off x="5958833" y="14015563"/>
            <a:ext cx="865" cy="10237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76FE9973-F084-214D-8B07-121D8EEEA02E}"/>
              </a:ext>
            </a:extLst>
          </p:cNvPr>
          <p:cNvCxnSpPr>
            <a:cxnSpLocks/>
          </p:cNvCxnSpPr>
          <p:nvPr/>
        </p:nvCxnSpPr>
        <p:spPr>
          <a:xfrm flipV="1">
            <a:off x="1326761" y="13249675"/>
            <a:ext cx="68307" cy="12126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A picture containing room&#10;&#10;Description automatically generated">
            <a:extLst>
              <a:ext uri="{FF2B5EF4-FFF2-40B4-BE49-F238E27FC236}">
                <a16:creationId xmlns:a16="http://schemas.microsoft.com/office/drawing/2014/main" id="{83FC517C-CE9E-48A1-B7FC-9C3122B019C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254" y="4226602"/>
            <a:ext cx="754958" cy="691870"/>
          </a:xfrm>
          <a:prstGeom prst="rect">
            <a:avLst/>
          </a:prstGeom>
        </p:spPr>
      </p:pic>
      <p:sp>
        <p:nvSpPr>
          <p:cNvPr id="194" name="TextBox 193">
            <a:extLst>
              <a:ext uri="{FF2B5EF4-FFF2-40B4-BE49-F238E27FC236}">
                <a16:creationId xmlns:a16="http://schemas.microsoft.com/office/drawing/2014/main" id="{FB680080-D7BB-4A9B-A120-2261D9511BFC}"/>
              </a:ext>
            </a:extLst>
          </p:cNvPr>
          <p:cNvSpPr txBox="1"/>
          <p:nvPr/>
        </p:nvSpPr>
        <p:spPr>
          <a:xfrm>
            <a:off x="4364198" y="14454365"/>
            <a:ext cx="11936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Vegetable pasta in sauce practical</a:t>
            </a:r>
          </a:p>
        </p:txBody>
      </p: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229CA148-C5A7-674A-9EBE-7E0537F4EF65}"/>
              </a:ext>
            </a:extLst>
          </p:cNvPr>
          <p:cNvCxnSpPr>
            <a:cxnSpLocks/>
          </p:cNvCxnSpPr>
          <p:nvPr/>
        </p:nvCxnSpPr>
        <p:spPr>
          <a:xfrm flipV="1">
            <a:off x="4860131" y="14051374"/>
            <a:ext cx="0" cy="3508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6" name="Picture 14" descr="Image result for MERINGUE CLIPART">
            <a:extLst>
              <a:ext uri="{FF2B5EF4-FFF2-40B4-BE49-F238E27FC236}">
                <a16:creationId xmlns:a16="http://schemas.microsoft.com/office/drawing/2014/main" id="{0E0F81C5-A43C-4FFD-B0A2-F29B6DB26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453" y="11769699"/>
            <a:ext cx="573124" cy="42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" name="TextBox 196">
            <a:extLst>
              <a:ext uri="{FF2B5EF4-FFF2-40B4-BE49-F238E27FC236}">
                <a16:creationId xmlns:a16="http://schemas.microsoft.com/office/drawing/2014/main" id="{611E384F-0DDC-479B-8EC6-589AE451B8B3}"/>
              </a:ext>
            </a:extLst>
          </p:cNvPr>
          <p:cNvSpPr txBox="1"/>
          <p:nvPr/>
        </p:nvSpPr>
        <p:spPr>
          <a:xfrm>
            <a:off x="4914237" y="12697790"/>
            <a:ext cx="1444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Sweet potato and chorizo soup</a:t>
            </a:r>
          </a:p>
        </p:txBody>
      </p:sp>
      <p:pic>
        <p:nvPicPr>
          <p:cNvPr id="80" name="Picture 7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E482BD5-B61D-4A76-AD20-30331D1D29B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091" y="10208345"/>
            <a:ext cx="729446" cy="534556"/>
          </a:xfrm>
          <a:prstGeom prst="rect">
            <a:avLst/>
          </a:prstGeom>
        </p:spPr>
      </p:pic>
      <p:pic>
        <p:nvPicPr>
          <p:cNvPr id="90" name="Picture 89" descr="A picture containing drawing&#10;&#10;Description automatically generated">
            <a:extLst>
              <a:ext uri="{FF2B5EF4-FFF2-40B4-BE49-F238E27FC236}">
                <a16:creationId xmlns:a16="http://schemas.microsoft.com/office/drawing/2014/main" id="{476A9431-5700-41AF-893D-A20400BCC71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048" y="5892501"/>
            <a:ext cx="666926" cy="471465"/>
          </a:xfrm>
          <a:prstGeom prst="rect">
            <a:avLst/>
          </a:prstGeom>
        </p:spPr>
      </p:pic>
      <p:pic>
        <p:nvPicPr>
          <p:cNvPr id="92" name="Picture 91" descr="A picture containing drawing&#10;&#10;Description automatically generated">
            <a:extLst>
              <a:ext uri="{FF2B5EF4-FFF2-40B4-BE49-F238E27FC236}">
                <a16:creationId xmlns:a16="http://schemas.microsoft.com/office/drawing/2014/main" id="{13C98CF7-54CA-480F-9811-9B4E85DB7896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039" y="7281230"/>
            <a:ext cx="923746" cy="756131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41E9480C-44EA-4EC6-931B-3610F65B26F3}"/>
              </a:ext>
            </a:extLst>
          </p:cNvPr>
          <p:cNvSpPr txBox="1"/>
          <p:nvPr/>
        </p:nvSpPr>
        <p:spPr>
          <a:xfrm>
            <a:off x="73003" y="5696814"/>
            <a:ext cx="13549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Prepare a starter for a brief/target group</a:t>
            </a:r>
          </a:p>
        </p:txBody>
      </p:sp>
      <p:pic>
        <p:nvPicPr>
          <p:cNvPr id="97" name="Picture 96" descr="A picture containing mirror, game&#10;&#10;Description automatically generated">
            <a:extLst>
              <a:ext uri="{FF2B5EF4-FFF2-40B4-BE49-F238E27FC236}">
                <a16:creationId xmlns:a16="http://schemas.microsoft.com/office/drawing/2014/main" id="{11BAD580-EC2C-4D43-AC31-FF7153967196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36" y="4316126"/>
            <a:ext cx="802628" cy="455182"/>
          </a:xfrm>
          <a:prstGeom prst="rect">
            <a:avLst/>
          </a:prstGeom>
        </p:spPr>
      </p:pic>
      <p:pic>
        <p:nvPicPr>
          <p:cNvPr id="99" name="Picture 98" descr="A plate of food&#10;&#10;Description automatically generated">
            <a:extLst>
              <a:ext uri="{FF2B5EF4-FFF2-40B4-BE49-F238E27FC236}">
                <a16:creationId xmlns:a16="http://schemas.microsoft.com/office/drawing/2014/main" id="{9F7DB0A8-5190-49ED-B4F1-34F644EF446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089" y="6935639"/>
            <a:ext cx="818255" cy="489050"/>
          </a:xfrm>
          <a:prstGeom prst="rect">
            <a:avLst/>
          </a:prstGeom>
        </p:spPr>
      </p:pic>
      <p:pic>
        <p:nvPicPr>
          <p:cNvPr id="109" name="Picture 108" descr="A picture containing mirror&#10;&#10;Description automatically generated">
            <a:extLst>
              <a:ext uri="{FF2B5EF4-FFF2-40B4-BE49-F238E27FC236}">
                <a16:creationId xmlns:a16="http://schemas.microsoft.com/office/drawing/2014/main" id="{D339BDCE-25B2-4822-8C1A-FE846E12E060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920" y="3167340"/>
            <a:ext cx="826053" cy="597637"/>
          </a:xfrm>
          <a:prstGeom prst="rect">
            <a:avLst/>
          </a:prstGeom>
        </p:spPr>
      </p:pic>
      <p:sp>
        <p:nvSpPr>
          <p:cNvPr id="283" name="TextBox 282">
            <a:extLst>
              <a:ext uri="{FF2B5EF4-FFF2-40B4-BE49-F238E27FC236}">
                <a16:creationId xmlns:a16="http://schemas.microsoft.com/office/drawing/2014/main" id="{94FBD0BC-B2E6-4330-BEA7-897662B1E44D}"/>
              </a:ext>
            </a:extLst>
          </p:cNvPr>
          <p:cNvSpPr txBox="1"/>
          <p:nvPr/>
        </p:nvSpPr>
        <p:spPr>
          <a:xfrm>
            <a:off x="6932548" y="7502835"/>
            <a:ext cx="152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Plan a menu</a:t>
            </a:r>
          </a:p>
        </p:txBody>
      </p: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B4DE2B33-3B50-4665-BB11-57EED74E2515}"/>
              </a:ext>
            </a:extLst>
          </p:cNvPr>
          <p:cNvCxnSpPr>
            <a:cxnSpLocks/>
          </p:cNvCxnSpPr>
          <p:nvPr/>
        </p:nvCxnSpPr>
        <p:spPr>
          <a:xfrm>
            <a:off x="8325837" y="9773649"/>
            <a:ext cx="354631" cy="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68D4F455-0690-40E4-947E-3B75E30531E9}"/>
              </a:ext>
            </a:extLst>
          </p:cNvPr>
          <p:cNvCxnSpPr>
            <a:cxnSpLocks/>
          </p:cNvCxnSpPr>
          <p:nvPr/>
        </p:nvCxnSpPr>
        <p:spPr>
          <a:xfrm flipV="1">
            <a:off x="5614049" y="8456551"/>
            <a:ext cx="7732" cy="51464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ow To Joint A Chicken | Costcutter">
            <a:extLst>
              <a:ext uri="{FF2B5EF4-FFF2-40B4-BE49-F238E27FC236}">
                <a16:creationId xmlns:a16="http://schemas.microsoft.com/office/drawing/2014/main" id="{244BD9DD-7910-4D78-A17F-C8E16A21D9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725" y="11755389"/>
            <a:ext cx="624018" cy="62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674537-8BF8-B124-E6B5-871700EE4AF5}"/>
              </a:ext>
            </a:extLst>
          </p:cNvPr>
          <p:cNvSpPr txBox="1"/>
          <p:nvPr/>
        </p:nvSpPr>
        <p:spPr>
          <a:xfrm>
            <a:off x="5196658" y="15039308"/>
            <a:ext cx="152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1.3: employment law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457A28-3BA1-338E-DAAB-5DF198E689AB}"/>
              </a:ext>
            </a:extLst>
          </p:cNvPr>
          <p:cNvSpPr txBox="1"/>
          <p:nvPr/>
        </p:nvSpPr>
        <p:spPr>
          <a:xfrm>
            <a:off x="3221449" y="12526059"/>
            <a:ext cx="1410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1.4: Factors affecting business </a:t>
            </a:r>
          </a:p>
          <a:p>
            <a:pPr algn="ctr"/>
            <a:r>
              <a:rPr lang="en-US" sz="1200" dirty="0"/>
              <a:t>success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18E1B1-42D4-565E-B5C7-D8DCD01CD325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053" y="12994638"/>
            <a:ext cx="437025" cy="2680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17AB202-1FC6-7FEB-9FB0-D7E64F5A55DB}"/>
              </a:ext>
            </a:extLst>
          </p:cNvPr>
          <p:cNvSpPr txBox="1"/>
          <p:nvPr/>
        </p:nvSpPr>
        <p:spPr>
          <a:xfrm flipH="1">
            <a:off x="895790" y="14493733"/>
            <a:ext cx="8936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AO2: Hospitality operations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0B9A0D-F348-924A-965E-E414F7B93B48}"/>
              </a:ext>
            </a:extLst>
          </p:cNvPr>
          <p:cNvSpPr txBox="1"/>
          <p:nvPr/>
        </p:nvSpPr>
        <p:spPr>
          <a:xfrm>
            <a:off x="3596946" y="10174705"/>
            <a:ext cx="1524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2.3 Customer needs</a:t>
            </a:r>
          </a:p>
          <a:p>
            <a:pPr algn="ctr"/>
            <a:r>
              <a:rPr lang="en-US" sz="1200" dirty="0"/>
              <a:t> and requirements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F13254-3B01-CB1F-13E4-CF60079C284D}"/>
              </a:ext>
            </a:extLst>
          </p:cNvPr>
          <p:cNvSpPr txBox="1"/>
          <p:nvPr/>
        </p:nvSpPr>
        <p:spPr>
          <a:xfrm>
            <a:off x="423469" y="15128364"/>
            <a:ext cx="19114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2.1 The kitchen brigade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564E35-E97F-E945-909C-2782043A39ED}"/>
              </a:ext>
            </a:extLst>
          </p:cNvPr>
          <p:cNvSpPr txBox="1"/>
          <p:nvPr/>
        </p:nvSpPr>
        <p:spPr>
          <a:xfrm>
            <a:off x="1497352" y="12173261"/>
            <a:ext cx="1524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2.2 Front</a:t>
            </a:r>
          </a:p>
          <a:p>
            <a:pPr algn="ctr"/>
            <a:r>
              <a:rPr lang="en-US" sz="1200" dirty="0"/>
              <a:t> of house operations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4B7555-D104-B56A-54D5-E1AC74BFFDEE}"/>
              </a:ext>
            </a:extLst>
          </p:cNvPr>
          <p:cNvSpPr txBox="1"/>
          <p:nvPr/>
        </p:nvSpPr>
        <p:spPr>
          <a:xfrm>
            <a:off x="8160791" y="1723082"/>
            <a:ext cx="1282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AO3: Hospitality health and safety requirements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50D1385-8ABB-8843-4179-F62B9184C21D}"/>
              </a:ext>
            </a:extLst>
          </p:cNvPr>
          <p:cNvSpPr/>
          <p:nvPr/>
        </p:nvSpPr>
        <p:spPr>
          <a:xfrm>
            <a:off x="6562351" y="3186138"/>
            <a:ext cx="1275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 and safety</a:t>
            </a:r>
          </a:p>
          <a:p>
            <a:pPr algn="ctr"/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laws </a:t>
            </a:r>
            <a:endParaRPr lang="en-GB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693B03-0A5F-A722-EF9A-3AF11C8181CB}"/>
              </a:ext>
            </a:extLst>
          </p:cNvPr>
          <p:cNvSpPr txBox="1"/>
          <p:nvPr/>
        </p:nvSpPr>
        <p:spPr>
          <a:xfrm>
            <a:off x="6940706" y="9250464"/>
            <a:ext cx="1524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Culinary trends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950383-4AA9-7A51-3C21-B3CA9DECF8C8}"/>
              </a:ext>
            </a:extLst>
          </p:cNvPr>
          <p:cNvSpPr txBox="1"/>
          <p:nvPr/>
        </p:nvSpPr>
        <p:spPr>
          <a:xfrm>
            <a:off x="6454663" y="1654487"/>
            <a:ext cx="1524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Personal </a:t>
            </a:r>
          </a:p>
          <a:p>
            <a:pPr algn="ctr"/>
            <a:r>
              <a:rPr lang="en-US" sz="1200" dirty="0"/>
              <a:t> safety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401A39-8894-3806-661A-538A24B5CD99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369399" y="201564"/>
            <a:ext cx="1054699" cy="115834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45E3536-D191-C29B-9763-4ADF92CC7D65}"/>
              </a:ext>
            </a:extLst>
          </p:cNvPr>
          <p:cNvCxnSpPr>
            <a:cxnSpLocks/>
          </p:cNvCxnSpPr>
          <p:nvPr/>
        </p:nvCxnSpPr>
        <p:spPr>
          <a:xfrm>
            <a:off x="5667457" y="13218113"/>
            <a:ext cx="0" cy="35183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15CF1A3-F60E-88BE-6FC2-5CA99379A32E}"/>
              </a:ext>
            </a:extLst>
          </p:cNvPr>
          <p:cNvSpPr txBox="1"/>
          <p:nvPr/>
        </p:nvSpPr>
        <p:spPr>
          <a:xfrm>
            <a:off x="66878" y="11645499"/>
            <a:ext cx="1069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Profiteroles practical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BA32912-643C-C609-1924-A1058B833260}"/>
              </a:ext>
            </a:extLst>
          </p:cNvPr>
          <p:cNvSpPr txBox="1"/>
          <p:nvPr/>
        </p:nvSpPr>
        <p:spPr>
          <a:xfrm>
            <a:off x="1964977" y="11545525"/>
            <a:ext cx="14146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Duchesse potatoes practical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E505B9D-4FAF-E36C-8CD1-6B699A96939B}"/>
              </a:ext>
            </a:extLst>
          </p:cNvPr>
          <p:cNvSpPr txBox="1"/>
          <p:nvPr/>
        </p:nvSpPr>
        <p:spPr>
          <a:xfrm>
            <a:off x="4774147" y="11677819"/>
            <a:ext cx="1069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De-boning: Chicken goujon SFC practical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AF9995-F2E2-6E0E-920B-1F485334A7D4}"/>
              </a:ext>
            </a:extLst>
          </p:cNvPr>
          <p:cNvSpPr txBox="1"/>
          <p:nvPr/>
        </p:nvSpPr>
        <p:spPr>
          <a:xfrm>
            <a:off x="6678648" y="11602867"/>
            <a:ext cx="12914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Apple turnover practical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E41CDCF-4376-E8E3-BC11-819BA5942E66}"/>
              </a:ext>
            </a:extLst>
          </p:cNvPr>
          <p:cNvSpPr txBox="1"/>
          <p:nvPr/>
        </p:nvSpPr>
        <p:spPr>
          <a:xfrm>
            <a:off x="7290796" y="10077819"/>
            <a:ext cx="1069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Chicken and leek pie practical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6D05545-49F2-4B3B-1199-F37FF8FA0B29}"/>
              </a:ext>
            </a:extLst>
          </p:cNvPr>
          <p:cNvSpPr txBox="1"/>
          <p:nvPr/>
        </p:nvSpPr>
        <p:spPr>
          <a:xfrm>
            <a:off x="6887226" y="8903635"/>
            <a:ext cx="10695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Garlic bread plait practical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0010D1-6839-DCE5-095F-E7602A166111}"/>
              </a:ext>
            </a:extLst>
          </p:cNvPr>
          <p:cNvSpPr txBox="1"/>
          <p:nvPr/>
        </p:nvSpPr>
        <p:spPr>
          <a:xfrm>
            <a:off x="6145520" y="7418087"/>
            <a:ext cx="1069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Lemon meringue pie practical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A2C28CE-A03D-5C51-D7CD-0CEBFBCE71B9}"/>
              </a:ext>
            </a:extLst>
          </p:cNvPr>
          <p:cNvSpPr txBox="1"/>
          <p:nvPr/>
        </p:nvSpPr>
        <p:spPr>
          <a:xfrm>
            <a:off x="4904044" y="8976288"/>
            <a:ext cx="1069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Beef ravioli in tomato sauce practical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B9C7B34-3E8E-1030-F7A3-804601EA20F5}"/>
              </a:ext>
            </a:extLst>
          </p:cNvPr>
          <p:cNvSpPr txBox="1"/>
          <p:nvPr/>
        </p:nvSpPr>
        <p:spPr>
          <a:xfrm>
            <a:off x="3611931" y="9037171"/>
            <a:ext cx="1069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Dauphinoise potatoes practical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C3B440-9D8F-DACC-5D88-334E158E6EC2}"/>
              </a:ext>
            </a:extLst>
          </p:cNvPr>
          <p:cNvSpPr txBox="1"/>
          <p:nvPr/>
        </p:nvSpPr>
        <p:spPr>
          <a:xfrm>
            <a:off x="2542391" y="8918414"/>
            <a:ext cx="106954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Homemade beef burgers practical 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820E7FB0-E3E3-7561-6C9D-7DF9E5F399ED}"/>
              </a:ext>
            </a:extLst>
          </p:cNvPr>
          <p:cNvCxnSpPr>
            <a:cxnSpLocks/>
          </p:cNvCxnSpPr>
          <p:nvPr/>
        </p:nvCxnSpPr>
        <p:spPr>
          <a:xfrm flipV="1">
            <a:off x="2984545" y="8563497"/>
            <a:ext cx="0" cy="36273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6EC2C19A-0797-94CE-22E1-89C0C601D0A5}"/>
              </a:ext>
            </a:extLst>
          </p:cNvPr>
          <p:cNvSpPr txBox="1"/>
          <p:nvPr/>
        </p:nvSpPr>
        <p:spPr>
          <a:xfrm>
            <a:off x="1987042" y="5818939"/>
            <a:ext cx="13549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solidFill>
                  <a:srgbClr val="FF0000"/>
                </a:solidFill>
              </a:rPr>
              <a:t>Prepare a dessert for a brief/target group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356674DC-241E-88D5-C9CE-4967FE531F7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58918" y="13829775"/>
            <a:ext cx="680633" cy="64059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47C64F8-399D-453A-26C8-0C8787DD452A}"/>
              </a:ext>
            </a:extLst>
          </p:cNvPr>
          <p:cNvPicPr>
            <a:picLocks noChangeAspect="1"/>
          </p:cNvPicPr>
          <p:nvPr/>
        </p:nvPicPr>
        <p:blipFill rotWithShape="1">
          <a:blip r:embed="rId31"/>
          <a:srcRect b="15704"/>
          <a:stretch/>
        </p:blipFill>
        <p:spPr>
          <a:xfrm>
            <a:off x="4264951" y="15052150"/>
            <a:ext cx="814424" cy="56195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3A893DD-F3F2-10B0-405C-E8EEF61C5B90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102800" y="11776259"/>
            <a:ext cx="609733" cy="479592"/>
          </a:xfrm>
          <a:prstGeom prst="rect">
            <a:avLst/>
          </a:prstGeom>
        </p:spPr>
      </p:pic>
      <p:pic>
        <p:nvPicPr>
          <p:cNvPr id="56" name="Picture 2" descr="menu | mysite">
            <a:extLst>
              <a:ext uri="{FF2B5EF4-FFF2-40B4-BE49-F238E27FC236}">
                <a16:creationId xmlns:a16="http://schemas.microsoft.com/office/drawing/2014/main" id="{4BA84810-C40E-B372-71C1-5341FDF49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135" y="10712021"/>
            <a:ext cx="883090" cy="691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D03D3D3-CEB1-DA52-F28C-5884BA368172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b="12740"/>
          <a:stretch/>
        </p:blipFill>
        <p:spPr>
          <a:xfrm>
            <a:off x="6472403" y="6943469"/>
            <a:ext cx="647007" cy="38052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2A0527A7-4453-79A3-881C-BDEFBDE998A8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004212" y="8947403"/>
            <a:ext cx="833799" cy="66770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207B640-F836-4286-0786-CE273DC15E93}"/>
              </a:ext>
            </a:extLst>
          </p:cNvPr>
          <p:cNvPicPr>
            <a:picLocks noChangeAspect="1"/>
          </p:cNvPicPr>
          <p:nvPr/>
        </p:nvPicPr>
        <p:blipFill rotWithShape="1">
          <a:blip r:embed="rId36"/>
          <a:srcRect l="6333" t="15454" r="10704" b="14410"/>
          <a:stretch/>
        </p:blipFill>
        <p:spPr>
          <a:xfrm>
            <a:off x="2171503" y="9322251"/>
            <a:ext cx="685799" cy="57977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62A080DD-D0EB-786C-B225-ED6AE66C117A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4588378" y="4007365"/>
            <a:ext cx="980942" cy="980942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547F8E18-7A4A-969D-1589-51432472A9F5}"/>
              </a:ext>
            </a:extLst>
          </p:cNvPr>
          <p:cNvSpPr txBox="1"/>
          <p:nvPr/>
        </p:nvSpPr>
        <p:spPr>
          <a:xfrm>
            <a:off x="8682153" y="11442041"/>
            <a:ext cx="1104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AO1: Homework mock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1074321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6C9071-F8B0-4EE8-B74E-E998EAA56CB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8470521-673B-4492-9850-B7BE449B8387}">
  <ds:schemaRefs>
    <ds:schemaRef ds:uri="http://schemas.microsoft.com/office/2006/metadata/properties"/>
    <ds:schemaRef ds:uri="http://schemas.microsoft.com/office/infopath/2007/PartnerControls"/>
    <ds:schemaRef ds:uri="f4592129-c53a-4a7f-a166-d44cb0d28d45"/>
    <ds:schemaRef ds:uri="cd846085-abde-4ca0-9dea-bd74f638ff10"/>
  </ds:schemaRefs>
</ds:datastoreItem>
</file>

<file path=customXml/itemProps3.xml><?xml version="1.0" encoding="utf-8"?>
<ds:datastoreItem xmlns:ds="http://schemas.openxmlformats.org/officeDocument/2006/customXml" ds:itemID="{D1BDC70C-3D77-4CFA-8568-D801D446C294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6175</TotalTime>
  <Words>286</Words>
  <Application>Microsoft Office PowerPoint</Application>
  <PresentationFormat>Custom</PresentationFormat>
  <Paragraphs>79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Peachey</dc:creator>
  <cp:lastModifiedBy>Nicola Harvey</cp:lastModifiedBy>
  <cp:revision>286</cp:revision>
  <cp:lastPrinted>2021-01-04T13:40:24Z</cp:lastPrinted>
  <dcterms:created xsi:type="dcterms:W3CDTF">2018-02-08T08:28:53Z</dcterms:created>
  <dcterms:modified xsi:type="dcterms:W3CDTF">2024-07-05T08:39:20Z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0x01010089867EBF0083584B92D1F0ABCB09A6EF</vt:lpwstr>
  </property>
</Properties>
</file>