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4"/>
  </p:sldMasterIdLst>
  <p:notesMasterIdLst>
    <p:notesMasterId r:id="rId6"/>
  </p:notesMasterIdLst>
  <p:sldIdLst>
    <p:sldId id="256" r:id="rId5"/>
  </p:sldIdLst>
  <p:sldSz cx="9720263" cy="17640300"/>
  <p:notesSz cx="6797675" cy="9926638"/>
  <p:defaultTextStyle>
    <a:defPPr>
      <a:defRPr lang="en-US"/>
    </a:defPPr>
    <a:lvl1pPr marL="0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1pPr>
    <a:lvl2pPr marL="547237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2pPr>
    <a:lvl3pPr marL="1094475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3pPr>
    <a:lvl4pPr marL="1641713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4pPr>
    <a:lvl5pPr marL="2188951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5pPr>
    <a:lvl6pPr marL="2736188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6pPr>
    <a:lvl7pPr marL="3283426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7pPr>
    <a:lvl8pPr marL="3830663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8pPr>
    <a:lvl9pPr marL="4377902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4856"/>
    <a:srgbClr val="175A68"/>
    <a:srgbClr val="FE5E00"/>
    <a:srgbClr val="F8B308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50000" autoAdjust="0"/>
    <p:restoredTop sz="94343" autoAdjust="0"/>
  </p:normalViewPr>
  <p:slideViewPr>
    <p:cSldViewPr snapToGrid="0">
      <p:cViewPr varScale="1">
        <p:scale>
          <a:sx n="45" d="100"/>
          <a:sy n="45" d="100"/>
        </p:scale>
        <p:origin x="4110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9" y="0"/>
            <a:ext cx="2946400" cy="496888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627EA94C-77A3-2040-8584-2856F8330D11}" type="datetimeFigureOut">
              <a:rPr lang="en-US" smtClean="0"/>
              <a:t>7/5/2024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76500" y="1241425"/>
            <a:ext cx="18446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1" y="4776789"/>
            <a:ext cx="5438775" cy="3908425"/>
          </a:xfrm>
          <a:prstGeom prst="rect">
            <a:avLst/>
          </a:prstGeom>
        </p:spPr>
        <p:txBody>
          <a:bodyPr vert="horz" lIns="91433" tIns="45717" rIns="91433" bIns="45717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9" y="9429750"/>
            <a:ext cx="2946400" cy="496888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AE0A575A-FE42-F34E-BE8D-35435E3FEA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487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1pPr>
    <a:lvl2pPr marL="465338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2pPr>
    <a:lvl3pPr marL="930676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3pPr>
    <a:lvl4pPr marL="1396014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4pPr>
    <a:lvl5pPr marL="1861353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5pPr>
    <a:lvl6pPr marL="2326691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6pPr>
    <a:lvl7pPr marL="2792029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7pPr>
    <a:lvl8pPr marL="3257367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8pPr>
    <a:lvl9pPr marL="3722705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476500" y="1241425"/>
            <a:ext cx="1844675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0A575A-FE42-F34E-BE8D-35435E3FEA7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4752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9020" y="2886967"/>
            <a:ext cx="8262224" cy="6141438"/>
          </a:xfrm>
        </p:spPr>
        <p:txBody>
          <a:bodyPr anchor="b"/>
          <a:lstStyle>
            <a:lvl1pPr algn="ctr">
              <a:defRPr sz="63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5033" y="9265242"/>
            <a:ext cx="7290197" cy="4258988"/>
          </a:xfrm>
        </p:spPr>
        <p:txBody>
          <a:bodyPr/>
          <a:lstStyle>
            <a:lvl1pPr marL="0" indent="0" algn="ctr">
              <a:buNone/>
              <a:defRPr sz="2551"/>
            </a:lvl1pPr>
            <a:lvl2pPr marL="486004" indent="0" algn="ctr">
              <a:buNone/>
              <a:defRPr sz="2126"/>
            </a:lvl2pPr>
            <a:lvl3pPr marL="972007" indent="0" algn="ctr">
              <a:buNone/>
              <a:defRPr sz="1913"/>
            </a:lvl3pPr>
            <a:lvl4pPr marL="1458011" indent="0" algn="ctr">
              <a:buNone/>
              <a:defRPr sz="1701"/>
            </a:lvl4pPr>
            <a:lvl5pPr marL="1944014" indent="0" algn="ctr">
              <a:buNone/>
              <a:defRPr sz="1701"/>
            </a:lvl5pPr>
            <a:lvl6pPr marL="2430018" indent="0" algn="ctr">
              <a:buNone/>
              <a:defRPr sz="1701"/>
            </a:lvl6pPr>
            <a:lvl7pPr marL="2916022" indent="0" algn="ctr">
              <a:buNone/>
              <a:defRPr sz="1701"/>
            </a:lvl7pPr>
            <a:lvl8pPr marL="3402025" indent="0" algn="ctr">
              <a:buNone/>
              <a:defRPr sz="1701"/>
            </a:lvl8pPr>
            <a:lvl9pPr marL="3888029" indent="0" algn="ctr">
              <a:buNone/>
              <a:defRPr sz="170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05/07/2024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83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05/07/2024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5885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6064" y="939183"/>
            <a:ext cx="2095932" cy="149493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8269" y="939183"/>
            <a:ext cx="6166292" cy="1494933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05/07/2024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78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05/07/2024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4520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3206" y="4397830"/>
            <a:ext cx="8383727" cy="7337874"/>
          </a:xfrm>
        </p:spPr>
        <p:txBody>
          <a:bodyPr anchor="b"/>
          <a:lstStyle>
            <a:lvl1pPr>
              <a:defRPr sz="63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3206" y="11805123"/>
            <a:ext cx="8383727" cy="3858814"/>
          </a:xfrm>
        </p:spPr>
        <p:txBody>
          <a:bodyPr/>
          <a:lstStyle>
            <a:lvl1pPr marL="0" indent="0">
              <a:buNone/>
              <a:defRPr sz="2551">
                <a:solidFill>
                  <a:schemeClr val="tx1"/>
                </a:solidFill>
              </a:defRPr>
            </a:lvl1pPr>
            <a:lvl2pPr marL="486004" indent="0">
              <a:buNone/>
              <a:defRPr sz="2126">
                <a:solidFill>
                  <a:schemeClr val="tx1">
                    <a:tint val="75000"/>
                  </a:schemeClr>
                </a:solidFill>
              </a:defRPr>
            </a:lvl2pPr>
            <a:lvl3pPr marL="972007" indent="0">
              <a:buNone/>
              <a:defRPr sz="1913">
                <a:solidFill>
                  <a:schemeClr val="tx1">
                    <a:tint val="75000"/>
                  </a:schemeClr>
                </a:solidFill>
              </a:defRPr>
            </a:lvl3pPr>
            <a:lvl4pPr marL="1458011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4pPr>
            <a:lvl5pPr marL="1944014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5pPr>
            <a:lvl6pPr marL="2430018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6pPr>
            <a:lvl7pPr marL="2916022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7pPr>
            <a:lvl8pPr marL="3402025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8pPr>
            <a:lvl9pPr marL="3888029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05/07/2024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3705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8268" y="4695913"/>
            <a:ext cx="4131112" cy="111926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20883" y="4695913"/>
            <a:ext cx="4131112" cy="111926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05/07/2024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3587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939186"/>
            <a:ext cx="8383727" cy="340964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9535" y="4324325"/>
            <a:ext cx="4112126" cy="2119285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9535" y="6443610"/>
            <a:ext cx="4112126" cy="9477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20884" y="4324325"/>
            <a:ext cx="4132378" cy="2119285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20884" y="6443610"/>
            <a:ext cx="4132378" cy="9477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05/07/2024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5038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05/07/2024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5762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05/07/2024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8011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</p:spPr>
        <p:txBody>
          <a:bodyPr anchor="b"/>
          <a:lstStyle>
            <a:lvl1pPr>
              <a:defRPr sz="34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2378" y="2539880"/>
            <a:ext cx="4920883" cy="12536047"/>
          </a:xfrm>
        </p:spPr>
        <p:txBody>
          <a:bodyPr/>
          <a:lstStyle>
            <a:lvl1pPr>
              <a:defRPr sz="3402"/>
            </a:lvl1pPr>
            <a:lvl2pPr>
              <a:defRPr sz="2976"/>
            </a:lvl2pPr>
            <a:lvl3pPr>
              <a:defRPr sz="2551"/>
            </a:lvl3pPr>
            <a:lvl4pPr>
              <a:defRPr sz="2126"/>
            </a:lvl4pPr>
            <a:lvl5pPr>
              <a:defRPr sz="2126"/>
            </a:lvl5pPr>
            <a:lvl6pPr>
              <a:defRPr sz="2126"/>
            </a:lvl6pPr>
            <a:lvl7pPr>
              <a:defRPr sz="2126"/>
            </a:lvl7pPr>
            <a:lvl8pPr>
              <a:defRPr sz="2126"/>
            </a:lvl8pPr>
            <a:lvl9pPr>
              <a:defRPr sz="212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5292090"/>
            <a:ext cx="3135038" cy="9804251"/>
          </a:xfr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05/07/2024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9296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</p:spPr>
        <p:txBody>
          <a:bodyPr anchor="b"/>
          <a:lstStyle>
            <a:lvl1pPr>
              <a:defRPr sz="34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32378" y="2539880"/>
            <a:ext cx="4920883" cy="12536047"/>
          </a:xfrm>
        </p:spPr>
        <p:txBody>
          <a:bodyPr anchor="t"/>
          <a:lstStyle>
            <a:lvl1pPr marL="0" indent="0">
              <a:buNone/>
              <a:defRPr sz="3402"/>
            </a:lvl1pPr>
            <a:lvl2pPr marL="486004" indent="0">
              <a:buNone/>
              <a:defRPr sz="2976"/>
            </a:lvl2pPr>
            <a:lvl3pPr marL="972007" indent="0">
              <a:buNone/>
              <a:defRPr sz="2551"/>
            </a:lvl3pPr>
            <a:lvl4pPr marL="1458011" indent="0">
              <a:buNone/>
              <a:defRPr sz="2126"/>
            </a:lvl4pPr>
            <a:lvl5pPr marL="1944014" indent="0">
              <a:buNone/>
              <a:defRPr sz="2126"/>
            </a:lvl5pPr>
            <a:lvl6pPr marL="2430018" indent="0">
              <a:buNone/>
              <a:defRPr sz="2126"/>
            </a:lvl6pPr>
            <a:lvl7pPr marL="2916022" indent="0">
              <a:buNone/>
              <a:defRPr sz="2126"/>
            </a:lvl7pPr>
            <a:lvl8pPr marL="3402025" indent="0">
              <a:buNone/>
              <a:defRPr sz="2126"/>
            </a:lvl8pPr>
            <a:lvl9pPr marL="3888029" indent="0">
              <a:buNone/>
              <a:defRPr sz="212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5292090"/>
            <a:ext cx="3135038" cy="9804251"/>
          </a:xfr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05/07/2024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3055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8268" y="939186"/>
            <a:ext cx="8383727" cy="34096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8268" y="4695913"/>
            <a:ext cx="8383727" cy="111926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CC7FA-4DC8-4AC2-8BC3-7D8537098B71}" type="datetimeFigureOut">
              <a:rPr lang="en-GB" smtClean="0"/>
              <a:t>05/07/2024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2232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72007" rtl="0" eaLnBrk="1" latinLnBrk="0" hangingPunct="1">
        <a:lnSpc>
          <a:spcPct val="90000"/>
        </a:lnSpc>
        <a:spcBef>
          <a:spcPct val="0"/>
        </a:spcBef>
        <a:buNone/>
        <a:defRPr sz="467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3002" indent="-243002" algn="l" defTabSz="972007" rtl="0" eaLnBrk="1" latinLnBrk="0" hangingPunct="1">
        <a:lnSpc>
          <a:spcPct val="90000"/>
        </a:lnSpc>
        <a:spcBef>
          <a:spcPts val="1063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1pPr>
      <a:lvl2pPr marL="729005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2551" kern="1200">
          <a:solidFill>
            <a:schemeClr val="tx1"/>
          </a:solidFill>
          <a:latin typeface="+mn-lt"/>
          <a:ea typeface="+mn-ea"/>
          <a:cs typeface="+mn-cs"/>
        </a:defRPr>
      </a:lvl2pPr>
      <a:lvl3pPr marL="1215009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3pPr>
      <a:lvl4pPr marL="1701013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4pPr>
      <a:lvl5pPr marL="2187016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3159023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645027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4131031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1pPr>
      <a:lvl2pPr marL="486004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2pPr>
      <a:lvl3pPr marL="972007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3pPr>
      <a:lvl4pPr marL="1458011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4pPr>
      <a:lvl5pPr marL="1944014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5pPr>
      <a:lvl6pPr marL="2430018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2916022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402025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3888029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1.png"/><Relationship Id="rId18" Type="http://schemas.openxmlformats.org/officeDocument/2006/relationships/image" Target="../media/image16.jpeg"/><Relationship Id="rId26" Type="http://schemas.openxmlformats.org/officeDocument/2006/relationships/image" Target="../media/image24.png"/><Relationship Id="rId21" Type="http://schemas.openxmlformats.org/officeDocument/2006/relationships/image" Target="../media/image19.png"/><Relationship Id="rId34" Type="http://schemas.openxmlformats.org/officeDocument/2006/relationships/image" Target="../media/image32.pn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17" Type="http://schemas.openxmlformats.org/officeDocument/2006/relationships/image" Target="../media/image15.png"/><Relationship Id="rId25" Type="http://schemas.openxmlformats.org/officeDocument/2006/relationships/image" Target="../media/image23.png"/><Relationship Id="rId33" Type="http://schemas.openxmlformats.org/officeDocument/2006/relationships/image" Target="../media/image31.jpe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jpeg"/><Relationship Id="rId20" Type="http://schemas.openxmlformats.org/officeDocument/2006/relationships/image" Target="../media/image18.png"/><Relationship Id="rId29" Type="http://schemas.openxmlformats.org/officeDocument/2006/relationships/image" Target="../media/image2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24" Type="http://schemas.openxmlformats.org/officeDocument/2006/relationships/image" Target="../media/image22.png"/><Relationship Id="rId32" Type="http://schemas.openxmlformats.org/officeDocument/2006/relationships/image" Target="../media/image30.png"/><Relationship Id="rId37" Type="http://schemas.openxmlformats.org/officeDocument/2006/relationships/image" Target="../media/image35.pn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23" Type="http://schemas.openxmlformats.org/officeDocument/2006/relationships/image" Target="../media/image21.jpg"/><Relationship Id="rId28" Type="http://schemas.openxmlformats.org/officeDocument/2006/relationships/image" Target="../media/image26.jpeg"/><Relationship Id="rId36" Type="http://schemas.openxmlformats.org/officeDocument/2006/relationships/image" Target="../media/image34.png"/><Relationship Id="rId10" Type="http://schemas.openxmlformats.org/officeDocument/2006/relationships/image" Target="../media/image8.png"/><Relationship Id="rId19" Type="http://schemas.openxmlformats.org/officeDocument/2006/relationships/image" Target="../media/image17.jpeg"/><Relationship Id="rId31" Type="http://schemas.openxmlformats.org/officeDocument/2006/relationships/image" Target="../media/image29.png"/><Relationship Id="rId4" Type="http://schemas.openxmlformats.org/officeDocument/2006/relationships/image" Target="../media/image2.jpeg"/><Relationship Id="rId9" Type="http://schemas.openxmlformats.org/officeDocument/2006/relationships/image" Target="../media/image7.jpeg"/><Relationship Id="rId14" Type="http://schemas.openxmlformats.org/officeDocument/2006/relationships/image" Target="../media/image12.jpeg"/><Relationship Id="rId22" Type="http://schemas.openxmlformats.org/officeDocument/2006/relationships/image" Target="../media/image20.jpeg"/><Relationship Id="rId27" Type="http://schemas.openxmlformats.org/officeDocument/2006/relationships/image" Target="../media/image25.jpeg"/><Relationship Id="rId30" Type="http://schemas.openxmlformats.org/officeDocument/2006/relationships/image" Target="../media/image28.png"/><Relationship Id="rId35" Type="http://schemas.openxmlformats.org/officeDocument/2006/relationships/image" Target="../media/image33.png"/><Relationship Id="rId8" Type="http://schemas.openxmlformats.org/officeDocument/2006/relationships/image" Target="../media/image6.jpeg"/><Relationship Id="rId3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Rectangle 399">
            <a:extLst>
              <a:ext uri="{FF2B5EF4-FFF2-40B4-BE49-F238E27FC236}">
                <a16:creationId xmlns:a16="http://schemas.microsoft.com/office/drawing/2014/main" id="{001523A3-D0A5-3447-9A4B-DA59FA07C8E9}"/>
              </a:ext>
            </a:extLst>
          </p:cNvPr>
          <p:cNvSpPr/>
          <p:nvPr/>
        </p:nvSpPr>
        <p:spPr>
          <a:xfrm rot="10800000" flipV="1">
            <a:off x="4448149" y="30096767"/>
            <a:ext cx="717287" cy="63371"/>
          </a:xfrm>
          <a:prstGeom prst="rect">
            <a:avLst/>
          </a:prstGeom>
          <a:solidFill>
            <a:srgbClr val="1448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577E6DF-4EA3-D14D-8E13-28AB8D609DDE}"/>
              </a:ext>
            </a:extLst>
          </p:cNvPr>
          <p:cNvSpPr/>
          <p:nvPr/>
        </p:nvSpPr>
        <p:spPr>
          <a:xfrm>
            <a:off x="3856186" y="26505113"/>
            <a:ext cx="115920" cy="1191236"/>
          </a:xfrm>
          <a:prstGeom prst="rect">
            <a:avLst/>
          </a:prstGeom>
          <a:solidFill>
            <a:schemeClr val="bg1"/>
          </a:solidFill>
          <a:ln w="412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Block Arc 135">
            <a:extLst>
              <a:ext uri="{FF2B5EF4-FFF2-40B4-BE49-F238E27FC236}">
                <a16:creationId xmlns:a16="http://schemas.microsoft.com/office/drawing/2014/main" id="{28EF7BC0-BD7F-BD4C-8DBE-13C9030B0FE6}"/>
              </a:ext>
            </a:extLst>
          </p:cNvPr>
          <p:cNvSpPr/>
          <p:nvPr/>
        </p:nvSpPr>
        <p:spPr>
          <a:xfrm rot="16200000">
            <a:off x="452396" y="11387679"/>
            <a:ext cx="3200559" cy="2168139"/>
          </a:xfrm>
          <a:prstGeom prst="blockArc">
            <a:avLst>
              <a:gd name="adj1" fmla="val 10688499"/>
              <a:gd name="adj2" fmla="val 263439"/>
              <a:gd name="adj3" fmla="val 28511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0" name="Block Arc 139">
            <a:extLst>
              <a:ext uri="{FF2B5EF4-FFF2-40B4-BE49-F238E27FC236}">
                <a16:creationId xmlns:a16="http://schemas.microsoft.com/office/drawing/2014/main" id="{E050A4CB-2DFF-4C43-B71B-CB7634BAF8C7}"/>
              </a:ext>
            </a:extLst>
          </p:cNvPr>
          <p:cNvSpPr/>
          <p:nvPr/>
        </p:nvSpPr>
        <p:spPr>
          <a:xfrm rot="5400000" flipH="1">
            <a:off x="6177382" y="8645319"/>
            <a:ext cx="3405927" cy="2313096"/>
          </a:xfrm>
          <a:prstGeom prst="blockArc">
            <a:avLst>
              <a:gd name="adj1" fmla="val 10800000"/>
              <a:gd name="adj2" fmla="val 1572"/>
              <a:gd name="adj3" fmla="val 27649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4ED9223C-B305-724C-860B-8788F8ED72BC}"/>
              </a:ext>
            </a:extLst>
          </p:cNvPr>
          <p:cNvSpPr/>
          <p:nvPr/>
        </p:nvSpPr>
        <p:spPr>
          <a:xfrm>
            <a:off x="2060788" y="10871470"/>
            <a:ext cx="5909338" cy="652772"/>
          </a:xfrm>
          <a:custGeom>
            <a:avLst/>
            <a:gdLst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42380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37185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1"/>
              <a:gd name="connsiteX1" fmla="*/ 5909338 w 5909338"/>
              <a:gd name="connsiteY1" fmla="*/ 0 h 642381"/>
              <a:gd name="connsiteX2" fmla="*/ 5831406 w 5909338"/>
              <a:gd name="connsiteY2" fmla="*/ 642381 h 642381"/>
              <a:gd name="connsiteX3" fmla="*/ 0 w 5909338"/>
              <a:gd name="connsiteY3" fmla="*/ 642380 h 642381"/>
              <a:gd name="connsiteX4" fmla="*/ 0 w 5909338"/>
              <a:gd name="connsiteY4" fmla="*/ 0 h 642381"/>
              <a:gd name="connsiteX0" fmla="*/ 0 w 5909338"/>
              <a:gd name="connsiteY0" fmla="*/ 0 h 652772"/>
              <a:gd name="connsiteX1" fmla="*/ 5909338 w 5909338"/>
              <a:gd name="connsiteY1" fmla="*/ 0 h 652772"/>
              <a:gd name="connsiteX2" fmla="*/ 5826211 w 5909338"/>
              <a:gd name="connsiteY2" fmla="*/ 652772 h 652772"/>
              <a:gd name="connsiteX3" fmla="*/ 0 w 5909338"/>
              <a:gd name="connsiteY3" fmla="*/ 642380 h 652772"/>
              <a:gd name="connsiteX4" fmla="*/ 0 w 5909338"/>
              <a:gd name="connsiteY4" fmla="*/ 0 h 652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09338" h="652772">
                <a:moveTo>
                  <a:pt x="0" y="0"/>
                </a:moveTo>
                <a:lnTo>
                  <a:pt x="5909338" y="0"/>
                </a:lnTo>
                <a:lnTo>
                  <a:pt x="5826211" y="652772"/>
                </a:lnTo>
                <a:lnTo>
                  <a:pt x="0" y="642380"/>
                </a:lnTo>
                <a:lnTo>
                  <a:pt x="0" y="0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5B6ECEE5-8B0A-BE49-88D6-380CCB5771D4}"/>
              </a:ext>
            </a:extLst>
          </p:cNvPr>
          <p:cNvSpPr/>
          <p:nvPr/>
        </p:nvSpPr>
        <p:spPr>
          <a:xfrm>
            <a:off x="2332970" y="8118704"/>
            <a:ext cx="5827821" cy="61739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Block Arc 142">
            <a:extLst>
              <a:ext uri="{FF2B5EF4-FFF2-40B4-BE49-F238E27FC236}">
                <a16:creationId xmlns:a16="http://schemas.microsoft.com/office/drawing/2014/main" id="{F9A4C65A-77AF-D444-B52E-87C937A7CC66}"/>
              </a:ext>
            </a:extLst>
          </p:cNvPr>
          <p:cNvSpPr/>
          <p:nvPr/>
        </p:nvSpPr>
        <p:spPr>
          <a:xfrm rot="16200000">
            <a:off x="398277" y="5848365"/>
            <a:ext cx="3556619" cy="2052651"/>
          </a:xfrm>
          <a:prstGeom prst="blockArc">
            <a:avLst>
              <a:gd name="adj1" fmla="val 10800000"/>
              <a:gd name="adj2" fmla="val 156513"/>
              <a:gd name="adj3" fmla="val 28217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4" name="Block Arc 213">
            <a:extLst>
              <a:ext uri="{FF2B5EF4-FFF2-40B4-BE49-F238E27FC236}">
                <a16:creationId xmlns:a16="http://schemas.microsoft.com/office/drawing/2014/main" id="{9BB00DD6-C4C4-7348-AD3E-28EAE4D8492B}"/>
              </a:ext>
            </a:extLst>
          </p:cNvPr>
          <p:cNvSpPr/>
          <p:nvPr/>
        </p:nvSpPr>
        <p:spPr>
          <a:xfrm rot="5400000" flipH="1">
            <a:off x="6100276" y="2968447"/>
            <a:ext cx="3271598" cy="2242303"/>
          </a:xfrm>
          <a:prstGeom prst="blockArc">
            <a:avLst>
              <a:gd name="adj1" fmla="val 10825839"/>
              <a:gd name="adj2" fmla="val 1572"/>
              <a:gd name="adj3" fmla="val 27649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5" name="Rectangle 214">
            <a:extLst>
              <a:ext uri="{FF2B5EF4-FFF2-40B4-BE49-F238E27FC236}">
                <a16:creationId xmlns:a16="http://schemas.microsoft.com/office/drawing/2014/main" id="{19CB39D4-AD12-0B45-8E85-C9D1845FD3AE}"/>
              </a:ext>
            </a:extLst>
          </p:cNvPr>
          <p:cNvSpPr/>
          <p:nvPr/>
        </p:nvSpPr>
        <p:spPr>
          <a:xfrm>
            <a:off x="2144502" y="5096381"/>
            <a:ext cx="5827819" cy="60417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0" name="Oval 219">
            <a:extLst>
              <a:ext uri="{FF2B5EF4-FFF2-40B4-BE49-F238E27FC236}">
                <a16:creationId xmlns:a16="http://schemas.microsoft.com/office/drawing/2014/main" id="{73B2E537-2E94-164D-A891-794C913A475F}"/>
              </a:ext>
            </a:extLst>
          </p:cNvPr>
          <p:cNvSpPr/>
          <p:nvPr/>
        </p:nvSpPr>
        <p:spPr>
          <a:xfrm>
            <a:off x="1395068" y="7959847"/>
            <a:ext cx="1214980" cy="1258693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1" name="Oval 220">
            <a:extLst>
              <a:ext uri="{FF2B5EF4-FFF2-40B4-BE49-F238E27FC236}">
                <a16:creationId xmlns:a16="http://schemas.microsoft.com/office/drawing/2014/main" id="{7F00163B-8BDB-AF44-A463-AD1ACB8794F0}"/>
              </a:ext>
            </a:extLst>
          </p:cNvPr>
          <p:cNvSpPr/>
          <p:nvPr/>
        </p:nvSpPr>
        <p:spPr>
          <a:xfrm>
            <a:off x="1531663" y="8148288"/>
            <a:ext cx="910758" cy="93552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Oval 228">
            <a:extLst>
              <a:ext uri="{FF2B5EF4-FFF2-40B4-BE49-F238E27FC236}">
                <a16:creationId xmlns:a16="http://schemas.microsoft.com/office/drawing/2014/main" id="{78D87C2B-4ED1-1C4B-B314-D95374A7846D}"/>
              </a:ext>
            </a:extLst>
          </p:cNvPr>
          <p:cNvSpPr/>
          <p:nvPr/>
        </p:nvSpPr>
        <p:spPr>
          <a:xfrm>
            <a:off x="944048" y="14595885"/>
            <a:ext cx="841075" cy="90330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6B5CF508-9F97-7344-A588-8737134FC758}"/>
              </a:ext>
            </a:extLst>
          </p:cNvPr>
          <p:cNvSpPr/>
          <p:nvPr/>
        </p:nvSpPr>
        <p:spPr>
          <a:xfrm>
            <a:off x="1751576" y="2458831"/>
            <a:ext cx="6023138" cy="62936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E3AE9E14-E10F-B948-9B98-448B424F5230}"/>
              </a:ext>
            </a:extLst>
          </p:cNvPr>
          <p:cNvSpPr/>
          <p:nvPr/>
        </p:nvSpPr>
        <p:spPr>
          <a:xfrm flipH="1">
            <a:off x="5818592" y="2144153"/>
            <a:ext cx="1072840" cy="1050612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" name="Oval 216">
            <a:extLst>
              <a:ext uri="{FF2B5EF4-FFF2-40B4-BE49-F238E27FC236}">
                <a16:creationId xmlns:a16="http://schemas.microsoft.com/office/drawing/2014/main" id="{4223162F-40D5-754F-8102-37C01098A339}"/>
              </a:ext>
            </a:extLst>
          </p:cNvPr>
          <p:cNvSpPr/>
          <p:nvPr/>
        </p:nvSpPr>
        <p:spPr>
          <a:xfrm flipV="1">
            <a:off x="5973584" y="2246651"/>
            <a:ext cx="829151" cy="82117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riangle 45">
            <a:extLst>
              <a:ext uri="{FF2B5EF4-FFF2-40B4-BE49-F238E27FC236}">
                <a16:creationId xmlns:a16="http://schemas.microsoft.com/office/drawing/2014/main" id="{B85D31BE-9BE0-3341-86C3-0BFD563EAA1B}"/>
              </a:ext>
            </a:extLst>
          </p:cNvPr>
          <p:cNvSpPr/>
          <p:nvPr/>
        </p:nvSpPr>
        <p:spPr>
          <a:xfrm rot="16200000">
            <a:off x="992866" y="2404929"/>
            <a:ext cx="938427" cy="735967"/>
          </a:xfrm>
          <a:prstGeom prst="triangl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38000">
                <a:schemeClr val="accent1">
                  <a:lumMod val="45000"/>
                  <a:lumOff val="55000"/>
                </a:schemeClr>
              </a:gs>
              <a:gs pos="39000">
                <a:schemeClr val="accent1">
                  <a:lumMod val="45000"/>
                  <a:lumOff val="55000"/>
                </a:schemeClr>
              </a:gs>
              <a:gs pos="84000">
                <a:srgbClr val="002060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560EBA4B-8AEC-D046-B76B-ED0FD5A6C7DD}"/>
              </a:ext>
            </a:extLst>
          </p:cNvPr>
          <p:cNvSpPr txBox="1"/>
          <p:nvPr/>
        </p:nvSpPr>
        <p:spPr>
          <a:xfrm>
            <a:off x="1491896" y="8178071"/>
            <a:ext cx="8410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YEAR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6219AB6F-CC39-9542-9CB4-66613FD228E7}"/>
              </a:ext>
            </a:extLst>
          </p:cNvPr>
          <p:cNvSpPr txBox="1"/>
          <p:nvPr/>
        </p:nvSpPr>
        <p:spPr>
          <a:xfrm>
            <a:off x="1597834" y="8195733"/>
            <a:ext cx="841074" cy="827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11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C872D16A-BBC9-2E43-BEA6-EDAFD0B01410}"/>
              </a:ext>
            </a:extLst>
          </p:cNvPr>
          <p:cNvSpPr txBox="1"/>
          <p:nvPr/>
        </p:nvSpPr>
        <p:spPr>
          <a:xfrm>
            <a:off x="5977870" y="2334723"/>
            <a:ext cx="706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Further food study</a:t>
            </a:r>
          </a:p>
        </p:txBody>
      </p:sp>
      <p:sp>
        <p:nvSpPr>
          <p:cNvPr id="203" name="TextBox 202">
            <a:extLst>
              <a:ext uri="{FF2B5EF4-FFF2-40B4-BE49-F238E27FC236}">
                <a16:creationId xmlns:a16="http://schemas.microsoft.com/office/drawing/2014/main" id="{63ED1275-9D5C-B64F-99A8-47475CF3C87F}"/>
              </a:ext>
            </a:extLst>
          </p:cNvPr>
          <p:cNvSpPr txBox="1"/>
          <p:nvPr/>
        </p:nvSpPr>
        <p:spPr>
          <a:xfrm>
            <a:off x="3153954" y="24391086"/>
            <a:ext cx="45719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dirty="0"/>
              <a:t>Lemon meringue pie practical </a:t>
            </a:r>
          </a:p>
        </p:txBody>
      </p:sp>
      <p:sp>
        <p:nvSpPr>
          <p:cNvPr id="243" name="TextBox 242">
            <a:extLst>
              <a:ext uri="{FF2B5EF4-FFF2-40B4-BE49-F238E27FC236}">
                <a16:creationId xmlns:a16="http://schemas.microsoft.com/office/drawing/2014/main" id="{6AED503A-2E3B-0D46-9B4D-7D50557BF25C}"/>
              </a:ext>
            </a:extLst>
          </p:cNvPr>
          <p:cNvSpPr txBox="1"/>
          <p:nvPr/>
        </p:nvSpPr>
        <p:spPr>
          <a:xfrm>
            <a:off x="8135668" y="13302565"/>
            <a:ext cx="108960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Start your KS4 vocational course: </a:t>
            </a:r>
            <a:r>
              <a:rPr lang="en-US" sz="1200" b="1" dirty="0"/>
              <a:t>Hospitality and Catering</a:t>
            </a:r>
          </a:p>
        </p:txBody>
      </p:sp>
      <p:cxnSp>
        <p:nvCxnSpPr>
          <p:cNvPr id="186" name="Straight Connector 185">
            <a:extLst>
              <a:ext uri="{FF2B5EF4-FFF2-40B4-BE49-F238E27FC236}">
                <a16:creationId xmlns:a16="http://schemas.microsoft.com/office/drawing/2014/main" id="{4014782C-4C57-2749-B186-F07B6C952DA1}"/>
              </a:ext>
            </a:extLst>
          </p:cNvPr>
          <p:cNvCxnSpPr>
            <a:cxnSpLocks/>
          </p:cNvCxnSpPr>
          <p:nvPr/>
        </p:nvCxnSpPr>
        <p:spPr>
          <a:xfrm>
            <a:off x="1893611" y="10559291"/>
            <a:ext cx="18822" cy="525004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" name="TextBox 194">
            <a:extLst>
              <a:ext uri="{FF2B5EF4-FFF2-40B4-BE49-F238E27FC236}">
                <a16:creationId xmlns:a16="http://schemas.microsoft.com/office/drawing/2014/main" id="{0CE17081-0482-1C44-A676-5D527919B406}"/>
              </a:ext>
            </a:extLst>
          </p:cNvPr>
          <p:cNvSpPr txBox="1"/>
          <p:nvPr/>
        </p:nvSpPr>
        <p:spPr>
          <a:xfrm>
            <a:off x="6822699" y="6011239"/>
            <a:ext cx="8505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4.3: Food legislation</a:t>
            </a:r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106CC8FF-7C16-334A-8FD0-24761ED9AFC8}"/>
              </a:ext>
            </a:extLst>
          </p:cNvPr>
          <p:cNvSpPr txBox="1"/>
          <p:nvPr/>
        </p:nvSpPr>
        <p:spPr>
          <a:xfrm>
            <a:off x="5196658" y="5964202"/>
            <a:ext cx="11515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4.2: The environmental health officer</a:t>
            </a:r>
          </a:p>
        </p:txBody>
      </p:sp>
      <p:sp>
        <p:nvSpPr>
          <p:cNvPr id="205" name="TextBox 204">
            <a:extLst>
              <a:ext uri="{FF2B5EF4-FFF2-40B4-BE49-F238E27FC236}">
                <a16:creationId xmlns:a16="http://schemas.microsoft.com/office/drawing/2014/main" id="{39D9D989-3FE8-3A48-A3DA-4F44494D3A3A}"/>
              </a:ext>
            </a:extLst>
          </p:cNvPr>
          <p:cNvSpPr txBox="1"/>
          <p:nvPr/>
        </p:nvSpPr>
        <p:spPr>
          <a:xfrm>
            <a:off x="8816449" y="3561567"/>
            <a:ext cx="8966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4.4: Food poisoning</a:t>
            </a:r>
          </a:p>
        </p:txBody>
      </p:sp>
      <p:sp>
        <p:nvSpPr>
          <p:cNvPr id="233" name="TextBox 232">
            <a:extLst>
              <a:ext uri="{FF2B5EF4-FFF2-40B4-BE49-F238E27FC236}">
                <a16:creationId xmlns:a16="http://schemas.microsoft.com/office/drawing/2014/main" id="{412D5B28-6E7F-EA44-9179-8C526F1E04B7}"/>
              </a:ext>
            </a:extLst>
          </p:cNvPr>
          <p:cNvSpPr txBox="1"/>
          <p:nvPr/>
        </p:nvSpPr>
        <p:spPr>
          <a:xfrm>
            <a:off x="6454800" y="3720942"/>
            <a:ext cx="16111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4.5: Symptoms of food related ill health</a:t>
            </a:r>
          </a:p>
        </p:txBody>
      </p:sp>
      <p:cxnSp>
        <p:nvCxnSpPr>
          <p:cNvPr id="241" name="Straight Connector 240">
            <a:extLst>
              <a:ext uri="{FF2B5EF4-FFF2-40B4-BE49-F238E27FC236}">
                <a16:creationId xmlns:a16="http://schemas.microsoft.com/office/drawing/2014/main" id="{2D926B2A-A746-2743-A1C0-AD8DE17492FD}"/>
              </a:ext>
            </a:extLst>
          </p:cNvPr>
          <p:cNvCxnSpPr>
            <a:cxnSpLocks/>
          </p:cNvCxnSpPr>
          <p:nvPr/>
        </p:nvCxnSpPr>
        <p:spPr>
          <a:xfrm>
            <a:off x="4518772" y="10656097"/>
            <a:ext cx="0" cy="314431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Straight Connector 245">
            <a:extLst>
              <a:ext uri="{FF2B5EF4-FFF2-40B4-BE49-F238E27FC236}">
                <a16:creationId xmlns:a16="http://schemas.microsoft.com/office/drawing/2014/main" id="{BF528227-07B4-C549-8C1A-9F98BE2554DB}"/>
              </a:ext>
            </a:extLst>
          </p:cNvPr>
          <p:cNvCxnSpPr>
            <a:cxnSpLocks/>
          </p:cNvCxnSpPr>
          <p:nvPr/>
        </p:nvCxnSpPr>
        <p:spPr>
          <a:xfrm flipH="1" flipV="1">
            <a:off x="4565383" y="11403891"/>
            <a:ext cx="2095" cy="205505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Straight Connector 251">
            <a:extLst>
              <a:ext uri="{FF2B5EF4-FFF2-40B4-BE49-F238E27FC236}">
                <a16:creationId xmlns:a16="http://schemas.microsoft.com/office/drawing/2014/main" id="{D313EF1E-25A3-B24E-ABB4-D1A2267DBC5E}"/>
              </a:ext>
            </a:extLst>
          </p:cNvPr>
          <p:cNvCxnSpPr>
            <a:cxnSpLocks/>
          </p:cNvCxnSpPr>
          <p:nvPr/>
        </p:nvCxnSpPr>
        <p:spPr>
          <a:xfrm flipV="1">
            <a:off x="7469172" y="8616048"/>
            <a:ext cx="0" cy="353549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Straight Connector 253">
            <a:extLst>
              <a:ext uri="{FF2B5EF4-FFF2-40B4-BE49-F238E27FC236}">
                <a16:creationId xmlns:a16="http://schemas.microsoft.com/office/drawing/2014/main" id="{43854050-DFA9-7C43-ADFF-C58DD8789F26}"/>
              </a:ext>
            </a:extLst>
          </p:cNvPr>
          <p:cNvCxnSpPr>
            <a:cxnSpLocks/>
          </p:cNvCxnSpPr>
          <p:nvPr/>
        </p:nvCxnSpPr>
        <p:spPr>
          <a:xfrm>
            <a:off x="2023077" y="1758848"/>
            <a:ext cx="494" cy="507879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Straight Connector 255">
            <a:extLst>
              <a:ext uri="{FF2B5EF4-FFF2-40B4-BE49-F238E27FC236}">
                <a16:creationId xmlns:a16="http://schemas.microsoft.com/office/drawing/2014/main" id="{63E57120-33BF-544B-B579-C4D6D1F155FE}"/>
              </a:ext>
            </a:extLst>
          </p:cNvPr>
          <p:cNvCxnSpPr>
            <a:cxnSpLocks/>
          </p:cNvCxnSpPr>
          <p:nvPr/>
        </p:nvCxnSpPr>
        <p:spPr>
          <a:xfrm>
            <a:off x="7705913" y="7884550"/>
            <a:ext cx="0" cy="341756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Straight Connector 258">
            <a:extLst>
              <a:ext uri="{FF2B5EF4-FFF2-40B4-BE49-F238E27FC236}">
                <a16:creationId xmlns:a16="http://schemas.microsoft.com/office/drawing/2014/main" id="{A036CF56-FD65-AC46-8535-F4DEAA002A2E}"/>
              </a:ext>
            </a:extLst>
          </p:cNvPr>
          <p:cNvCxnSpPr>
            <a:cxnSpLocks/>
          </p:cNvCxnSpPr>
          <p:nvPr/>
        </p:nvCxnSpPr>
        <p:spPr>
          <a:xfrm flipV="1">
            <a:off x="6614923" y="8037361"/>
            <a:ext cx="0" cy="278488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Straight Connector 271">
            <a:extLst>
              <a:ext uri="{FF2B5EF4-FFF2-40B4-BE49-F238E27FC236}">
                <a16:creationId xmlns:a16="http://schemas.microsoft.com/office/drawing/2014/main" id="{4226F799-69F5-684E-962E-83B20F19CC0C}"/>
              </a:ext>
            </a:extLst>
          </p:cNvPr>
          <p:cNvCxnSpPr>
            <a:cxnSpLocks/>
          </p:cNvCxnSpPr>
          <p:nvPr/>
        </p:nvCxnSpPr>
        <p:spPr>
          <a:xfrm>
            <a:off x="1342640" y="6968595"/>
            <a:ext cx="501985" cy="0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Straight Connector 286">
            <a:extLst>
              <a:ext uri="{FF2B5EF4-FFF2-40B4-BE49-F238E27FC236}">
                <a16:creationId xmlns:a16="http://schemas.microsoft.com/office/drawing/2014/main" id="{678CCBEC-9EFB-B247-8355-3436510655BE}"/>
              </a:ext>
            </a:extLst>
          </p:cNvPr>
          <p:cNvCxnSpPr>
            <a:cxnSpLocks/>
          </p:cNvCxnSpPr>
          <p:nvPr/>
        </p:nvCxnSpPr>
        <p:spPr>
          <a:xfrm>
            <a:off x="7660304" y="10677543"/>
            <a:ext cx="5773" cy="407374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" name="Straight Connector 312">
            <a:extLst>
              <a:ext uri="{FF2B5EF4-FFF2-40B4-BE49-F238E27FC236}">
                <a16:creationId xmlns:a16="http://schemas.microsoft.com/office/drawing/2014/main" id="{0588F3D6-ABC2-1841-BA4B-7BC0EDF7CF33}"/>
              </a:ext>
            </a:extLst>
          </p:cNvPr>
          <p:cNvCxnSpPr>
            <a:cxnSpLocks/>
          </p:cNvCxnSpPr>
          <p:nvPr/>
        </p:nvCxnSpPr>
        <p:spPr>
          <a:xfrm>
            <a:off x="7825566" y="4182607"/>
            <a:ext cx="624491" cy="172966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" name="Straight Connector 320">
            <a:extLst>
              <a:ext uri="{FF2B5EF4-FFF2-40B4-BE49-F238E27FC236}">
                <a16:creationId xmlns:a16="http://schemas.microsoft.com/office/drawing/2014/main" id="{10F4019B-A848-E14F-9D10-BDCCDE94301D}"/>
              </a:ext>
            </a:extLst>
          </p:cNvPr>
          <p:cNvCxnSpPr>
            <a:cxnSpLocks/>
          </p:cNvCxnSpPr>
          <p:nvPr/>
        </p:nvCxnSpPr>
        <p:spPr>
          <a:xfrm>
            <a:off x="8361670" y="2425009"/>
            <a:ext cx="0" cy="539123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7" name="Straight Connector 326">
            <a:extLst>
              <a:ext uri="{FF2B5EF4-FFF2-40B4-BE49-F238E27FC236}">
                <a16:creationId xmlns:a16="http://schemas.microsoft.com/office/drawing/2014/main" id="{C2EEDE34-0D0D-7B4A-B8AE-C38398F89771}"/>
              </a:ext>
            </a:extLst>
          </p:cNvPr>
          <p:cNvCxnSpPr>
            <a:cxnSpLocks/>
          </p:cNvCxnSpPr>
          <p:nvPr/>
        </p:nvCxnSpPr>
        <p:spPr>
          <a:xfrm flipV="1">
            <a:off x="911108" y="7959847"/>
            <a:ext cx="680676" cy="966384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5" name="Straight Connector 334">
            <a:extLst>
              <a:ext uri="{FF2B5EF4-FFF2-40B4-BE49-F238E27FC236}">
                <a16:creationId xmlns:a16="http://schemas.microsoft.com/office/drawing/2014/main" id="{9015FA1D-8C59-A247-9862-0BA243E47081}"/>
              </a:ext>
            </a:extLst>
          </p:cNvPr>
          <p:cNvCxnSpPr>
            <a:cxnSpLocks/>
          </p:cNvCxnSpPr>
          <p:nvPr/>
        </p:nvCxnSpPr>
        <p:spPr>
          <a:xfrm>
            <a:off x="1263366" y="7764111"/>
            <a:ext cx="268297" cy="0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8" name="Straight Connector 337">
            <a:extLst>
              <a:ext uri="{FF2B5EF4-FFF2-40B4-BE49-F238E27FC236}">
                <a16:creationId xmlns:a16="http://schemas.microsoft.com/office/drawing/2014/main" id="{270CBD92-8C5C-F94E-919F-BDCDABFA5E11}"/>
              </a:ext>
            </a:extLst>
          </p:cNvPr>
          <p:cNvCxnSpPr>
            <a:cxnSpLocks/>
          </p:cNvCxnSpPr>
          <p:nvPr/>
        </p:nvCxnSpPr>
        <p:spPr>
          <a:xfrm>
            <a:off x="4009973" y="4709534"/>
            <a:ext cx="0" cy="536553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1" name="Straight Connector 340">
            <a:extLst>
              <a:ext uri="{FF2B5EF4-FFF2-40B4-BE49-F238E27FC236}">
                <a16:creationId xmlns:a16="http://schemas.microsoft.com/office/drawing/2014/main" id="{C2BA5C0D-B657-D943-A288-269051D04995}"/>
              </a:ext>
            </a:extLst>
          </p:cNvPr>
          <p:cNvCxnSpPr>
            <a:cxnSpLocks/>
          </p:cNvCxnSpPr>
          <p:nvPr/>
        </p:nvCxnSpPr>
        <p:spPr>
          <a:xfrm flipV="1">
            <a:off x="5748419" y="5503697"/>
            <a:ext cx="0" cy="391411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5" name="Straight Connector 344">
            <a:extLst>
              <a:ext uri="{FF2B5EF4-FFF2-40B4-BE49-F238E27FC236}">
                <a16:creationId xmlns:a16="http://schemas.microsoft.com/office/drawing/2014/main" id="{732B43A6-134A-3145-B640-AB887E9F1045}"/>
              </a:ext>
            </a:extLst>
          </p:cNvPr>
          <p:cNvCxnSpPr>
            <a:cxnSpLocks/>
          </p:cNvCxnSpPr>
          <p:nvPr/>
        </p:nvCxnSpPr>
        <p:spPr>
          <a:xfrm>
            <a:off x="2957597" y="4367848"/>
            <a:ext cx="24093" cy="879000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1" name="Straight Connector 350">
            <a:extLst>
              <a:ext uri="{FF2B5EF4-FFF2-40B4-BE49-F238E27FC236}">
                <a16:creationId xmlns:a16="http://schemas.microsoft.com/office/drawing/2014/main" id="{C0738FEE-A281-6E42-9850-973007E3653C}"/>
              </a:ext>
            </a:extLst>
          </p:cNvPr>
          <p:cNvCxnSpPr>
            <a:cxnSpLocks/>
          </p:cNvCxnSpPr>
          <p:nvPr/>
        </p:nvCxnSpPr>
        <p:spPr>
          <a:xfrm flipV="1">
            <a:off x="7247997" y="5544166"/>
            <a:ext cx="0" cy="391411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8" name="Straight Connector 367">
            <a:extLst>
              <a:ext uri="{FF2B5EF4-FFF2-40B4-BE49-F238E27FC236}">
                <a16:creationId xmlns:a16="http://schemas.microsoft.com/office/drawing/2014/main" id="{055F9A49-3E36-5D4D-8BB1-193C8C318B50}"/>
              </a:ext>
            </a:extLst>
          </p:cNvPr>
          <p:cNvCxnSpPr>
            <a:cxnSpLocks/>
          </p:cNvCxnSpPr>
          <p:nvPr/>
        </p:nvCxnSpPr>
        <p:spPr>
          <a:xfrm>
            <a:off x="5996848" y="4613936"/>
            <a:ext cx="4290" cy="625451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4" name="Straight Connector 373">
            <a:extLst>
              <a:ext uri="{FF2B5EF4-FFF2-40B4-BE49-F238E27FC236}">
                <a16:creationId xmlns:a16="http://schemas.microsoft.com/office/drawing/2014/main" id="{A7C6716C-32A9-3E41-9445-F62338DFDF8F}"/>
              </a:ext>
            </a:extLst>
          </p:cNvPr>
          <p:cNvCxnSpPr>
            <a:cxnSpLocks/>
          </p:cNvCxnSpPr>
          <p:nvPr/>
        </p:nvCxnSpPr>
        <p:spPr>
          <a:xfrm>
            <a:off x="7205375" y="2132906"/>
            <a:ext cx="0" cy="536553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4" name="Straight Connector 383">
            <a:extLst>
              <a:ext uri="{FF2B5EF4-FFF2-40B4-BE49-F238E27FC236}">
                <a16:creationId xmlns:a16="http://schemas.microsoft.com/office/drawing/2014/main" id="{8E3DE95F-9ECA-3346-BB38-F9EBCA9A37B9}"/>
              </a:ext>
            </a:extLst>
          </p:cNvPr>
          <p:cNvCxnSpPr>
            <a:cxnSpLocks/>
          </p:cNvCxnSpPr>
          <p:nvPr/>
        </p:nvCxnSpPr>
        <p:spPr>
          <a:xfrm flipV="1">
            <a:off x="7930758" y="3466158"/>
            <a:ext cx="430912" cy="37832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6" name="Straight Connector 385">
            <a:extLst>
              <a:ext uri="{FF2B5EF4-FFF2-40B4-BE49-F238E27FC236}">
                <a16:creationId xmlns:a16="http://schemas.microsoft.com/office/drawing/2014/main" id="{B16335DF-B3E6-9C43-8DA5-AD74166C867F}"/>
              </a:ext>
            </a:extLst>
          </p:cNvPr>
          <p:cNvCxnSpPr>
            <a:cxnSpLocks/>
          </p:cNvCxnSpPr>
          <p:nvPr/>
        </p:nvCxnSpPr>
        <p:spPr>
          <a:xfrm flipV="1">
            <a:off x="5273455" y="2891308"/>
            <a:ext cx="0" cy="350818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8" name="Straight Connector 387">
            <a:extLst>
              <a:ext uri="{FF2B5EF4-FFF2-40B4-BE49-F238E27FC236}">
                <a16:creationId xmlns:a16="http://schemas.microsoft.com/office/drawing/2014/main" id="{24E180E0-EF2A-9645-9783-CACAE2FBF8CE}"/>
              </a:ext>
            </a:extLst>
          </p:cNvPr>
          <p:cNvCxnSpPr>
            <a:cxnSpLocks/>
          </p:cNvCxnSpPr>
          <p:nvPr/>
        </p:nvCxnSpPr>
        <p:spPr>
          <a:xfrm>
            <a:off x="1036869" y="5738465"/>
            <a:ext cx="531851" cy="7916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4" name="Straight Connector 393">
            <a:extLst>
              <a:ext uri="{FF2B5EF4-FFF2-40B4-BE49-F238E27FC236}">
                <a16:creationId xmlns:a16="http://schemas.microsoft.com/office/drawing/2014/main" id="{4A004A65-F6C5-4141-8C1F-EA48F18945B6}"/>
              </a:ext>
            </a:extLst>
          </p:cNvPr>
          <p:cNvCxnSpPr>
            <a:cxnSpLocks/>
          </p:cNvCxnSpPr>
          <p:nvPr/>
        </p:nvCxnSpPr>
        <p:spPr>
          <a:xfrm flipV="1">
            <a:off x="2763461" y="2805645"/>
            <a:ext cx="0" cy="350818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7" name="Straight Connector 396">
            <a:extLst>
              <a:ext uri="{FF2B5EF4-FFF2-40B4-BE49-F238E27FC236}">
                <a16:creationId xmlns:a16="http://schemas.microsoft.com/office/drawing/2014/main" id="{F70F3003-89B2-7F44-9499-10B368800312}"/>
              </a:ext>
            </a:extLst>
          </p:cNvPr>
          <p:cNvCxnSpPr>
            <a:cxnSpLocks/>
          </p:cNvCxnSpPr>
          <p:nvPr/>
        </p:nvCxnSpPr>
        <p:spPr>
          <a:xfrm>
            <a:off x="3416570" y="2360885"/>
            <a:ext cx="0" cy="309113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5" name="Straight Connector 354">
            <a:extLst>
              <a:ext uri="{FF2B5EF4-FFF2-40B4-BE49-F238E27FC236}">
                <a16:creationId xmlns:a16="http://schemas.microsoft.com/office/drawing/2014/main" id="{FDEE5941-DCAC-F946-9E0D-D0D96D387CC8}"/>
              </a:ext>
            </a:extLst>
          </p:cNvPr>
          <p:cNvCxnSpPr>
            <a:cxnSpLocks/>
          </p:cNvCxnSpPr>
          <p:nvPr/>
        </p:nvCxnSpPr>
        <p:spPr>
          <a:xfrm flipH="1" flipV="1">
            <a:off x="6384235" y="11368699"/>
            <a:ext cx="23392" cy="256764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9" name="Straight Connector 358">
            <a:extLst>
              <a:ext uri="{FF2B5EF4-FFF2-40B4-BE49-F238E27FC236}">
                <a16:creationId xmlns:a16="http://schemas.microsoft.com/office/drawing/2014/main" id="{08EC79EC-6F14-7F48-A8E3-9D310B2F25F7}"/>
              </a:ext>
            </a:extLst>
          </p:cNvPr>
          <p:cNvCxnSpPr>
            <a:cxnSpLocks/>
          </p:cNvCxnSpPr>
          <p:nvPr/>
        </p:nvCxnSpPr>
        <p:spPr>
          <a:xfrm>
            <a:off x="752094" y="11540039"/>
            <a:ext cx="437833" cy="10971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1" name="TextBox 390">
            <a:extLst>
              <a:ext uri="{FF2B5EF4-FFF2-40B4-BE49-F238E27FC236}">
                <a16:creationId xmlns:a16="http://schemas.microsoft.com/office/drawing/2014/main" id="{106CC8FF-7C16-334A-8FD0-24761ED9AFC8}"/>
              </a:ext>
            </a:extLst>
          </p:cNvPr>
          <p:cNvSpPr txBox="1"/>
          <p:nvPr/>
        </p:nvSpPr>
        <p:spPr>
          <a:xfrm>
            <a:off x="3582624" y="3891846"/>
            <a:ext cx="8964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AO1: Know how food can cause ill health</a:t>
            </a:r>
          </a:p>
        </p:txBody>
      </p:sp>
      <p:sp>
        <p:nvSpPr>
          <p:cNvPr id="398" name="TextBox 397">
            <a:extLst>
              <a:ext uri="{FF2B5EF4-FFF2-40B4-BE49-F238E27FC236}">
                <a16:creationId xmlns:a16="http://schemas.microsoft.com/office/drawing/2014/main" id="{106CC8FF-7C16-334A-8FD0-24761ED9AFC8}"/>
              </a:ext>
            </a:extLst>
          </p:cNvPr>
          <p:cNvSpPr txBox="1"/>
          <p:nvPr/>
        </p:nvSpPr>
        <p:spPr>
          <a:xfrm>
            <a:off x="5553745" y="3967398"/>
            <a:ext cx="11057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4.1: Allergies and intolerances</a:t>
            </a:r>
          </a:p>
        </p:txBody>
      </p:sp>
      <p:sp>
        <p:nvSpPr>
          <p:cNvPr id="399" name="TextBox 398">
            <a:extLst>
              <a:ext uri="{FF2B5EF4-FFF2-40B4-BE49-F238E27FC236}">
                <a16:creationId xmlns:a16="http://schemas.microsoft.com/office/drawing/2014/main" id="{6902B996-50DE-9943-8802-2D6DE1E76D8C}"/>
              </a:ext>
            </a:extLst>
          </p:cNvPr>
          <p:cNvSpPr txBox="1"/>
          <p:nvPr/>
        </p:nvSpPr>
        <p:spPr>
          <a:xfrm>
            <a:off x="111520" y="13366682"/>
            <a:ext cx="10695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0000"/>
                </a:solidFill>
              </a:rPr>
              <a:t>Calzone pizza practical </a:t>
            </a:r>
          </a:p>
        </p:txBody>
      </p:sp>
      <p:sp>
        <p:nvSpPr>
          <p:cNvPr id="401" name="TextBox 400">
            <a:extLst>
              <a:ext uri="{FF2B5EF4-FFF2-40B4-BE49-F238E27FC236}">
                <a16:creationId xmlns:a16="http://schemas.microsoft.com/office/drawing/2014/main" id="{6902B996-50DE-9943-8802-2D6DE1E76D8C}"/>
              </a:ext>
            </a:extLst>
          </p:cNvPr>
          <p:cNvSpPr txBox="1"/>
          <p:nvPr/>
        </p:nvSpPr>
        <p:spPr>
          <a:xfrm>
            <a:off x="3324019" y="14190574"/>
            <a:ext cx="10695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0000"/>
                </a:solidFill>
              </a:rPr>
              <a:t>Knife skills-coleslaw</a:t>
            </a:r>
          </a:p>
        </p:txBody>
      </p:sp>
      <p:pic>
        <p:nvPicPr>
          <p:cNvPr id="1050" name="Picture 26" descr="Image result for food hygien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0718" y="6629254"/>
            <a:ext cx="595402" cy="424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5" name="TextBox 404">
            <a:extLst>
              <a:ext uri="{FF2B5EF4-FFF2-40B4-BE49-F238E27FC236}">
                <a16:creationId xmlns:a16="http://schemas.microsoft.com/office/drawing/2014/main" id="{412D5B28-6E7F-EA44-9179-8C526F1E04B7}"/>
              </a:ext>
            </a:extLst>
          </p:cNvPr>
          <p:cNvSpPr txBox="1"/>
          <p:nvPr/>
        </p:nvSpPr>
        <p:spPr>
          <a:xfrm>
            <a:off x="6678648" y="4168938"/>
            <a:ext cx="11047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AO4 homework mock exam questions </a:t>
            </a:r>
          </a:p>
        </p:txBody>
      </p:sp>
      <p:sp>
        <p:nvSpPr>
          <p:cNvPr id="406" name="TextBox 405">
            <a:extLst>
              <a:ext uri="{FF2B5EF4-FFF2-40B4-BE49-F238E27FC236}">
                <a16:creationId xmlns:a16="http://schemas.microsoft.com/office/drawing/2014/main" id="{412D5B28-6E7F-EA44-9179-8C526F1E04B7}"/>
              </a:ext>
            </a:extLst>
          </p:cNvPr>
          <p:cNvSpPr txBox="1"/>
          <p:nvPr/>
        </p:nvSpPr>
        <p:spPr>
          <a:xfrm>
            <a:off x="6764486" y="15302260"/>
            <a:ext cx="11047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AO1: The hospitality environment </a:t>
            </a:r>
          </a:p>
        </p:txBody>
      </p:sp>
      <p:cxnSp>
        <p:nvCxnSpPr>
          <p:cNvPr id="407" name="Straight Connector 406">
            <a:extLst>
              <a:ext uri="{FF2B5EF4-FFF2-40B4-BE49-F238E27FC236}">
                <a16:creationId xmlns:a16="http://schemas.microsoft.com/office/drawing/2014/main" id="{BF528227-07B4-C549-8C1A-9F98BE2554DB}"/>
              </a:ext>
            </a:extLst>
          </p:cNvPr>
          <p:cNvCxnSpPr>
            <a:cxnSpLocks/>
          </p:cNvCxnSpPr>
          <p:nvPr/>
        </p:nvCxnSpPr>
        <p:spPr>
          <a:xfrm flipH="1">
            <a:off x="1358618" y="12293388"/>
            <a:ext cx="443044" cy="0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8" name="TextBox 407">
            <a:extLst>
              <a:ext uri="{FF2B5EF4-FFF2-40B4-BE49-F238E27FC236}">
                <a16:creationId xmlns:a16="http://schemas.microsoft.com/office/drawing/2014/main" id="{412D5B28-6E7F-EA44-9179-8C526F1E04B7}"/>
              </a:ext>
            </a:extLst>
          </p:cNvPr>
          <p:cNvSpPr txBox="1"/>
          <p:nvPr/>
        </p:nvSpPr>
        <p:spPr>
          <a:xfrm>
            <a:off x="6598150" y="14406017"/>
            <a:ext cx="11047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1.1 The structure of the hospitality industry</a:t>
            </a:r>
          </a:p>
        </p:txBody>
      </p:sp>
      <p:pic>
        <p:nvPicPr>
          <p:cNvPr id="1058" name="Picture 34" descr="Image result for hotel clipart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527" y="12135402"/>
            <a:ext cx="424881" cy="566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2" name="Picture 48" descr="Image result for profiteroles clipart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462"/>
          <a:stretch/>
        </p:blipFill>
        <p:spPr bwMode="auto">
          <a:xfrm>
            <a:off x="196250" y="11299720"/>
            <a:ext cx="436685" cy="325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6" name="TextBox 215">
            <a:extLst>
              <a:ext uri="{FF2B5EF4-FFF2-40B4-BE49-F238E27FC236}">
                <a16:creationId xmlns:a16="http://schemas.microsoft.com/office/drawing/2014/main" id="{412D5B28-6E7F-EA44-9179-8C526F1E04B7}"/>
              </a:ext>
            </a:extLst>
          </p:cNvPr>
          <p:cNvSpPr txBox="1"/>
          <p:nvPr/>
        </p:nvSpPr>
        <p:spPr>
          <a:xfrm>
            <a:off x="5835975" y="12924424"/>
            <a:ext cx="15243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1.2: Job roles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4665" y="12712003"/>
            <a:ext cx="451317" cy="64653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8979" y="10103353"/>
            <a:ext cx="538064" cy="560289"/>
          </a:xfrm>
          <a:prstGeom prst="rect">
            <a:avLst/>
          </a:prstGeom>
        </p:spPr>
      </p:pic>
      <p:cxnSp>
        <p:nvCxnSpPr>
          <p:cNvPr id="234" name="Straight Connector 233">
            <a:extLst>
              <a:ext uri="{FF2B5EF4-FFF2-40B4-BE49-F238E27FC236}">
                <a16:creationId xmlns:a16="http://schemas.microsoft.com/office/drawing/2014/main" id="{63E57120-33BF-544B-B579-C4D6D1F155FE}"/>
              </a:ext>
            </a:extLst>
          </p:cNvPr>
          <p:cNvCxnSpPr>
            <a:cxnSpLocks/>
          </p:cNvCxnSpPr>
          <p:nvPr/>
        </p:nvCxnSpPr>
        <p:spPr>
          <a:xfrm flipH="1" flipV="1">
            <a:off x="7876385" y="11306244"/>
            <a:ext cx="18022" cy="455340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 descr="Image result for waitress clipart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2870" y="9881427"/>
            <a:ext cx="810787" cy="810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36" name="Straight Connector 235">
            <a:extLst>
              <a:ext uri="{FF2B5EF4-FFF2-40B4-BE49-F238E27FC236}">
                <a16:creationId xmlns:a16="http://schemas.microsoft.com/office/drawing/2014/main" id="{678CCBEC-9EFB-B247-8355-3436510655BE}"/>
              </a:ext>
            </a:extLst>
          </p:cNvPr>
          <p:cNvCxnSpPr>
            <a:cxnSpLocks/>
          </p:cNvCxnSpPr>
          <p:nvPr/>
        </p:nvCxnSpPr>
        <p:spPr>
          <a:xfrm>
            <a:off x="4662640" y="7518816"/>
            <a:ext cx="0" cy="755341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2" descr="Image result for EXAM CLIPART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8475" y="7184528"/>
            <a:ext cx="844169" cy="730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4" name="TextBox 403">
            <a:extLst>
              <a:ext uri="{FF2B5EF4-FFF2-40B4-BE49-F238E27FC236}">
                <a16:creationId xmlns:a16="http://schemas.microsoft.com/office/drawing/2014/main" id="{615ED38B-B33D-2A47-B122-8C9E84E365C4}"/>
              </a:ext>
            </a:extLst>
          </p:cNvPr>
          <p:cNvSpPr txBox="1"/>
          <p:nvPr/>
        </p:nvSpPr>
        <p:spPr>
          <a:xfrm>
            <a:off x="2924961" y="1843984"/>
            <a:ext cx="10162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rgbClr val="FF0000"/>
                </a:solidFill>
              </a:rPr>
              <a:t>External exam: Unit 1</a:t>
            </a:r>
          </a:p>
        </p:txBody>
      </p:sp>
      <p:sp>
        <p:nvSpPr>
          <p:cNvPr id="237" name="TextBox 236">
            <a:extLst>
              <a:ext uri="{FF2B5EF4-FFF2-40B4-BE49-F238E27FC236}">
                <a16:creationId xmlns:a16="http://schemas.microsoft.com/office/drawing/2014/main" id="{412D5B28-6E7F-EA44-9179-8C526F1E04B7}"/>
              </a:ext>
            </a:extLst>
          </p:cNvPr>
          <p:cNvSpPr txBox="1"/>
          <p:nvPr/>
        </p:nvSpPr>
        <p:spPr>
          <a:xfrm>
            <a:off x="1689257" y="6662096"/>
            <a:ext cx="152434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/>
              <a:t>Unit 2: </a:t>
            </a:r>
          </a:p>
          <a:p>
            <a:pPr algn="ctr"/>
            <a:r>
              <a:rPr lang="en-US" sz="1100" b="1" dirty="0"/>
              <a:t>The coursework</a:t>
            </a:r>
          </a:p>
          <a:p>
            <a:pPr algn="ctr"/>
            <a:r>
              <a:rPr lang="en-US" sz="1100" b="1" dirty="0"/>
              <a:t> project</a:t>
            </a:r>
          </a:p>
        </p:txBody>
      </p:sp>
      <p:sp>
        <p:nvSpPr>
          <p:cNvPr id="244" name="TextBox 243">
            <a:extLst>
              <a:ext uri="{FF2B5EF4-FFF2-40B4-BE49-F238E27FC236}">
                <a16:creationId xmlns:a16="http://schemas.microsoft.com/office/drawing/2014/main" id="{412D5B28-6E7F-EA44-9179-8C526F1E04B7}"/>
              </a:ext>
            </a:extLst>
          </p:cNvPr>
          <p:cNvSpPr txBox="1"/>
          <p:nvPr/>
        </p:nvSpPr>
        <p:spPr>
          <a:xfrm>
            <a:off x="1031390" y="10209650"/>
            <a:ext cx="15243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Nutrients</a:t>
            </a:r>
          </a:p>
        </p:txBody>
      </p:sp>
      <p:pic>
        <p:nvPicPr>
          <p:cNvPr id="16" name="Picture 10" descr="Image result for nutrient deficiencies clipart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8767" y="4600856"/>
            <a:ext cx="799924" cy="415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8" name="TextBox 247">
            <a:extLst>
              <a:ext uri="{FF2B5EF4-FFF2-40B4-BE49-F238E27FC236}">
                <a16:creationId xmlns:a16="http://schemas.microsoft.com/office/drawing/2014/main" id="{412D5B28-6E7F-EA44-9179-8C526F1E04B7}"/>
              </a:ext>
            </a:extLst>
          </p:cNvPr>
          <p:cNvSpPr txBox="1"/>
          <p:nvPr/>
        </p:nvSpPr>
        <p:spPr>
          <a:xfrm>
            <a:off x="7107043" y="9568889"/>
            <a:ext cx="15243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Seasonality</a:t>
            </a:r>
          </a:p>
        </p:txBody>
      </p:sp>
      <p:sp>
        <p:nvSpPr>
          <p:cNvPr id="251" name="TextBox 250">
            <a:extLst>
              <a:ext uri="{FF2B5EF4-FFF2-40B4-BE49-F238E27FC236}">
                <a16:creationId xmlns:a16="http://schemas.microsoft.com/office/drawing/2014/main" id="{412D5B28-6E7F-EA44-9179-8C526F1E04B7}"/>
              </a:ext>
            </a:extLst>
          </p:cNvPr>
          <p:cNvSpPr txBox="1"/>
          <p:nvPr/>
        </p:nvSpPr>
        <p:spPr>
          <a:xfrm>
            <a:off x="1936" y="8951927"/>
            <a:ext cx="15243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Planning a</a:t>
            </a:r>
          </a:p>
          <a:p>
            <a:pPr algn="ctr"/>
            <a:r>
              <a:rPr lang="en-US" sz="1200" dirty="0"/>
              <a:t> menu</a:t>
            </a:r>
          </a:p>
        </p:txBody>
      </p:sp>
      <p:sp>
        <p:nvSpPr>
          <p:cNvPr id="255" name="TextBox 254">
            <a:extLst>
              <a:ext uri="{FF2B5EF4-FFF2-40B4-BE49-F238E27FC236}">
                <a16:creationId xmlns:a16="http://schemas.microsoft.com/office/drawing/2014/main" id="{412D5B28-6E7F-EA44-9179-8C526F1E04B7}"/>
              </a:ext>
            </a:extLst>
          </p:cNvPr>
          <p:cNvSpPr txBox="1"/>
          <p:nvPr/>
        </p:nvSpPr>
        <p:spPr>
          <a:xfrm>
            <a:off x="1776247" y="3931531"/>
            <a:ext cx="15243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Environmental </a:t>
            </a:r>
          </a:p>
          <a:p>
            <a:pPr algn="ctr"/>
            <a:r>
              <a:rPr lang="en-US" sz="1200" dirty="0"/>
              <a:t>concerns in hospitality</a:t>
            </a:r>
          </a:p>
        </p:txBody>
      </p:sp>
      <p:pic>
        <p:nvPicPr>
          <p:cNvPr id="24" name="Picture 16" descr="Image result for the 3 r's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1802" y="7317496"/>
            <a:ext cx="576834" cy="576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66" name="Straight Connector 265">
            <a:extLst>
              <a:ext uri="{FF2B5EF4-FFF2-40B4-BE49-F238E27FC236}">
                <a16:creationId xmlns:a16="http://schemas.microsoft.com/office/drawing/2014/main" id="{A036CF56-FD65-AC46-8535-F4DEAA002A2E}"/>
              </a:ext>
            </a:extLst>
          </p:cNvPr>
          <p:cNvCxnSpPr>
            <a:cxnSpLocks/>
          </p:cNvCxnSpPr>
          <p:nvPr/>
        </p:nvCxnSpPr>
        <p:spPr>
          <a:xfrm flipV="1">
            <a:off x="4106214" y="8589193"/>
            <a:ext cx="0" cy="362734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8" name="TextBox 267">
            <a:extLst>
              <a:ext uri="{FF2B5EF4-FFF2-40B4-BE49-F238E27FC236}">
                <a16:creationId xmlns:a16="http://schemas.microsoft.com/office/drawing/2014/main" id="{412D5B28-6E7F-EA44-9179-8C526F1E04B7}"/>
              </a:ext>
            </a:extLst>
          </p:cNvPr>
          <p:cNvSpPr txBox="1"/>
          <p:nvPr/>
        </p:nvSpPr>
        <p:spPr>
          <a:xfrm>
            <a:off x="3847988" y="6691922"/>
            <a:ext cx="11674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Organoleptic qualities</a:t>
            </a:r>
          </a:p>
          <a:p>
            <a:pPr algn="ctr"/>
            <a:r>
              <a:rPr lang="en-US" sz="1200" dirty="0"/>
              <a:t> of food</a:t>
            </a:r>
          </a:p>
        </p:txBody>
      </p:sp>
      <p:pic>
        <p:nvPicPr>
          <p:cNvPr id="1046" name="Picture 22" descr="Image result for menu clipart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481" y="3686918"/>
            <a:ext cx="697948" cy="734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9" name="TextBox 268">
            <a:extLst>
              <a:ext uri="{FF2B5EF4-FFF2-40B4-BE49-F238E27FC236}">
                <a16:creationId xmlns:a16="http://schemas.microsoft.com/office/drawing/2014/main" id="{412D5B28-6E7F-EA44-9179-8C526F1E04B7}"/>
              </a:ext>
            </a:extLst>
          </p:cNvPr>
          <p:cNvSpPr txBox="1"/>
          <p:nvPr/>
        </p:nvSpPr>
        <p:spPr>
          <a:xfrm>
            <a:off x="231436" y="6899905"/>
            <a:ext cx="919445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0000"/>
                </a:solidFill>
              </a:rPr>
              <a:t>12 hour Coursework Project</a:t>
            </a:r>
          </a:p>
        </p:txBody>
      </p:sp>
      <p:sp>
        <p:nvSpPr>
          <p:cNvPr id="271" name="TextBox 270">
            <a:extLst>
              <a:ext uri="{FF2B5EF4-FFF2-40B4-BE49-F238E27FC236}">
                <a16:creationId xmlns:a16="http://schemas.microsoft.com/office/drawing/2014/main" id="{6902B996-50DE-9943-8802-2D6DE1E76D8C}"/>
              </a:ext>
            </a:extLst>
          </p:cNvPr>
          <p:cNvSpPr txBox="1"/>
          <p:nvPr/>
        </p:nvSpPr>
        <p:spPr>
          <a:xfrm>
            <a:off x="288780" y="7802852"/>
            <a:ext cx="106954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0000"/>
                </a:solidFill>
              </a:rPr>
              <a:t>Prepare a main target brief/group</a:t>
            </a:r>
          </a:p>
        </p:txBody>
      </p:sp>
      <p:sp>
        <p:nvSpPr>
          <p:cNvPr id="275" name="TextBox 274">
            <a:extLst>
              <a:ext uri="{FF2B5EF4-FFF2-40B4-BE49-F238E27FC236}">
                <a16:creationId xmlns:a16="http://schemas.microsoft.com/office/drawing/2014/main" id="{412D5B28-6E7F-EA44-9179-8C526F1E04B7}"/>
              </a:ext>
            </a:extLst>
          </p:cNvPr>
          <p:cNvSpPr txBox="1"/>
          <p:nvPr/>
        </p:nvSpPr>
        <p:spPr>
          <a:xfrm>
            <a:off x="843589" y="4731112"/>
            <a:ext cx="919445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0000"/>
                </a:solidFill>
              </a:rPr>
              <a:t>3 hour practical exam</a:t>
            </a:r>
          </a:p>
        </p:txBody>
      </p:sp>
      <p:pic>
        <p:nvPicPr>
          <p:cNvPr id="31" name="Picture 24" descr="Image result for chef kitchen clipart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3737" y="5844980"/>
            <a:ext cx="875433" cy="490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7" name="TextBox 276">
            <a:extLst>
              <a:ext uri="{FF2B5EF4-FFF2-40B4-BE49-F238E27FC236}">
                <a16:creationId xmlns:a16="http://schemas.microsoft.com/office/drawing/2014/main" id="{412D5B28-6E7F-EA44-9179-8C526F1E04B7}"/>
              </a:ext>
            </a:extLst>
          </p:cNvPr>
          <p:cNvSpPr txBox="1"/>
          <p:nvPr/>
        </p:nvSpPr>
        <p:spPr>
          <a:xfrm>
            <a:off x="4017071" y="3186790"/>
            <a:ext cx="2194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Level 3 Food and Nutrition or Hospitality and catering at college</a:t>
            </a:r>
          </a:p>
        </p:txBody>
      </p:sp>
      <p:sp>
        <p:nvSpPr>
          <p:cNvPr id="280" name="TextBox 279">
            <a:extLst>
              <a:ext uri="{FF2B5EF4-FFF2-40B4-BE49-F238E27FC236}">
                <a16:creationId xmlns:a16="http://schemas.microsoft.com/office/drawing/2014/main" id="{412D5B28-6E7F-EA44-9179-8C526F1E04B7}"/>
              </a:ext>
            </a:extLst>
          </p:cNvPr>
          <p:cNvSpPr txBox="1"/>
          <p:nvPr/>
        </p:nvSpPr>
        <p:spPr>
          <a:xfrm>
            <a:off x="1801662" y="3173487"/>
            <a:ext cx="15243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Catering Apprenticeship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23379" y="708148"/>
            <a:ext cx="166824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200" b="1" dirty="0">
                <a:solidFill>
                  <a:srgbClr val="FF0000"/>
                </a:solidFill>
              </a:rPr>
              <a:t>Food related careers</a:t>
            </a:r>
          </a:p>
          <a:p>
            <a:pPr algn="r"/>
            <a:endParaRPr lang="en-GB" sz="1000" b="1" dirty="0">
              <a:solidFill>
                <a:srgbClr val="FF0000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FF0000"/>
                </a:solidFill>
              </a:rPr>
              <a:t>Chef / Baker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FF0000"/>
                </a:solidFill>
              </a:rPr>
              <a:t>Hotel manager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FF0000"/>
                </a:solidFill>
              </a:rPr>
              <a:t>Restaurant manager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FF0000"/>
                </a:solidFill>
              </a:rPr>
              <a:t>Event operations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295199" y="1053918"/>
            <a:ext cx="18359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FF0000"/>
                </a:solidFill>
              </a:rPr>
              <a:t>Nutritionist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FF0000"/>
                </a:solidFill>
              </a:rPr>
              <a:t>Dietician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FF0000"/>
                </a:solidFill>
              </a:rPr>
              <a:t>Food manufacturing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FF0000"/>
                </a:solidFill>
              </a:rPr>
              <a:t>Food Tech</a:t>
            </a:r>
          </a:p>
        </p:txBody>
      </p:sp>
      <p:pic>
        <p:nvPicPr>
          <p:cNvPr id="28" name="Picture 2" descr="Image result for food technology clipart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985" y="1839787"/>
            <a:ext cx="781855" cy="890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6" descr="Image result for college clipart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8311" y="1657410"/>
            <a:ext cx="810937" cy="607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8" descr="Image result for nutritionist clipart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183" y="2973818"/>
            <a:ext cx="813856" cy="639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TextBox 35"/>
          <p:cNvSpPr txBox="1"/>
          <p:nvPr/>
        </p:nvSpPr>
        <p:spPr>
          <a:xfrm>
            <a:off x="2924961" y="110734"/>
            <a:ext cx="48710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6">
                    <a:lumMod val="75000"/>
                  </a:schemeClr>
                </a:solidFill>
                <a:latin typeface="Arial Black" panose="020B0A04020102020204" pitchFamily="34" charset="0"/>
              </a:rPr>
              <a:t>Hospitality and Catering Studies at Cowley</a:t>
            </a:r>
          </a:p>
        </p:txBody>
      </p:sp>
      <p:sp>
        <p:nvSpPr>
          <p:cNvPr id="168" name="Rectangle 140">
            <a:extLst>
              <a:ext uri="{FF2B5EF4-FFF2-40B4-BE49-F238E27FC236}">
                <a16:creationId xmlns:a16="http://schemas.microsoft.com/office/drawing/2014/main" id="{BF4F3604-0DE9-4EA7-A25A-20F88C5F6CF3}"/>
              </a:ext>
            </a:extLst>
          </p:cNvPr>
          <p:cNvSpPr/>
          <p:nvPr/>
        </p:nvSpPr>
        <p:spPr>
          <a:xfrm>
            <a:off x="2212575" y="13531173"/>
            <a:ext cx="5909338" cy="652772"/>
          </a:xfrm>
          <a:custGeom>
            <a:avLst/>
            <a:gdLst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42380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37185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1"/>
              <a:gd name="connsiteX1" fmla="*/ 5909338 w 5909338"/>
              <a:gd name="connsiteY1" fmla="*/ 0 h 642381"/>
              <a:gd name="connsiteX2" fmla="*/ 5831406 w 5909338"/>
              <a:gd name="connsiteY2" fmla="*/ 642381 h 642381"/>
              <a:gd name="connsiteX3" fmla="*/ 0 w 5909338"/>
              <a:gd name="connsiteY3" fmla="*/ 642380 h 642381"/>
              <a:gd name="connsiteX4" fmla="*/ 0 w 5909338"/>
              <a:gd name="connsiteY4" fmla="*/ 0 h 642381"/>
              <a:gd name="connsiteX0" fmla="*/ 0 w 5909338"/>
              <a:gd name="connsiteY0" fmla="*/ 0 h 652772"/>
              <a:gd name="connsiteX1" fmla="*/ 5909338 w 5909338"/>
              <a:gd name="connsiteY1" fmla="*/ 0 h 652772"/>
              <a:gd name="connsiteX2" fmla="*/ 5826211 w 5909338"/>
              <a:gd name="connsiteY2" fmla="*/ 652772 h 652772"/>
              <a:gd name="connsiteX3" fmla="*/ 0 w 5909338"/>
              <a:gd name="connsiteY3" fmla="*/ 642380 h 652772"/>
              <a:gd name="connsiteX4" fmla="*/ 0 w 5909338"/>
              <a:gd name="connsiteY4" fmla="*/ 0 h 652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09338" h="652772">
                <a:moveTo>
                  <a:pt x="0" y="0"/>
                </a:moveTo>
                <a:lnTo>
                  <a:pt x="5909338" y="0"/>
                </a:lnTo>
                <a:lnTo>
                  <a:pt x="5826211" y="652772"/>
                </a:lnTo>
                <a:lnTo>
                  <a:pt x="0" y="642380"/>
                </a:lnTo>
                <a:lnTo>
                  <a:pt x="0" y="0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4" name="Oval 223">
            <a:extLst>
              <a:ext uri="{FF2B5EF4-FFF2-40B4-BE49-F238E27FC236}">
                <a16:creationId xmlns:a16="http://schemas.microsoft.com/office/drawing/2014/main" id="{ACF0C630-75E2-F848-B9E5-7E5905E2C993}"/>
              </a:ext>
            </a:extLst>
          </p:cNvPr>
          <p:cNvSpPr/>
          <p:nvPr/>
        </p:nvSpPr>
        <p:spPr>
          <a:xfrm>
            <a:off x="1779735" y="13168109"/>
            <a:ext cx="1214980" cy="1304869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5" name="Oval 224">
            <a:extLst>
              <a:ext uri="{FF2B5EF4-FFF2-40B4-BE49-F238E27FC236}">
                <a16:creationId xmlns:a16="http://schemas.microsoft.com/office/drawing/2014/main" id="{37258FC4-E633-1F40-B961-0AFD7DEF4AD4}"/>
              </a:ext>
            </a:extLst>
          </p:cNvPr>
          <p:cNvSpPr/>
          <p:nvPr/>
        </p:nvSpPr>
        <p:spPr>
          <a:xfrm>
            <a:off x="1967878" y="13368892"/>
            <a:ext cx="841075" cy="90330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8418B80D-A453-EC4A-95CC-6785F89B09BA}"/>
              </a:ext>
            </a:extLst>
          </p:cNvPr>
          <p:cNvSpPr txBox="1"/>
          <p:nvPr/>
        </p:nvSpPr>
        <p:spPr>
          <a:xfrm>
            <a:off x="1987042" y="13394028"/>
            <a:ext cx="841074" cy="827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10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F42C74E4-6C67-AB42-B00E-14010A9DAB4A}"/>
              </a:ext>
            </a:extLst>
          </p:cNvPr>
          <p:cNvSpPr txBox="1"/>
          <p:nvPr/>
        </p:nvSpPr>
        <p:spPr>
          <a:xfrm>
            <a:off x="1964977" y="13377396"/>
            <a:ext cx="8410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YEAR</a:t>
            </a:r>
          </a:p>
        </p:txBody>
      </p:sp>
      <p:pic>
        <p:nvPicPr>
          <p:cNvPr id="7" name="Picture 6" descr="A picture containing drawing, food, light, plate&#10;&#10;Description automatically generated">
            <a:extLst>
              <a:ext uri="{FF2B5EF4-FFF2-40B4-BE49-F238E27FC236}">
                <a16:creationId xmlns:a16="http://schemas.microsoft.com/office/drawing/2014/main" id="{2A82BF2F-893A-44C3-9B37-B1E273E7DD6B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4723" y="14455373"/>
            <a:ext cx="599583" cy="599583"/>
          </a:xfrm>
          <a:prstGeom prst="rect">
            <a:avLst/>
          </a:prstGeom>
        </p:spPr>
      </p:pic>
      <p:pic>
        <p:nvPicPr>
          <p:cNvPr id="15" name="Picture 14" descr="A picture containing food, table&#10;&#10;Description automatically generated">
            <a:extLst>
              <a:ext uri="{FF2B5EF4-FFF2-40B4-BE49-F238E27FC236}">
                <a16:creationId xmlns:a16="http://schemas.microsoft.com/office/drawing/2014/main" id="{395FFD93-719B-475D-9E2A-DE60B010C11F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7961" y="14329280"/>
            <a:ext cx="680633" cy="857220"/>
          </a:xfrm>
          <a:prstGeom prst="rect">
            <a:avLst/>
          </a:prstGeom>
        </p:spPr>
      </p:pic>
      <p:cxnSp>
        <p:nvCxnSpPr>
          <p:cNvPr id="242" name="Straight Connector 241">
            <a:extLst>
              <a:ext uri="{FF2B5EF4-FFF2-40B4-BE49-F238E27FC236}">
                <a16:creationId xmlns:a16="http://schemas.microsoft.com/office/drawing/2014/main" id="{9E865DA3-DE36-E64D-B463-8964711B884D}"/>
              </a:ext>
            </a:extLst>
          </p:cNvPr>
          <p:cNvCxnSpPr>
            <a:cxnSpLocks/>
          </p:cNvCxnSpPr>
          <p:nvPr/>
        </p:nvCxnSpPr>
        <p:spPr>
          <a:xfrm flipV="1">
            <a:off x="7140080" y="13976784"/>
            <a:ext cx="2097" cy="626998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2E2CCA24-81E9-D442-B021-72DAECEE6CBB}"/>
              </a:ext>
            </a:extLst>
          </p:cNvPr>
          <p:cNvCxnSpPr>
            <a:cxnSpLocks/>
          </p:cNvCxnSpPr>
          <p:nvPr/>
        </p:nvCxnSpPr>
        <p:spPr>
          <a:xfrm>
            <a:off x="6578533" y="13302565"/>
            <a:ext cx="0" cy="351830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Connector 197">
            <a:extLst>
              <a:ext uri="{FF2B5EF4-FFF2-40B4-BE49-F238E27FC236}">
                <a16:creationId xmlns:a16="http://schemas.microsoft.com/office/drawing/2014/main" id="{F51116E4-A353-1B45-ACA0-38C9A5762479}"/>
              </a:ext>
            </a:extLst>
          </p:cNvPr>
          <p:cNvCxnSpPr>
            <a:cxnSpLocks/>
          </p:cNvCxnSpPr>
          <p:nvPr/>
        </p:nvCxnSpPr>
        <p:spPr>
          <a:xfrm>
            <a:off x="3856186" y="13128676"/>
            <a:ext cx="0" cy="549827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Connector 181">
            <a:extLst>
              <a:ext uri="{FF2B5EF4-FFF2-40B4-BE49-F238E27FC236}">
                <a16:creationId xmlns:a16="http://schemas.microsoft.com/office/drawing/2014/main" id="{6494438B-D8AB-FB47-8562-63B4470550F6}"/>
              </a:ext>
            </a:extLst>
          </p:cNvPr>
          <p:cNvCxnSpPr>
            <a:cxnSpLocks/>
            <a:stCxn id="8" idx="0"/>
          </p:cNvCxnSpPr>
          <p:nvPr/>
        </p:nvCxnSpPr>
        <p:spPr>
          <a:xfrm flipV="1">
            <a:off x="5958833" y="14015563"/>
            <a:ext cx="865" cy="1023745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76FE9973-F084-214D-8B07-121D8EEEA02E}"/>
              </a:ext>
            </a:extLst>
          </p:cNvPr>
          <p:cNvCxnSpPr>
            <a:cxnSpLocks/>
          </p:cNvCxnSpPr>
          <p:nvPr/>
        </p:nvCxnSpPr>
        <p:spPr>
          <a:xfrm flipV="1">
            <a:off x="1326761" y="13249675"/>
            <a:ext cx="68307" cy="1212666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Picture 26" descr="A picture containing room&#10;&#10;Description automatically generated">
            <a:extLst>
              <a:ext uri="{FF2B5EF4-FFF2-40B4-BE49-F238E27FC236}">
                <a16:creationId xmlns:a16="http://schemas.microsoft.com/office/drawing/2014/main" id="{83FC517C-CE9E-48A1-B7FC-9C3122B019CF}"/>
              </a:ext>
            </a:extLst>
          </p:cNvPr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5254" y="4226602"/>
            <a:ext cx="754958" cy="691870"/>
          </a:xfrm>
          <a:prstGeom prst="rect">
            <a:avLst/>
          </a:prstGeom>
        </p:spPr>
      </p:pic>
      <p:sp>
        <p:nvSpPr>
          <p:cNvPr id="194" name="TextBox 193">
            <a:extLst>
              <a:ext uri="{FF2B5EF4-FFF2-40B4-BE49-F238E27FC236}">
                <a16:creationId xmlns:a16="http://schemas.microsoft.com/office/drawing/2014/main" id="{FB680080-D7BB-4A9B-A120-2261D9511BFC}"/>
              </a:ext>
            </a:extLst>
          </p:cNvPr>
          <p:cNvSpPr txBox="1"/>
          <p:nvPr/>
        </p:nvSpPr>
        <p:spPr>
          <a:xfrm>
            <a:off x="4364198" y="14454365"/>
            <a:ext cx="119369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0000"/>
                </a:solidFill>
              </a:rPr>
              <a:t>Vegetable pasta in sauce practical</a:t>
            </a:r>
          </a:p>
        </p:txBody>
      </p:sp>
      <p:cxnSp>
        <p:nvCxnSpPr>
          <p:cNvPr id="247" name="Straight Connector 246">
            <a:extLst>
              <a:ext uri="{FF2B5EF4-FFF2-40B4-BE49-F238E27FC236}">
                <a16:creationId xmlns:a16="http://schemas.microsoft.com/office/drawing/2014/main" id="{229CA148-C5A7-674A-9EBE-7E0537F4EF65}"/>
              </a:ext>
            </a:extLst>
          </p:cNvPr>
          <p:cNvCxnSpPr>
            <a:cxnSpLocks/>
          </p:cNvCxnSpPr>
          <p:nvPr/>
        </p:nvCxnSpPr>
        <p:spPr>
          <a:xfrm flipV="1">
            <a:off x="4860131" y="14051374"/>
            <a:ext cx="0" cy="350818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6" name="Picture 14" descr="Image result for MERINGUE CLIPART">
            <a:extLst>
              <a:ext uri="{FF2B5EF4-FFF2-40B4-BE49-F238E27FC236}">
                <a16:creationId xmlns:a16="http://schemas.microsoft.com/office/drawing/2014/main" id="{0E0F81C5-A43C-4FFD-B0A2-F29B6DB268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3453" y="11769699"/>
            <a:ext cx="573124" cy="426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7" name="TextBox 196">
            <a:extLst>
              <a:ext uri="{FF2B5EF4-FFF2-40B4-BE49-F238E27FC236}">
                <a16:creationId xmlns:a16="http://schemas.microsoft.com/office/drawing/2014/main" id="{611E384F-0DDC-479B-8EC6-589AE451B8B3}"/>
              </a:ext>
            </a:extLst>
          </p:cNvPr>
          <p:cNvSpPr txBox="1"/>
          <p:nvPr/>
        </p:nvSpPr>
        <p:spPr>
          <a:xfrm>
            <a:off x="4914237" y="12697790"/>
            <a:ext cx="144444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0000"/>
                </a:solidFill>
              </a:rPr>
              <a:t>Sweet potato and chorizo soup</a:t>
            </a:r>
          </a:p>
        </p:txBody>
      </p:sp>
      <p:pic>
        <p:nvPicPr>
          <p:cNvPr id="80" name="Picture 79" descr="A drawing of a cartoon character&#10;&#10;Description automatically generated">
            <a:extLst>
              <a:ext uri="{FF2B5EF4-FFF2-40B4-BE49-F238E27FC236}">
                <a16:creationId xmlns:a16="http://schemas.microsoft.com/office/drawing/2014/main" id="{AE482BD5-B61D-4A76-AD20-30331D1D29B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091" y="10208345"/>
            <a:ext cx="729446" cy="534556"/>
          </a:xfrm>
          <a:prstGeom prst="rect">
            <a:avLst/>
          </a:prstGeom>
        </p:spPr>
      </p:pic>
      <p:pic>
        <p:nvPicPr>
          <p:cNvPr id="90" name="Picture 89" descr="A picture containing drawing&#10;&#10;Description automatically generated">
            <a:extLst>
              <a:ext uri="{FF2B5EF4-FFF2-40B4-BE49-F238E27FC236}">
                <a16:creationId xmlns:a16="http://schemas.microsoft.com/office/drawing/2014/main" id="{476A9431-5700-41AF-893D-A20400BCC71D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1048" y="5892501"/>
            <a:ext cx="666926" cy="471465"/>
          </a:xfrm>
          <a:prstGeom prst="rect">
            <a:avLst/>
          </a:prstGeom>
        </p:spPr>
      </p:pic>
      <p:pic>
        <p:nvPicPr>
          <p:cNvPr id="92" name="Picture 91" descr="A picture containing drawing&#10;&#10;Description automatically generated">
            <a:extLst>
              <a:ext uri="{FF2B5EF4-FFF2-40B4-BE49-F238E27FC236}">
                <a16:creationId xmlns:a16="http://schemas.microsoft.com/office/drawing/2014/main" id="{13C98CF7-54CA-480F-9811-9B4E85DB7896}"/>
              </a:ext>
            </a:extLst>
          </p:cNvPr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9039" y="7281230"/>
            <a:ext cx="923746" cy="756131"/>
          </a:xfrm>
          <a:prstGeom prst="rect">
            <a:avLst/>
          </a:prstGeom>
        </p:spPr>
      </p:pic>
      <p:sp>
        <p:nvSpPr>
          <p:cNvPr id="273" name="TextBox 272">
            <a:extLst>
              <a:ext uri="{FF2B5EF4-FFF2-40B4-BE49-F238E27FC236}">
                <a16:creationId xmlns:a16="http://schemas.microsoft.com/office/drawing/2014/main" id="{41E9480C-44EA-4EC6-931B-3610F65B26F3}"/>
              </a:ext>
            </a:extLst>
          </p:cNvPr>
          <p:cNvSpPr txBox="1"/>
          <p:nvPr/>
        </p:nvSpPr>
        <p:spPr>
          <a:xfrm>
            <a:off x="73003" y="5696814"/>
            <a:ext cx="135493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0000"/>
                </a:solidFill>
              </a:rPr>
              <a:t>Prepare a starter for a brief/target group</a:t>
            </a:r>
          </a:p>
        </p:txBody>
      </p:sp>
      <p:pic>
        <p:nvPicPr>
          <p:cNvPr id="97" name="Picture 96" descr="A picture containing mirror, game&#10;&#10;Description automatically generated">
            <a:extLst>
              <a:ext uri="{FF2B5EF4-FFF2-40B4-BE49-F238E27FC236}">
                <a16:creationId xmlns:a16="http://schemas.microsoft.com/office/drawing/2014/main" id="{11BAD580-EC2C-4D43-AC31-FF7153967196}"/>
              </a:ext>
            </a:extLst>
          </p:cNvPr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636" y="4316126"/>
            <a:ext cx="802628" cy="455182"/>
          </a:xfrm>
          <a:prstGeom prst="rect">
            <a:avLst/>
          </a:prstGeom>
        </p:spPr>
      </p:pic>
      <p:pic>
        <p:nvPicPr>
          <p:cNvPr id="99" name="Picture 98" descr="A plate of food&#10;&#10;Description automatically generated">
            <a:extLst>
              <a:ext uri="{FF2B5EF4-FFF2-40B4-BE49-F238E27FC236}">
                <a16:creationId xmlns:a16="http://schemas.microsoft.com/office/drawing/2014/main" id="{9F7DB0A8-5190-49ED-B4F1-34F644EF4465}"/>
              </a:ext>
            </a:extLst>
          </p:cNvPr>
          <p:cNvPicPr>
            <a:picLocks noChangeAspect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0089" y="6935639"/>
            <a:ext cx="818255" cy="489050"/>
          </a:xfrm>
          <a:prstGeom prst="rect">
            <a:avLst/>
          </a:prstGeom>
        </p:spPr>
      </p:pic>
      <p:pic>
        <p:nvPicPr>
          <p:cNvPr id="109" name="Picture 108" descr="A picture containing mirror&#10;&#10;Description automatically generated">
            <a:extLst>
              <a:ext uri="{FF2B5EF4-FFF2-40B4-BE49-F238E27FC236}">
                <a16:creationId xmlns:a16="http://schemas.microsoft.com/office/drawing/2014/main" id="{D339BDCE-25B2-4822-8C1A-FE846E12E060}"/>
              </a:ext>
            </a:extLst>
          </p:cNvPr>
          <p:cNvPicPr>
            <a:picLocks noChangeAspect="1"/>
          </p:cNvPicPr>
          <p:nvPr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920" y="3167340"/>
            <a:ext cx="826053" cy="597637"/>
          </a:xfrm>
          <a:prstGeom prst="rect">
            <a:avLst/>
          </a:prstGeom>
        </p:spPr>
      </p:pic>
      <p:sp>
        <p:nvSpPr>
          <p:cNvPr id="283" name="TextBox 282">
            <a:extLst>
              <a:ext uri="{FF2B5EF4-FFF2-40B4-BE49-F238E27FC236}">
                <a16:creationId xmlns:a16="http://schemas.microsoft.com/office/drawing/2014/main" id="{94FBD0BC-B2E6-4330-BEA7-897662B1E44D}"/>
              </a:ext>
            </a:extLst>
          </p:cNvPr>
          <p:cNvSpPr txBox="1"/>
          <p:nvPr/>
        </p:nvSpPr>
        <p:spPr>
          <a:xfrm>
            <a:off x="6932548" y="7502835"/>
            <a:ext cx="15243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Plan a menu</a:t>
            </a:r>
          </a:p>
        </p:txBody>
      </p:sp>
      <p:cxnSp>
        <p:nvCxnSpPr>
          <p:cNvPr id="285" name="Straight Connector 284">
            <a:extLst>
              <a:ext uri="{FF2B5EF4-FFF2-40B4-BE49-F238E27FC236}">
                <a16:creationId xmlns:a16="http://schemas.microsoft.com/office/drawing/2014/main" id="{B4DE2B33-3B50-4665-BB11-57EED74E2515}"/>
              </a:ext>
            </a:extLst>
          </p:cNvPr>
          <p:cNvCxnSpPr>
            <a:cxnSpLocks/>
          </p:cNvCxnSpPr>
          <p:nvPr/>
        </p:nvCxnSpPr>
        <p:spPr>
          <a:xfrm>
            <a:off x="8325837" y="9773649"/>
            <a:ext cx="354631" cy="0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Straight Connector 287">
            <a:extLst>
              <a:ext uri="{FF2B5EF4-FFF2-40B4-BE49-F238E27FC236}">
                <a16:creationId xmlns:a16="http://schemas.microsoft.com/office/drawing/2014/main" id="{68D4F455-0690-40E4-947E-3B75E30531E9}"/>
              </a:ext>
            </a:extLst>
          </p:cNvPr>
          <p:cNvCxnSpPr>
            <a:cxnSpLocks/>
          </p:cNvCxnSpPr>
          <p:nvPr/>
        </p:nvCxnSpPr>
        <p:spPr>
          <a:xfrm flipV="1">
            <a:off x="5614049" y="8456551"/>
            <a:ext cx="7732" cy="514644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How To Joint A Chicken | Costcutter">
            <a:extLst>
              <a:ext uri="{FF2B5EF4-FFF2-40B4-BE49-F238E27FC236}">
                <a16:creationId xmlns:a16="http://schemas.microsoft.com/office/drawing/2014/main" id="{244BD9DD-7910-4D78-A17F-C8E16A21D9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0725" y="11755389"/>
            <a:ext cx="624018" cy="624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8674537-8BF8-B124-E6B5-871700EE4AF5}"/>
              </a:ext>
            </a:extLst>
          </p:cNvPr>
          <p:cNvSpPr txBox="1"/>
          <p:nvPr/>
        </p:nvSpPr>
        <p:spPr>
          <a:xfrm>
            <a:off x="5196658" y="15039308"/>
            <a:ext cx="15243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1.3: employment law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A457A28-3BA1-338E-DAAB-5DF198E689AB}"/>
              </a:ext>
            </a:extLst>
          </p:cNvPr>
          <p:cNvSpPr txBox="1"/>
          <p:nvPr/>
        </p:nvSpPr>
        <p:spPr>
          <a:xfrm>
            <a:off x="3221449" y="12526059"/>
            <a:ext cx="14102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1.4: Factors affecting business </a:t>
            </a:r>
          </a:p>
          <a:p>
            <a:pPr algn="ctr"/>
            <a:r>
              <a:rPr lang="en-US" sz="1200" dirty="0"/>
              <a:t>success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A18E1B1-42D4-565E-B5C7-D8DCD01CD325}"/>
              </a:ext>
            </a:extLst>
          </p:cNvPr>
          <p:cNvPicPr>
            <a:picLocks noChangeAspect="1"/>
          </p:cNvPicPr>
          <p:nvPr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2053" y="12994638"/>
            <a:ext cx="437025" cy="268077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417AB202-1FC6-7FEB-9FB0-D7E64F5A55DB}"/>
              </a:ext>
            </a:extLst>
          </p:cNvPr>
          <p:cNvSpPr txBox="1"/>
          <p:nvPr/>
        </p:nvSpPr>
        <p:spPr>
          <a:xfrm flipH="1">
            <a:off x="895790" y="14493733"/>
            <a:ext cx="8936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AO2: Hospitality operations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50B9A0D-F348-924A-965E-E414F7B93B48}"/>
              </a:ext>
            </a:extLst>
          </p:cNvPr>
          <p:cNvSpPr txBox="1"/>
          <p:nvPr/>
        </p:nvSpPr>
        <p:spPr>
          <a:xfrm>
            <a:off x="3596946" y="10174705"/>
            <a:ext cx="15243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2.3 Customer needs</a:t>
            </a:r>
          </a:p>
          <a:p>
            <a:pPr algn="ctr"/>
            <a:r>
              <a:rPr lang="en-US" sz="1200" dirty="0"/>
              <a:t> and requirements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1F13254-3B01-CB1F-13E4-CF60079C284D}"/>
              </a:ext>
            </a:extLst>
          </p:cNvPr>
          <p:cNvSpPr txBox="1"/>
          <p:nvPr/>
        </p:nvSpPr>
        <p:spPr>
          <a:xfrm>
            <a:off x="423469" y="15128364"/>
            <a:ext cx="19114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2.1 The kitchen brigade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A564E35-E97F-E945-909C-2782043A39ED}"/>
              </a:ext>
            </a:extLst>
          </p:cNvPr>
          <p:cNvSpPr txBox="1"/>
          <p:nvPr/>
        </p:nvSpPr>
        <p:spPr>
          <a:xfrm>
            <a:off x="1497352" y="12173261"/>
            <a:ext cx="15243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2.2 Front</a:t>
            </a:r>
          </a:p>
          <a:p>
            <a:pPr algn="ctr"/>
            <a:r>
              <a:rPr lang="en-US" sz="1200" dirty="0"/>
              <a:t> of house operations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54B7555-D104-B56A-54D5-E1AC74BFFDEE}"/>
              </a:ext>
            </a:extLst>
          </p:cNvPr>
          <p:cNvSpPr txBox="1"/>
          <p:nvPr/>
        </p:nvSpPr>
        <p:spPr>
          <a:xfrm>
            <a:off x="8160791" y="1723082"/>
            <a:ext cx="1282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AO3: Hospitality health and safety requirements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50D1385-8ABB-8843-4179-F62B9184C21D}"/>
              </a:ext>
            </a:extLst>
          </p:cNvPr>
          <p:cNvSpPr/>
          <p:nvPr/>
        </p:nvSpPr>
        <p:spPr>
          <a:xfrm>
            <a:off x="6562351" y="3186138"/>
            <a:ext cx="12755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Health and safety</a:t>
            </a:r>
          </a:p>
          <a:p>
            <a:pPr algn="ctr"/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laws 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3693B03-0A5F-A722-EF9A-3AF11C8181CB}"/>
              </a:ext>
            </a:extLst>
          </p:cNvPr>
          <p:cNvSpPr txBox="1"/>
          <p:nvPr/>
        </p:nvSpPr>
        <p:spPr>
          <a:xfrm>
            <a:off x="6940706" y="9250464"/>
            <a:ext cx="15243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Culinary trends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8950383-4AA9-7A51-3C21-B3CA9DECF8C8}"/>
              </a:ext>
            </a:extLst>
          </p:cNvPr>
          <p:cNvSpPr txBox="1"/>
          <p:nvPr/>
        </p:nvSpPr>
        <p:spPr>
          <a:xfrm>
            <a:off x="6454663" y="1654487"/>
            <a:ext cx="15243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Personal </a:t>
            </a:r>
          </a:p>
          <a:p>
            <a:pPr algn="ctr"/>
            <a:r>
              <a:rPr lang="en-US" sz="1200" dirty="0"/>
              <a:t> safety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7401A39-8894-3806-661A-538A24B5CD99}"/>
              </a:ext>
            </a:extLst>
          </p:cNvPr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8369399" y="201564"/>
            <a:ext cx="1054699" cy="1158340"/>
          </a:xfrm>
          <a:prstGeom prst="rect">
            <a:avLst/>
          </a:prstGeom>
        </p:spPr>
      </p:pic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45E3536-D191-C29B-9763-4ADF92CC7D65}"/>
              </a:ext>
            </a:extLst>
          </p:cNvPr>
          <p:cNvCxnSpPr>
            <a:cxnSpLocks/>
          </p:cNvCxnSpPr>
          <p:nvPr/>
        </p:nvCxnSpPr>
        <p:spPr>
          <a:xfrm>
            <a:off x="5667457" y="13218113"/>
            <a:ext cx="0" cy="351830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515CF1A3-F60E-88BE-6FC2-5CA99379A32E}"/>
              </a:ext>
            </a:extLst>
          </p:cNvPr>
          <p:cNvSpPr txBox="1"/>
          <p:nvPr/>
        </p:nvSpPr>
        <p:spPr>
          <a:xfrm>
            <a:off x="66878" y="11645499"/>
            <a:ext cx="10695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0000"/>
                </a:solidFill>
              </a:rPr>
              <a:t>Profiteroles practical 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BA32912-643C-C609-1924-A1058B833260}"/>
              </a:ext>
            </a:extLst>
          </p:cNvPr>
          <p:cNvSpPr txBox="1"/>
          <p:nvPr/>
        </p:nvSpPr>
        <p:spPr>
          <a:xfrm>
            <a:off x="1964977" y="11545525"/>
            <a:ext cx="14146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0000"/>
                </a:solidFill>
              </a:rPr>
              <a:t>Duchesse potatoes practical 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E505B9D-4FAF-E36C-8CD1-6B699A96939B}"/>
              </a:ext>
            </a:extLst>
          </p:cNvPr>
          <p:cNvSpPr txBox="1"/>
          <p:nvPr/>
        </p:nvSpPr>
        <p:spPr>
          <a:xfrm>
            <a:off x="4774147" y="11677819"/>
            <a:ext cx="106954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0000"/>
                </a:solidFill>
              </a:rPr>
              <a:t>De-boning: Chicken goujon SFC practical 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BAF9995-F2E2-6E0E-920B-1F485334A7D4}"/>
              </a:ext>
            </a:extLst>
          </p:cNvPr>
          <p:cNvSpPr txBox="1"/>
          <p:nvPr/>
        </p:nvSpPr>
        <p:spPr>
          <a:xfrm>
            <a:off x="6678648" y="11602867"/>
            <a:ext cx="129147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0000"/>
                </a:solidFill>
              </a:rPr>
              <a:t>Apple turnover practical 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E41CDCF-4376-E8E3-BC11-819BA5942E66}"/>
              </a:ext>
            </a:extLst>
          </p:cNvPr>
          <p:cNvSpPr txBox="1"/>
          <p:nvPr/>
        </p:nvSpPr>
        <p:spPr>
          <a:xfrm>
            <a:off x="7290796" y="10077819"/>
            <a:ext cx="106954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0000"/>
                </a:solidFill>
              </a:rPr>
              <a:t>Chicken and leek pie practical 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6D05545-49F2-4B3B-1199-F37FF8FA0B29}"/>
              </a:ext>
            </a:extLst>
          </p:cNvPr>
          <p:cNvSpPr txBox="1"/>
          <p:nvPr/>
        </p:nvSpPr>
        <p:spPr>
          <a:xfrm>
            <a:off x="6887226" y="8903635"/>
            <a:ext cx="10695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0000"/>
                </a:solidFill>
              </a:rPr>
              <a:t>Garlic bread plait practical 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A30010D1-6839-DCE5-095F-E7602A166111}"/>
              </a:ext>
            </a:extLst>
          </p:cNvPr>
          <p:cNvSpPr txBox="1"/>
          <p:nvPr/>
        </p:nvSpPr>
        <p:spPr>
          <a:xfrm>
            <a:off x="6145520" y="7418087"/>
            <a:ext cx="106954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0000"/>
                </a:solidFill>
              </a:rPr>
              <a:t>Lemon meringue pie practical 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6A2C28CE-A03D-5C51-D7CD-0CEBFBCE71B9}"/>
              </a:ext>
            </a:extLst>
          </p:cNvPr>
          <p:cNvSpPr txBox="1"/>
          <p:nvPr/>
        </p:nvSpPr>
        <p:spPr>
          <a:xfrm>
            <a:off x="4904044" y="8976288"/>
            <a:ext cx="106954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0000"/>
                </a:solidFill>
              </a:rPr>
              <a:t>Beef ravioli in tomato sauce practical 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8B9C7B34-3E8E-1030-F7A3-804601EA20F5}"/>
              </a:ext>
            </a:extLst>
          </p:cNvPr>
          <p:cNvSpPr txBox="1"/>
          <p:nvPr/>
        </p:nvSpPr>
        <p:spPr>
          <a:xfrm>
            <a:off x="3611931" y="9037171"/>
            <a:ext cx="106954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0000"/>
                </a:solidFill>
              </a:rPr>
              <a:t>Dauphinoise potatoes practical 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9BC3B440-9D8F-DACC-5D88-334E158E6EC2}"/>
              </a:ext>
            </a:extLst>
          </p:cNvPr>
          <p:cNvSpPr txBox="1"/>
          <p:nvPr/>
        </p:nvSpPr>
        <p:spPr>
          <a:xfrm>
            <a:off x="2542391" y="8918414"/>
            <a:ext cx="106954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0000"/>
                </a:solidFill>
              </a:rPr>
              <a:t>Homemade beef burgers practical 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820E7FB0-E3E3-7561-6C9D-7DF9E5F399ED}"/>
              </a:ext>
            </a:extLst>
          </p:cNvPr>
          <p:cNvCxnSpPr>
            <a:cxnSpLocks/>
          </p:cNvCxnSpPr>
          <p:nvPr/>
        </p:nvCxnSpPr>
        <p:spPr>
          <a:xfrm flipV="1">
            <a:off x="2984545" y="8563497"/>
            <a:ext cx="0" cy="362734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6EC2C19A-0797-94CE-22E1-89C0C601D0A5}"/>
              </a:ext>
            </a:extLst>
          </p:cNvPr>
          <p:cNvSpPr txBox="1"/>
          <p:nvPr/>
        </p:nvSpPr>
        <p:spPr>
          <a:xfrm>
            <a:off x="1987042" y="5818939"/>
            <a:ext cx="135493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0000"/>
                </a:solidFill>
              </a:rPr>
              <a:t>Prepare a dessert for a brief/target group</a:t>
            </a: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356674DC-241E-88D5-C9CE-4967FE531F75}"/>
              </a:ext>
            </a:extLst>
          </p:cNvPr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258918" y="13829775"/>
            <a:ext cx="680633" cy="640596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547C64F8-399D-453A-26C8-0C8787DD452A}"/>
              </a:ext>
            </a:extLst>
          </p:cNvPr>
          <p:cNvPicPr>
            <a:picLocks noChangeAspect="1"/>
          </p:cNvPicPr>
          <p:nvPr/>
        </p:nvPicPr>
        <p:blipFill rotWithShape="1">
          <a:blip r:embed="rId31"/>
          <a:srcRect b="15704"/>
          <a:stretch/>
        </p:blipFill>
        <p:spPr>
          <a:xfrm>
            <a:off x="4264951" y="15052150"/>
            <a:ext cx="814424" cy="561951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B3A893DD-F3F2-10B0-405C-E8EEF61C5B90}"/>
              </a:ext>
            </a:extLst>
          </p:cNvPr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8102800" y="11776259"/>
            <a:ext cx="609733" cy="479592"/>
          </a:xfrm>
          <a:prstGeom prst="rect">
            <a:avLst/>
          </a:prstGeom>
        </p:spPr>
      </p:pic>
      <p:pic>
        <p:nvPicPr>
          <p:cNvPr id="56" name="Picture 2" descr="menu | mysite">
            <a:extLst>
              <a:ext uri="{FF2B5EF4-FFF2-40B4-BE49-F238E27FC236}">
                <a16:creationId xmlns:a16="http://schemas.microsoft.com/office/drawing/2014/main" id="{4BA84810-C40E-B372-71C1-5341FDF49D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8135" y="10712021"/>
            <a:ext cx="883090" cy="691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1D03D3D3-CEB1-DA52-F28C-5884BA368172}"/>
              </a:ext>
            </a:extLst>
          </p:cNvPr>
          <p:cNvPicPr>
            <a:picLocks noChangeAspect="1"/>
          </p:cNvPicPr>
          <p:nvPr/>
        </p:nvPicPr>
        <p:blipFill rotWithShape="1">
          <a:blip r:embed="rId34"/>
          <a:srcRect b="12740"/>
          <a:stretch/>
        </p:blipFill>
        <p:spPr>
          <a:xfrm>
            <a:off x="6472403" y="6943469"/>
            <a:ext cx="647007" cy="380522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2A0527A7-4453-79A3-881C-BDEFBDE998A8}"/>
              </a:ext>
            </a:extLst>
          </p:cNvPr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6004212" y="8947403"/>
            <a:ext cx="833799" cy="667704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6207B640-F836-4286-0786-CE273DC15E93}"/>
              </a:ext>
            </a:extLst>
          </p:cNvPr>
          <p:cNvPicPr>
            <a:picLocks noChangeAspect="1"/>
          </p:cNvPicPr>
          <p:nvPr/>
        </p:nvPicPr>
        <p:blipFill rotWithShape="1">
          <a:blip r:embed="rId36"/>
          <a:srcRect l="6333" t="15454" r="10704" b="14410"/>
          <a:stretch/>
        </p:blipFill>
        <p:spPr>
          <a:xfrm>
            <a:off x="2171503" y="9322251"/>
            <a:ext cx="685799" cy="579772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62A080DD-D0EB-786C-B225-ED6AE66C117A}"/>
              </a:ext>
            </a:extLst>
          </p:cNvPr>
          <p:cNvPicPr>
            <a:picLocks noChangeAspect="1"/>
          </p:cNvPicPr>
          <p:nvPr/>
        </p:nvPicPr>
        <p:blipFill>
          <a:blip r:embed="rId37"/>
          <a:stretch>
            <a:fillRect/>
          </a:stretch>
        </p:blipFill>
        <p:spPr>
          <a:xfrm>
            <a:off x="4588378" y="4007365"/>
            <a:ext cx="980942" cy="980942"/>
          </a:xfrm>
          <a:prstGeom prst="rect">
            <a:avLst/>
          </a:prstGeom>
        </p:spPr>
      </p:pic>
      <p:sp>
        <p:nvSpPr>
          <p:cNvPr id="65" name="TextBox 64">
            <a:extLst>
              <a:ext uri="{FF2B5EF4-FFF2-40B4-BE49-F238E27FC236}">
                <a16:creationId xmlns:a16="http://schemas.microsoft.com/office/drawing/2014/main" id="{547F8E18-7A4A-969D-1589-51432472A9F5}"/>
              </a:ext>
            </a:extLst>
          </p:cNvPr>
          <p:cNvSpPr txBox="1"/>
          <p:nvPr/>
        </p:nvSpPr>
        <p:spPr>
          <a:xfrm>
            <a:off x="8682153" y="11442041"/>
            <a:ext cx="11047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AO1: Homework mock exam questions</a:t>
            </a:r>
          </a:p>
        </p:txBody>
      </p:sp>
    </p:spTree>
    <p:extLst>
      <p:ext uri="{BB962C8B-B14F-4D97-AF65-F5344CB8AC3E}">
        <p14:creationId xmlns:p14="http://schemas.microsoft.com/office/powerpoint/2010/main" val="10743210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36412b4-f605-4a0e-9721-468d2a88b97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2D26B4F00F00A40A50C9172C4B22F22" ma:contentTypeVersion="26" ma:contentTypeDescription="Create a new document." ma:contentTypeScope="" ma:versionID="4ecab758a1ff0d07551da865adfc59e6">
  <xsd:schema xmlns:xsd="http://www.w3.org/2001/XMLSchema" xmlns:xs="http://www.w3.org/2001/XMLSchema" xmlns:p="http://schemas.microsoft.com/office/2006/metadata/properties" xmlns:ns2="3531846c-d046-4591-83da-72e70d1ce913" xmlns:ns3="136412b4-f605-4a0e-9721-468d2a88b977" targetNamespace="http://schemas.microsoft.com/office/2006/metadata/properties" ma:root="true" ma:fieldsID="541bb5476a61c8520f786e987e00fefd" ns2:_="" ns3:_="">
    <xsd:import namespace="3531846c-d046-4591-83da-72e70d1ce913"/>
    <xsd:import namespace="136412b4-f605-4a0e-9721-468d2a88b9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31846c-d046-4591-83da-72e70d1ce9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6412b4-f605-4a0e-9721-468d2a88b97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56809498-a686-4d8a-b8a2-23c810981bcd}" ma:internalName="TaxCatchAll" ma:showField="CatchAllData" ma:web="136412b4-f605-4a0e-9721-468d2a88b9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E6C9071-F8B0-4EE8-B74E-E998EAA56CB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8470521-673B-4492-9850-B7BE449B8387}">
  <ds:schemaRefs>
    <ds:schemaRef ds:uri="http://schemas.microsoft.com/office/2006/metadata/properties"/>
    <ds:schemaRef ds:uri="http://schemas.microsoft.com/office/infopath/2007/PartnerControls"/>
    <ds:schemaRef ds:uri="f4592129-c53a-4a7f-a166-d44cb0d28d45"/>
    <ds:schemaRef ds:uri="cd846085-abde-4ca0-9dea-bd74f638ff10"/>
  </ds:schemaRefs>
</ds:datastoreItem>
</file>

<file path=customXml/itemProps3.xml><?xml version="1.0" encoding="utf-8"?>
<ds:datastoreItem xmlns:ds="http://schemas.openxmlformats.org/officeDocument/2006/customXml" ds:itemID="{D1BDC70C-3D77-4CFA-8568-D801D446C294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6175</TotalTime>
  <Words>286</Words>
  <Application>Microsoft Office PowerPoint</Application>
  <PresentationFormat>Custom</PresentationFormat>
  <Paragraphs>79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Office Theme</vt:lpstr>
      <vt:lpstr>PowerPoint Presentation</vt:lpstr>
    </vt:vector>
  </TitlesOfParts>
  <Company>St Mary's Catholic High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Lee Peachey</dc:creator>
  <cp:lastModifiedBy>Nicola Harvey</cp:lastModifiedBy>
  <cp:revision>286</cp:revision>
  <cp:lastPrinted>2021-01-04T13:40:24Z</cp:lastPrinted>
  <dcterms:created xsi:type="dcterms:W3CDTF">2018-02-08T08:28:53Z</dcterms:created>
  <dcterms:modified xsi:type="dcterms:W3CDTF">2024-07-05T08:39:20Z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0x01010089867EBF0083584B92D1F0ABCB09A6EF</vt:lpwstr>
  </property>
</Properties>
</file>