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343" autoAdjust="0"/>
  </p:normalViewPr>
  <p:slideViewPr>
    <p:cSldViewPr snapToGrid="0">
      <p:cViewPr varScale="1">
        <p:scale>
          <a:sx n="45" d="100"/>
          <a:sy n="45" d="100"/>
        </p:scale>
        <p:origin x="41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jpeg"/><Relationship Id="rId39" Type="http://schemas.openxmlformats.org/officeDocument/2006/relationships/image" Target="../media/image36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2.jpe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hyperlink" Target="https://www.google.com/url?sa=i&amp;url=https%3A%2F%2Fwww.shutterstock.com%2Fsearch%2Fshepherds%2Bpie%3Fimage_type%3Dillustration&amp;psig=AOvVaw0Pz2LtczBv9zOP8IMNnU-b&amp;ust=1594384511707000&amp;source=images&amp;cd=vfe&amp;ved=0CAIQjRxqFwoTCOiyzKWXwOoCFQAAAAAdAAAAABAE" TargetMode="External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g"/><Relationship Id="rId27" Type="http://schemas.openxmlformats.org/officeDocument/2006/relationships/image" Target="../media/image24.jpe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jpeg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4499692" y="5293427"/>
            <a:ext cx="3572424" cy="6198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 rot="10800000" flipV="1">
            <a:off x="4448149" y="30096767"/>
            <a:ext cx="717287" cy="63371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3856186" y="26505113"/>
            <a:ext cx="115920" cy="119123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74818" y="11464258"/>
            <a:ext cx="3245583" cy="2140924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85443" y="13520581"/>
            <a:ext cx="6361359" cy="6107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99" y="8755954"/>
            <a:ext cx="3254234" cy="232836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262397" y="10915575"/>
            <a:ext cx="5841999" cy="607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93295" y="8296133"/>
            <a:ext cx="5841604" cy="633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53828" y="6002940"/>
            <a:ext cx="3618412" cy="2193125"/>
          </a:xfrm>
          <a:prstGeom prst="blockArc">
            <a:avLst>
              <a:gd name="adj1" fmla="val 10508741"/>
              <a:gd name="adj2" fmla="val 263439"/>
              <a:gd name="adj3" fmla="val 285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216376" y="5305962"/>
            <a:ext cx="3575911" cy="626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184758" y="3179708"/>
            <a:ext cx="3219168" cy="2292181"/>
          </a:xfrm>
          <a:prstGeom prst="blockArc">
            <a:avLst>
              <a:gd name="adj1" fmla="val 10832112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877054" y="10366926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983109" y="10481151"/>
            <a:ext cx="1013014" cy="1040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1614485" y="1327258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764125" y="13434143"/>
            <a:ext cx="940938" cy="97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09316" y="2717415"/>
            <a:ext cx="6023138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 flipH="1">
            <a:off x="4903311" y="5067375"/>
            <a:ext cx="1083295" cy="10506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 flipV="1">
            <a:off x="5032821" y="5183935"/>
            <a:ext cx="834009" cy="821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350" y="2597554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784479" y="1348993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809316" y="13508335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050925" y="1052155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933156" y="10601465"/>
            <a:ext cx="1095842" cy="85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5086167" y="5240090"/>
            <a:ext cx="70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  <a:stCxn id="336" idx="2"/>
          </p:cNvCxnSpPr>
          <p:nvPr/>
        </p:nvCxnSpPr>
        <p:spPr>
          <a:xfrm>
            <a:off x="8160015" y="7705484"/>
            <a:ext cx="0" cy="7414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E64330C-E1D9-ED4C-A99A-71B1F661D561}"/>
              </a:ext>
            </a:extLst>
          </p:cNvPr>
          <p:cNvSpPr txBox="1"/>
          <p:nvPr/>
        </p:nvSpPr>
        <p:spPr>
          <a:xfrm>
            <a:off x="6188715" y="12625041"/>
            <a:ext cx="113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Identify risks and hazards in the kitchen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512321" y="13998465"/>
            <a:ext cx="0" cy="5950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4770584" y="12574637"/>
            <a:ext cx="130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Knife</a:t>
            </a:r>
            <a:r>
              <a:rPr lang="en-US" sz="1200" b="1" dirty="0"/>
              <a:t> </a:t>
            </a:r>
            <a:r>
              <a:rPr lang="en-US" sz="1200" dirty="0"/>
              <a:t>skills</a:t>
            </a:r>
            <a:r>
              <a:rPr lang="en-US" sz="1200" b="1" dirty="0"/>
              <a:t>: Pitta pizza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5269521" y="13027577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833812" y="14766385"/>
            <a:ext cx="144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 balanced diet: The eat well guide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>
            <a:off x="2626184" y="10867929"/>
            <a:ext cx="10002" cy="4240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01981" y="10563589"/>
            <a:ext cx="121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Chicken Curry  practical 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471408" y="14176441"/>
            <a:ext cx="1758264" cy="924832"/>
          </a:xfrm>
          <a:prstGeom prst="rect">
            <a:avLst/>
          </a:prstGeom>
        </p:spPr>
      </p:pic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 flipV="1">
            <a:off x="7107078" y="13924032"/>
            <a:ext cx="0" cy="578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6535213" y="14482068"/>
            <a:ext cx="100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Introduction to personal and  food hygiene.</a:t>
            </a:r>
          </a:p>
          <a:p>
            <a:r>
              <a:rPr lang="en-US" sz="800" dirty="0"/>
              <a:t>                  </a:t>
            </a:r>
          </a:p>
          <a:p>
            <a:r>
              <a:rPr lang="en-US" sz="800" dirty="0"/>
              <a:t>             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3479848" y="13200990"/>
            <a:ext cx="5208" cy="5209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6696145" y="13272006"/>
            <a:ext cx="0" cy="3789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1227147" y="13268114"/>
            <a:ext cx="310692" cy="6559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 flipV="1">
            <a:off x="3399353" y="11323524"/>
            <a:ext cx="5326" cy="398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3FBA4C5-95DD-0C43-BA58-DF81A5E4F225}"/>
              </a:ext>
            </a:extLst>
          </p:cNvPr>
          <p:cNvSpPr txBox="1"/>
          <p:nvPr/>
        </p:nvSpPr>
        <p:spPr>
          <a:xfrm>
            <a:off x="5242135" y="11702293"/>
            <a:ext cx="124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Food Choices: Food Miles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74F6976-AC01-9E47-A6A2-E3BA75810F25}"/>
              </a:ext>
            </a:extLst>
          </p:cNvPr>
          <p:cNvSpPr txBox="1"/>
          <p:nvPr/>
        </p:nvSpPr>
        <p:spPr>
          <a:xfrm>
            <a:off x="6922469" y="3534787"/>
            <a:ext cx="9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Practical:</a:t>
            </a:r>
            <a:endParaRPr lang="en-US" sz="1200" b="1" dirty="0"/>
          </a:p>
          <a:p>
            <a:r>
              <a:rPr lang="en-US" sz="1200" b="1" dirty="0"/>
              <a:t>Cottage pie</a:t>
            </a:r>
            <a:endParaRPr lang="en-US" sz="1200" dirty="0"/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7F25081-DC98-7742-9CDD-B05C66E90535}"/>
              </a:ext>
            </a:extLst>
          </p:cNvPr>
          <p:cNvCxnSpPr>
            <a:cxnSpLocks/>
          </p:cNvCxnSpPr>
          <p:nvPr/>
        </p:nvCxnSpPr>
        <p:spPr>
          <a:xfrm flipH="1">
            <a:off x="3261521" y="7759378"/>
            <a:ext cx="5489" cy="5782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63ED1275-9D5C-B64F-99A8-47475CF3C87F}"/>
              </a:ext>
            </a:extLst>
          </p:cNvPr>
          <p:cNvSpPr txBox="1"/>
          <p:nvPr/>
        </p:nvSpPr>
        <p:spPr>
          <a:xfrm>
            <a:off x="3153954" y="24391086"/>
            <a:ext cx="45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Lemon meringue pie practical 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4427986" y="7891825"/>
            <a:ext cx="16197" cy="5411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</p:cNvCxnSpPr>
          <p:nvPr/>
        </p:nvCxnSpPr>
        <p:spPr>
          <a:xfrm flipH="1">
            <a:off x="2371708" y="2218223"/>
            <a:ext cx="11829" cy="6204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6902B996-50DE-9943-8802-2D6DE1E76D8C}"/>
              </a:ext>
            </a:extLst>
          </p:cNvPr>
          <p:cNvSpPr txBox="1"/>
          <p:nvPr/>
        </p:nvSpPr>
        <p:spPr>
          <a:xfrm>
            <a:off x="1482051" y="1653123"/>
            <a:ext cx="157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Group practical: ready steady COOK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>
            <a:off x="1090102" y="11371326"/>
            <a:ext cx="406475" cy="3019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" name="Picture 366" descr="Image result for hand wash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14" y="14257705"/>
            <a:ext cx="885506" cy="5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2" descr="Image result for hand washing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8" y="13025343"/>
            <a:ext cx="898756" cy="8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Picture 370" descr="Image result for wet floor 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r="19793"/>
          <a:stretch/>
        </p:blipFill>
        <p:spPr bwMode="auto">
          <a:xfrm>
            <a:off x="7496273" y="12660479"/>
            <a:ext cx="460424" cy="7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3869901" y="14584328"/>
            <a:ext cx="128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Knife</a:t>
            </a:r>
            <a:r>
              <a:rPr lang="en-US" sz="1200" b="1" dirty="0"/>
              <a:t> </a:t>
            </a:r>
            <a:r>
              <a:rPr lang="en-US" sz="1200" dirty="0"/>
              <a:t>skills</a:t>
            </a:r>
            <a:r>
              <a:rPr lang="en-US" sz="1200" b="1" dirty="0"/>
              <a:t>: Vegetable soup practical</a:t>
            </a:r>
          </a:p>
        </p:txBody>
      </p:sp>
      <p:pic>
        <p:nvPicPr>
          <p:cNvPr id="294" name="Picture 2" descr="http://soups.me.uk/wp-content/uploads/2012/08/Vegetable-Sou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8688" y="14330572"/>
            <a:ext cx="776462" cy="515205"/>
          </a:xfrm>
          <a:prstGeom prst="rect">
            <a:avLst/>
          </a:prstGeom>
          <a:noFill/>
        </p:spPr>
      </p:pic>
      <p:sp>
        <p:nvSpPr>
          <p:cNvPr id="295" name="TextBox 294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3149937" y="12536022"/>
            <a:ext cx="123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Christmas snowball practical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2124731" y="12230933"/>
            <a:ext cx="9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Knife</a:t>
            </a:r>
            <a:r>
              <a:rPr lang="en-US" sz="1200" b="1" dirty="0"/>
              <a:t> </a:t>
            </a:r>
            <a:r>
              <a:rPr lang="en-US" sz="1200" dirty="0"/>
              <a:t>skills</a:t>
            </a:r>
            <a:r>
              <a:rPr lang="en-US" sz="1200" b="1" dirty="0"/>
              <a:t>: Bolognese practical </a:t>
            </a:r>
          </a:p>
        </p:txBody>
      </p:sp>
      <p:pic>
        <p:nvPicPr>
          <p:cNvPr id="1028" name="Picture 4" descr="Image result for the eatwell gu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1" y="13984051"/>
            <a:ext cx="944863" cy="6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 flipV="1">
            <a:off x="1638426" y="12449802"/>
            <a:ext cx="408182" cy="23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6886164" y="10068543"/>
            <a:ext cx="115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Pasta salad</a:t>
            </a:r>
          </a:p>
        </p:txBody>
      </p:sp>
      <p:pic>
        <p:nvPicPr>
          <p:cNvPr id="1032" name="Picture 8" descr="Chicken casserole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24702" y="10491986"/>
            <a:ext cx="540423" cy="5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TextBox 306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2758798" y="9109860"/>
            <a:ext cx="20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Nutrition: Macro nutrients, </a:t>
            </a:r>
            <a:r>
              <a:rPr lang="en-US" sz="1200" b="1" dirty="0"/>
              <a:t>carbohydrates</a:t>
            </a:r>
          </a:p>
        </p:txBody>
      </p:sp>
      <p:pic>
        <p:nvPicPr>
          <p:cNvPr id="1034" name="Picture 10" descr="Image result for food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" y="5699443"/>
            <a:ext cx="843271" cy="4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2740832" y="11700438"/>
            <a:ext cx="146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Sausage casserole 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762807" y="6697490"/>
            <a:ext cx="126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Honey raisin oat biscuits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3452051" y="10196812"/>
            <a:ext cx="12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Fruit Crumble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C3FBA4C5-95DD-0C43-BA58-DF81A5E4F225}"/>
              </a:ext>
            </a:extLst>
          </p:cNvPr>
          <p:cNvSpPr txBox="1"/>
          <p:nvPr/>
        </p:nvSpPr>
        <p:spPr>
          <a:xfrm>
            <a:off x="8456890" y="7991180"/>
            <a:ext cx="126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Risk assessment</a:t>
            </a:r>
          </a:p>
        </p:txBody>
      </p:sp>
      <p:pic>
        <p:nvPicPr>
          <p:cNvPr id="1036" name="Picture 12" descr="Image result for pasta bak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2" y="12019044"/>
            <a:ext cx="821912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air tra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65" y="9740631"/>
            <a:ext cx="637509" cy="6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TextBox 323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5147792" y="9119581"/>
            <a:ext cx="138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</a:t>
            </a:r>
            <a:r>
              <a:rPr lang="en-US" sz="1200" b="1" dirty="0" err="1"/>
              <a:t>Savoury</a:t>
            </a:r>
            <a:r>
              <a:rPr lang="en-US" sz="1200" b="1" dirty="0"/>
              <a:t> cheese potatoes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32376" y="7503375"/>
            <a:ext cx="113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</a:t>
            </a:r>
            <a:r>
              <a:rPr lang="en-US" sz="1200" b="1" dirty="0" err="1"/>
              <a:t>Savoury</a:t>
            </a:r>
            <a:r>
              <a:rPr lang="en-US" sz="1200" b="1" dirty="0"/>
              <a:t> rice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7628364" y="7243819"/>
            <a:ext cx="106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Practical:</a:t>
            </a:r>
          </a:p>
          <a:p>
            <a:pPr algn="ctr"/>
            <a:r>
              <a:rPr lang="en-US" sz="1200" b="1" dirty="0"/>
              <a:t> Quesadilla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5925690" y="7404891"/>
            <a:ext cx="115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</a:t>
            </a:r>
            <a:r>
              <a:rPr lang="en-US" sz="1200" b="1" dirty="0"/>
              <a:t>: </a:t>
            </a:r>
          </a:p>
          <a:p>
            <a:pPr algn="ctr"/>
            <a:r>
              <a:rPr lang="en-US" sz="1200" b="1" dirty="0"/>
              <a:t>Chicken goujons</a:t>
            </a:r>
          </a:p>
        </p:txBody>
      </p:sp>
      <p:pic>
        <p:nvPicPr>
          <p:cNvPr id="2" name="Picture 4" descr="Image result for nutrition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59" y="11995127"/>
            <a:ext cx="780331" cy="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7468105" y="10689962"/>
            <a:ext cx="1" cy="3098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xtBox 381">
            <a:extLst>
              <a:ext uri="{FF2B5EF4-FFF2-40B4-BE49-F238E27FC236}">
                <a16:creationId xmlns:a16="http://schemas.microsoft.com/office/drawing/2014/main" id="{6902B996-50DE-9943-8802-2D6DE1E76D8C}"/>
              </a:ext>
            </a:extLst>
          </p:cNvPr>
          <p:cNvSpPr txBox="1"/>
          <p:nvPr/>
        </p:nvSpPr>
        <p:spPr>
          <a:xfrm>
            <a:off x="4152568" y="1474433"/>
            <a:ext cx="144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Practical: </a:t>
            </a:r>
          </a:p>
          <a:p>
            <a:pPr algn="ctr"/>
            <a:r>
              <a:rPr lang="en-US" sz="1200" b="1" dirty="0"/>
              <a:t>Victoria sponge cake</a:t>
            </a:r>
            <a:endParaRPr lang="en-US" sz="1200" dirty="0"/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V="1">
            <a:off x="4532234" y="3099466"/>
            <a:ext cx="0" cy="4276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TextBox 389">
            <a:extLst>
              <a:ext uri="{FF2B5EF4-FFF2-40B4-BE49-F238E27FC236}">
                <a16:creationId xmlns:a16="http://schemas.microsoft.com/office/drawing/2014/main" id="{950C0D89-EEB2-744C-8F78-77CE951B8BF9}"/>
              </a:ext>
            </a:extLst>
          </p:cNvPr>
          <p:cNvSpPr txBox="1"/>
          <p:nvPr/>
        </p:nvSpPr>
        <p:spPr>
          <a:xfrm>
            <a:off x="264863" y="3172726"/>
            <a:ext cx="179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Prepare for KS4: OPTIONS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Lunchtime practical skills club</a:t>
            </a:r>
          </a:p>
        </p:txBody>
      </p:sp>
      <p:pic>
        <p:nvPicPr>
          <p:cNvPr id="27" name="Picture 18" descr="Image result for healthy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45" y="6222542"/>
            <a:ext cx="706115" cy="6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hef clipar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r="2102"/>
          <a:stretch/>
        </p:blipFill>
        <p:spPr bwMode="auto">
          <a:xfrm>
            <a:off x="876760" y="1572461"/>
            <a:ext cx="563480" cy="9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685647" y="468210"/>
            <a:ext cx="518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KS3 Food Studies at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Cowley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  <a:stCxn id="531" idx="2"/>
          </p:cNvCxnSpPr>
          <p:nvPr/>
        </p:nvCxnSpPr>
        <p:spPr>
          <a:xfrm flipH="1">
            <a:off x="6924040" y="5095315"/>
            <a:ext cx="39986" cy="563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TextBox 509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5029648" y="519717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179497" y="9027685"/>
            <a:ext cx="125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</a:t>
            </a:r>
            <a:r>
              <a:rPr lang="en-US" sz="1200" b="1" dirty="0"/>
              <a:t>:</a:t>
            </a:r>
          </a:p>
          <a:p>
            <a:pPr algn="ctr"/>
            <a:r>
              <a:rPr lang="en-US" sz="1200" b="1" dirty="0"/>
              <a:t>Bread plait</a:t>
            </a:r>
          </a:p>
        </p:txBody>
      </p:sp>
      <p:pic>
        <p:nvPicPr>
          <p:cNvPr id="73" name="Picture 2" descr="Image result for scone clip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57" y="11599437"/>
            <a:ext cx="989528" cy="6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>
            <a:off x="4601882" y="10652504"/>
            <a:ext cx="12808" cy="5666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 flipV="1">
            <a:off x="5754680" y="8698849"/>
            <a:ext cx="5326" cy="398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675402" y="8010938"/>
            <a:ext cx="0" cy="4868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 flipV="1">
            <a:off x="1919482" y="8542289"/>
            <a:ext cx="5326" cy="398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6728660" y="9063778"/>
            <a:ext cx="138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Cultural / world foods</a:t>
            </a:r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 flipV="1">
            <a:off x="7726485" y="8721328"/>
            <a:ext cx="11095" cy="3424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 flipV="1">
            <a:off x="1522012" y="6928322"/>
            <a:ext cx="341856" cy="17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>
            <a:off x="1006159" y="7972973"/>
            <a:ext cx="515853" cy="118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1314548" y="5577777"/>
            <a:ext cx="289849" cy="3258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935478" y="4378805"/>
            <a:ext cx="113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Stuffed peppers 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2581706" y="5067267"/>
            <a:ext cx="309" cy="4009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>
            <a:off x="6439998" y="10607556"/>
            <a:ext cx="0" cy="5154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8" descr="Image result for food mil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61" y="11599927"/>
            <a:ext cx="743660" cy="7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</p:cNvCxnSpPr>
          <p:nvPr/>
        </p:nvCxnSpPr>
        <p:spPr>
          <a:xfrm flipH="1" flipV="1">
            <a:off x="3833079" y="8713543"/>
            <a:ext cx="5326" cy="398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2897697" y="4509110"/>
            <a:ext cx="143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Healthy Breakfasts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E30A7BB6-7BB3-0840-B6E0-3B7DEE120CD5}"/>
              </a:ext>
            </a:extLst>
          </p:cNvPr>
          <p:cNvSpPr txBox="1"/>
          <p:nvPr/>
        </p:nvSpPr>
        <p:spPr>
          <a:xfrm>
            <a:off x="6465487" y="4448984"/>
            <a:ext cx="99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Planning meals on a budget</a:t>
            </a:r>
          </a:p>
        </p:txBody>
      </p: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</p:cNvCxnSpPr>
          <p:nvPr/>
        </p:nvCxnSpPr>
        <p:spPr>
          <a:xfrm flipH="1">
            <a:off x="8490727" y="3718030"/>
            <a:ext cx="568834" cy="6179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2" descr="Image result for budget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25" y="4422916"/>
            <a:ext cx="727010" cy="6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6" descr="Image result for breakfast clipar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56" y="4959749"/>
            <a:ext cx="595086" cy="7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" name="TextBox 532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6648251" y="6100834"/>
            <a:ext cx="226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Develop creativity and independence in the kitchen</a:t>
            </a: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3378718" y="5745008"/>
            <a:ext cx="12220" cy="3668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8691665" y="8328956"/>
            <a:ext cx="1" cy="5541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 536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4054924" y="6224945"/>
            <a:ext cx="14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Nutritional deficiencies </a:t>
            </a:r>
            <a:endParaRPr lang="en-US" sz="1200" b="1" dirty="0"/>
          </a:p>
        </p:txBody>
      </p:sp>
      <p:pic>
        <p:nvPicPr>
          <p:cNvPr id="130" name="Picture 129" descr="A yellow sign on a pole&#10;&#10;Description automatically generated">
            <a:extLst>
              <a:ext uri="{FF2B5EF4-FFF2-40B4-BE49-F238E27FC236}">
                <a16:creationId xmlns:a16="http://schemas.microsoft.com/office/drawing/2014/main" id="{2D689C86-CECC-49F5-9F84-CA1F3F92A3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72" y="12850647"/>
            <a:ext cx="466840" cy="624805"/>
          </a:xfrm>
          <a:prstGeom prst="rect">
            <a:avLst/>
          </a:prstGeom>
        </p:spPr>
      </p:pic>
      <p:pic>
        <p:nvPicPr>
          <p:cNvPr id="134" name="Picture 1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BD404A-BAC5-4B4B-B5B8-7FB48BDFD7A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8664" r="72128" b="26575"/>
          <a:stretch/>
        </p:blipFill>
        <p:spPr>
          <a:xfrm>
            <a:off x="5909262" y="14997217"/>
            <a:ext cx="307253" cy="713446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931670" y="10361410"/>
            <a:ext cx="119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Where our food comes from? </a:t>
            </a:r>
            <a:endParaRPr lang="en-US" sz="1200" b="1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0B453C2-7188-4D14-8500-82065716EF5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5" y="7752053"/>
            <a:ext cx="964149" cy="491286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8146B74-A99A-4B1F-8769-4B0DC2B43DB7}"/>
              </a:ext>
            </a:extLst>
          </p:cNvPr>
          <p:cNvCxnSpPr>
            <a:cxnSpLocks/>
          </p:cNvCxnSpPr>
          <p:nvPr/>
        </p:nvCxnSpPr>
        <p:spPr>
          <a:xfrm>
            <a:off x="3363130" y="5032157"/>
            <a:ext cx="9588" cy="4465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E7D1AD75-BEB4-40C7-9B64-5411855748F9}"/>
              </a:ext>
            </a:extLst>
          </p:cNvPr>
          <p:cNvSpPr txBox="1"/>
          <p:nvPr/>
        </p:nvSpPr>
        <p:spPr>
          <a:xfrm>
            <a:off x="2705063" y="6155631"/>
            <a:ext cx="159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</a:t>
            </a:r>
            <a:r>
              <a:rPr lang="en-US" sz="1200" b="1" dirty="0"/>
              <a:t>:</a:t>
            </a:r>
          </a:p>
          <a:p>
            <a:pPr algn="ctr"/>
            <a:r>
              <a:rPr lang="en-US" sz="1200" b="1" dirty="0"/>
              <a:t> </a:t>
            </a:r>
            <a:r>
              <a:rPr lang="en-US" sz="1200" b="1" dirty="0" err="1"/>
              <a:t>Omelette</a:t>
            </a:r>
            <a:endParaRPr lang="en-US" sz="1200" b="1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1CA12DA-BDB1-46B2-BFF1-CD3E374AAE2A}"/>
              </a:ext>
            </a:extLst>
          </p:cNvPr>
          <p:cNvSpPr txBox="1"/>
          <p:nvPr/>
        </p:nvSpPr>
        <p:spPr>
          <a:xfrm>
            <a:off x="5345748" y="1736072"/>
            <a:ext cx="144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Practical:</a:t>
            </a:r>
            <a:endParaRPr lang="en-US" sz="1200" b="1" dirty="0"/>
          </a:p>
          <a:p>
            <a:pPr algn="ctr"/>
            <a:r>
              <a:rPr lang="en-US" sz="1200" b="1" dirty="0"/>
              <a:t>Pizza/base</a:t>
            </a:r>
            <a:endParaRPr lang="en-US" sz="1200" dirty="0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C3D702E-61D2-4382-9234-EE14B776D6AF}"/>
              </a:ext>
            </a:extLst>
          </p:cNvPr>
          <p:cNvCxnSpPr>
            <a:cxnSpLocks/>
          </p:cNvCxnSpPr>
          <p:nvPr/>
        </p:nvCxnSpPr>
        <p:spPr>
          <a:xfrm flipH="1">
            <a:off x="6050615" y="2212023"/>
            <a:ext cx="9405" cy="691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F70E0F3-217E-4897-8011-EF9ADC2EA1F8}"/>
              </a:ext>
            </a:extLst>
          </p:cNvPr>
          <p:cNvSpPr txBox="1"/>
          <p:nvPr/>
        </p:nvSpPr>
        <p:spPr>
          <a:xfrm>
            <a:off x="8273900" y="2247933"/>
            <a:ext cx="144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Practical:</a:t>
            </a:r>
            <a:endParaRPr lang="en-US" sz="1200" b="1" dirty="0"/>
          </a:p>
          <a:p>
            <a:pPr algn="ctr"/>
            <a:r>
              <a:rPr lang="en-US" sz="1200" b="1" dirty="0"/>
              <a:t>Samosa</a:t>
            </a:r>
            <a:endParaRPr lang="en-US" sz="1200" dirty="0"/>
          </a:p>
        </p:txBody>
      </p:sp>
      <p:pic>
        <p:nvPicPr>
          <p:cNvPr id="25" name="Picture 24" descr="A close up of food&#10;&#10;Description automatically generated">
            <a:extLst>
              <a:ext uri="{FF2B5EF4-FFF2-40B4-BE49-F238E27FC236}">
                <a16:creationId xmlns:a16="http://schemas.microsoft.com/office/drawing/2014/main" id="{035AF474-3152-4E30-8D88-25AB39ED0A0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89" y="2734439"/>
            <a:ext cx="764565" cy="764565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6A22593-AFA9-4DEB-AF9E-EEA7B738F9D2}"/>
              </a:ext>
            </a:extLst>
          </p:cNvPr>
          <p:cNvCxnSpPr>
            <a:cxnSpLocks/>
          </p:cNvCxnSpPr>
          <p:nvPr/>
        </p:nvCxnSpPr>
        <p:spPr>
          <a:xfrm flipH="1" flipV="1">
            <a:off x="7271879" y="3174607"/>
            <a:ext cx="5363" cy="2853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25D72B17-B809-48CE-89DD-503A53C0D430}"/>
              </a:ext>
            </a:extLst>
          </p:cNvPr>
          <p:cNvSpPr txBox="1"/>
          <p:nvPr/>
        </p:nvSpPr>
        <p:spPr>
          <a:xfrm>
            <a:off x="4317505" y="3556215"/>
            <a:ext cx="135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Practical</a:t>
            </a:r>
            <a:r>
              <a:rPr lang="en-US" sz="1200" b="1" dirty="0"/>
              <a:t>: </a:t>
            </a:r>
          </a:p>
          <a:p>
            <a:r>
              <a:rPr lang="en-US" sz="1200" b="1" dirty="0"/>
              <a:t>Chocolate cheesecake</a:t>
            </a:r>
            <a:endParaRPr lang="en-US" sz="1200" dirty="0"/>
          </a:p>
        </p:txBody>
      </p:sp>
      <p:pic>
        <p:nvPicPr>
          <p:cNvPr id="29" name="Picture 2" descr="Shepherds Pie Stock Illustrations, Images &amp; Vectors | Shutterstock">
            <a:hlinkClick r:id="rId24"/>
            <a:extLst>
              <a:ext uri="{FF2B5EF4-FFF2-40B4-BE49-F238E27FC236}">
                <a16:creationId xmlns:a16="http://schemas.microsoft.com/office/drawing/2014/main" id="{2FE17BC2-E192-4162-9B69-FED9F76F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01" y="3540552"/>
            <a:ext cx="547478" cy="5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30cm Inflatable World Globe">
            <a:extLst>
              <a:ext uri="{FF2B5EF4-FFF2-40B4-BE49-F238E27FC236}">
                <a16:creationId xmlns:a16="http://schemas.microsoft.com/office/drawing/2014/main" id="{D4C0518B-3D1A-44C0-B976-E6C9A897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88" y="9304489"/>
            <a:ext cx="580462" cy="5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3703B063-B305-4893-9F88-F2EFF95B4885}"/>
              </a:ext>
            </a:extLst>
          </p:cNvPr>
          <p:cNvSpPr txBox="1"/>
          <p:nvPr/>
        </p:nvSpPr>
        <p:spPr>
          <a:xfrm>
            <a:off x="3960253" y="7357894"/>
            <a:ext cx="126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Practical:</a:t>
            </a:r>
          </a:p>
          <a:p>
            <a:pPr algn="ctr"/>
            <a:r>
              <a:rPr lang="en-US" sz="1200" b="1" dirty="0"/>
              <a:t> carrot cakes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0839C49-091E-4581-8466-C5A062241460}"/>
              </a:ext>
            </a:extLst>
          </p:cNvPr>
          <p:cNvSpPr txBox="1"/>
          <p:nvPr/>
        </p:nvSpPr>
        <p:spPr>
          <a:xfrm>
            <a:off x="2097785" y="7364010"/>
            <a:ext cx="20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Nutrition: Macro nutrients, </a:t>
            </a:r>
            <a:r>
              <a:rPr lang="en-US" sz="1200" b="1" dirty="0"/>
              <a:t>Protein</a:t>
            </a:r>
            <a:r>
              <a:rPr lang="en-US" sz="1200" i="1" dirty="0"/>
              <a:t> </a:t>
            </a:r>
            <a:endParaRPr lang="en-US" sz="1200" b="1" i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0366F4A-32D4-4AAB-911D-07AF74528961}"/>
              </a:ext>
            </a:extLst>
          </p:cNvPr>
          <p:cNvSpPr txBox="1"/>
          <p:nvPr/>
        </p:nvSpPr>
        <p:spPr>
          <a:xfrm>
            <a:off x="188393" y="4923492"/>
            <a:ext cx="149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Nutrition: Micro nutrients, </a:t>
            </a:r>
            <a:r>
              <a:rPr lang="en-US" sz="1200" b="1" dirty="0"/>
              <a:t>Vitamins and minerals</a:t>
            </a:r>
            <a:r>
              <a:rPr lang="en-US" sz="1200" i="1" dirty="0"/>
              <a:t> </a:t>
            </a:r>
            <a:endParaRPr lang="en-US" sz="1200" b="1" i="1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40102FB-E772-49B9-B306-BB483F6D822F}"/>
              </a:ext>
            </a:extLst>
          </p:cNvPr>
          <p:cNvCxnSpPr>
            <a:cxnSpLocks/>
          </p:cNvCxnSpPr>
          <p:nvPr/>
        </p:nvCxnSpPr>
        <p:spPr>
          <a:xfrm flipH="1" flipV="1">
            <a:off x="4719061" y="5780347"/>
            <a:ext cx="5326" cy="398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4DA6BF7-4DDA-433D-AB4A-9A88BBD4C578}"/>
              </a:ext>
            </a:extLst>
          </p:cNvPr>
          <p:cNvCxnSpPr>
            <a:cxnSpLocks/>
          </p:cNvCxnSpPr>
          <p:nvPr/>
        </p:nvCxnSpPr>
        <p:spPr>
          <a:xfrm>
            <a:off x="4965819" y="2177675"/>
            <a:ext cx="1" cy="7208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victoria sponge clipart">
            <a:extLst>
              <a:ext uri="{FF2B5EF4-FFF2-40B4-BE49-F238E27FC236}">
                <a16:creationId xmlns:a16="http://schemas.microsoft.com/office/drawing/2014/main" id="{38448FEF-7DF9-4851-A340-2A399958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65" y="2047740"/>
            <a:ext cx="949040" cy="5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361E4F46-4783-43B5-8C3C-C1F113C69EED}"/>
              </a:ext>
            </a:extLst>
          </p:cNvPr>
          <p:cNvSpPr txBox="1"/>
          <p:nvPr/>
        </p:nvSpPr>
        <p:spPr>
          <a:xfrm>
            <a:off x="7245098" y="1812175"/>
            <a:ext cx="115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function of ingredients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975672E-8156-4500-A630-446325A9E741}"/>
              </a:ext>
            </a:extLst>
          </p:cNvPr>
          <p:cNvCxnSpPr>
            <a:cxnSpLocks/>
          </p:cNvCxnSpPr>
          <p:nvPr/>
        </p:nvCxnSpPr>
        <p:spPr>
          <a:xfrm>
            <a:off x="7704841" y="2371026"/>
            <a:ext cx="1" cy="5383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21EA99-8CF0-C68A-7E8B-B5009CFF94A2}"/>
              </a:ext>
            </a:extLst>
          </p:cNvPr>
          <p:cNvSpPr txBox="1"/>
          <p:nvPr/>
        </p:nvSpPr>
        <p:spPr>
          <a:xfrm>
            <a:off x="5033358" y="10035949"/>
            <a:ext cx="92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Types of restaurants:</a:t>
            </a:r>
          </a:p>
          <a:p>
            <a:pPr algn="ctr"/>
            <a:r>
              <a:rPr lang="en-US" sz="1200" b="1" dirty="0"/>
              <a:t>Job roles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15D292-ACF1-A5B7-E049-E32A4BEDECB7}"/>
              </a:ext>
            </a:extLst>
          </p:cNvPr>
          <p:cNvCxnSpPr>
            <a:cxnSpLocks/>
          </p:cNvCxnSpPr>
          <p:nvPr/>
        </p:nvCxnSpPr>
        <p:spPr>
          <a:xfrm>
            <a:off x="5597014" y="10748613"/>
            <a:ext cx="0" cy="3481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B47165-A101-58EC-A82F-F3057D1CF97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83480" y="8393267"/>
            <a:ext cx="469433" cy="46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EF4F6-3610-360F-73BA-2C964C71C84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37947" y="5281611"/>
            <a:ext cx="365792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22AE28-19AD-1090-E2D2-698F8726104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77625" y="4399473"/>
            <a:ext cx="1509698" cy="6718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54B57B-CCC3-CA1F-E342-8994CFA09A89}"/>
              </a:ext>
            </a:extLst>
          </p:cNvPr>
          <p:cNvCxnSpPr>
            <a:cxnSpLocks/>
          </p:cNvCxnSpPr>
          <p:nvPr/>
        </p:nvCxnSpPr>
        <p:spPr>
          <a:xfrm>
            <a:off x="4726836" y="5046186"/>
            <a:ext cx="9588" cy="4465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B1F75E-F8AF-C518-08FC-68120E1C67AF}"/>
              </a:ext>
            </a:extLst>
          </p:cNvPr>
          <p:cNvCxnSpPr>
            <a:cxnSpLocks/>
          </p:cNvCxnSpPr>
          <p:nvPr/>
        </p:nvCxnSpPr>
        <p:spPr>
          <a:xfrm>
            <a:off x="3452051" y="2204109"/>
            <a:ext cx="1" cy="7208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E5F2865-605C-542B-DBE4-640974B033BE}"/>
              </a:ext>
            </a:extLst>
          </p:cNvPr>
          <p:cNvSpPr/>
          <p:nvPr/>
        </p:nvSpPr>
        <p:spPr>
          <a:xfrm>
            <a:off x="2965877" y="1662306"/>
            <a:ext cx="1147274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79" b="1" dirty="0"/>
              <a:t>Types of cooking methods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882E3-325D-0F23-BF84-270F53F629C5}"/>
              </a:ext>
            </a:extLst>
          </p:cNvPr>
          <p:cNvCxnSpPr>
            <a:cxnSpLocks/>
          </p:cNvCxnSpPr>
          <p:nvPr/>
        </p:nvCxnSpPr>
        <p:spPr>
          <a:xfrm flipH="1" flipV="1">
            <a:off x="6136343" y="11500596"/>
            <a:ext cx="5326" cy="398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1D3C55-73D8-3762-F928-F245FC0B8FEA}"/>
              </a:ext>
            </a:extLst>
          </p:cNvPr>
          <p:cNvSpPr txBox="1"/>
          <p:nvPr/>
        </p:nvSpPr>
        <p:spPr>
          <a:xfrm>
            <a:off x="5810021" y="10145891"/>
            <a:ext cx="12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Family meals</a:t>
            </a:r>
            <a:r>
              <a:rPr lang="en-US" sz="1200" b="1" dirty="0"/>
              <a:t>: Scones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024667-13EC-D6EF-4BB8-303E1B8A8A98}"/>
              </a:ext>
            </a:extLst>
          </p:cNvPr>
          <p:cNvCxnSpPr>
            <a:cxnSpLocks/>
          </p:cNvCxnSpPr>
          <p:nvPr/>
        </p:nvCxnSpPr>
        <p:spPr>
          <a:xfrm flipH="1" flipV="1">
            <a:off x="7629051" y="5620501"/>
            <a:ext cx="436328" cy="4161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E4B1BFA-A1FD-A64B-CE7E-CDFDD1A5021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47794" y="247201"/>
            <a:ext cx="1054699" cy="11583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B0B881-14BD-6BF6-A38D-1719C88A50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83727" y="308309"/>
            <a:ext cx="1054699" cy="1158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348242-B480-6FED-D06F-9E10157EBCC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64073" y="12754764"/>
            <a:ext cx="773602" cy="7736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027A7B-2B29-8763-5A53-86A8D5D31C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28908" y="9313351"/>
            <a:ext cx="971626" cy="7510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2E9F0F-EEDC-E584-5235-9E838667099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65346" y="7480101"/>
            <a:ext cx="678388" cy="7061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0F0BC4-F5B9-B2EC-787F-CD11F428CE2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7601" y="8121640"/>
            <a:ext cx="702501" cy="7025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3A7C39-67E8-FAE9-5713-3CEEFC36C0BC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12255" t="11036" r="4500" b="13566"/>
          <a:stretch/>
        </p:blipFill>
        <p:spPr>
          <a:xfrm>
            <a:off x="499751" y="6616398"/>
            <a:ext cx="521923" cy="5053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E2FE2B-1FDD-A923-8DF3-A1B82FA408B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48012" y="2151210"/>
            <a:ext cx="751752" cy="53213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6388BF-489B-C9BA-FAF0-E820C107D3D7}"/>
              </a:ext>
            </a:extLst>
          </p:cNvPr>
          <p:cNvCxnSpPr>
            <a:cxnSpLocks/>
          </p:cNvCxnSpPr>
          <p:nvPr/>
        </p:nvCxnSpPr>
        <p:spPr>
          <a:xfrm flipV="1">
            <a:off x="5754680" y="3138307"/>
            <a:ext cx="0" cy="4276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772CF92-3ACD-6AF5-C665-7E17AA6BD34B}"/>
              </a:ext>
            </a:extLst>
          </p:cNvPr>
          <p:cNvCxnSpPr>
            <a:cxnSpLocks/>
          </p:cNvCxnSpPr>
          <p:nvPr/>
        </p:nvCxnSpPr>
        <p:spPr>
          <a:xfrm flipV="1">
            <a:off x="2735274" y="3129226"/>
            <a:ext cx="0" cy="4276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09F7D3-D824-14AB-1257-DD2A64E384FF}"/>
              </a:ext>
            </a:extLst>
          </p:cNvPr>
          <p:cNvSpPr txBox="1"/>
          <p:nvPr/>
        </p:nvSpPr>
        <p:spPr>
          <a:xfrm>
            <a:off x="5114460" y="3527129"/>
            <a:ext cx="135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Practical</a:t>
            </a:r>
            <a:r>
              <a:rPr lang="en-US" sz="1200" b="1" dirty="0"/>
              <a:t>: </a:t>
            </a:r>
          </a:p>
          <a:p>
            <a:r>
              <a:rPr lang="en-US" sz="1200" b="1" dirty="0"/>
              <a:t>Chicken pie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809047-78C0-CBE5-61AE-39B9D96DBB3D}"/>
              </a:ext>
            </a:extLst>
          </p:cNvPr>
          <p:cNvSpPr txBox="1"/>
          <p:nvPr/>
        </p:nvSpPr>
        <p:spPr>
          <a:xfrm>
            <a:off x="2553992" y="3585181"/>
            <a:ext cx="135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Practical</a:t>
            </a:r>
            <a:r>
              <a:rPr lang="en-US" sz="1200" b="1" dirty="0"/>
              <a:t>: </a:t>
            </a:r>
          </a:p>
          <a:p>
            <a:r>
              <a:rPr lang="en-US" sz="1200" b="1" dirty="0"/>
              <a:t>Swiss roll</a:t>
            </a:r>
            <a:endParaRPr lang="en-US" sz="12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6DFDA4-88D4-0B24-9526-62D1FAF3B71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31412" y="3640979"/>
            <a:ext cx="863341" cy="6111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104F282-368B-0CA6-AF27-5A0583F8D42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30497" y="3619611"/>
            <a:ext cx="732594" cy="5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6B4F00F00A40A50C9172C4B22F22" ma:contentTypeVersion="26" ma:contentTypeDescription="Create a new document." ma:contentTypeScope="" ma:versionID="4ecab758a1ff0d07551da865adfc59e6">
  <xsd:schema xmlns:xsd="http://www.w3.org/2001/XMLSchema" xmlns:xs="http://www.w3.org/2001/XMLSchema" xmlns:p="http://schemas.microsoft.com/office/2006/metadata/properties" xmlns:ns2="3531846c-d046-4591-83da-72e70d1ce913" xmlns:ns3="136412b4-f605-4a0e-9721-468d2a88b977" targetNamespace="http://schemas.microsoft.com/office/2006/metadata/properties" ma:root="true" ma:fieldsID="541bb5476a61c8520f786e987e00fefd" ns2:_="" ns3:_="">
    <xsd:import namespace="3531846c-d046-4591-83da-72e70d1ce913"/>
    <xsd:import namespace="136412b4-f605-4a0e-9721-468d2a88b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1846c-d046-4591-83da-72e70d1c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12b4-f605-4a0e-9721-468d2a88b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6809498-a686-4d8a-b8a2-23c810981bcd}" ma:internalName="TaxCatchAll" ma:showField="CatchAllData" ma:web="136412b4-f605-4a0e-9721-468d2a88b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412b4-f605-4a0e-9721-468d2a88b977" xsi:nil="true"/>
  </documentManagement>
</p:properties>
</file>

<file path=customXml/itemProps1.xml><?xml version="1.0" encoding="utf-8"?>
<ds:datastoreItem xmlns:ds="http://schemas.openxmlformats.org/officeDocument/2006/customXml" ds:itemID="{C5DDA98D-1F80-4696-8B72-8B9E7D0FA48D}"/>
</file>

<file path=customXml/itemProps2.xml><?xml version="1.0" encoding="utf-8"?>
<ds:datastoreItem xmlns:ds="http://schemas.openxmlformats.org/officeDocument/2006/customXml" ds:itemID="{85F844DB-CFD5-4DAF-9FA4-9D9929239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323EF4-F519-4BAF-BCC3-B5ACE5CD554B}">
  <ds:schemaRefs>
    <ds:schemaRef ds:uri="http://schemas.microsoft.com/office/2006/metadata/properties"/>
    <ds:schemaRef ds:uri="http://schemas.microsoft.com/office/infopath/2007/PartnerControls"/>
    <ds:schemaRef ds:uri="f4592129-c53a-4a7f-a166-d44cb0d28d45"/>
    <ds:schemaRef ds:uri="cd846085-abde-4ca0-9dea-bd74f638ff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5903</TotalTime>
  <Words>242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Nicola Harvey</cp:lastModifiedBy>
  <cp:revision>296</cp:revision>
  <cp:lastPrinted>2023-07-17T14:46:06Z</cp:lastPrinted>
  <dcterms:created xsi:type="dcterms:W3CDTF">2018-02-08T08:28:53Z</dcterms:created>
  <dcterms:modified xsi:type="dcterms:W3CDTF">2024-07-05T08:39:31Z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0x01010089867EBF0083584B92D1F0ABCB09A6EF</vt:lpwstr>
  </property>
</Properties>
</file>