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1435576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4E0E0-705C-418D-9392-572688FC4A17}" v="16" dt="2024-07-05T10:26:49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343" autoAdjust="0"/>
  </p:normalViewPr>
  <p:slideViewPr>
    <p:cSldViewPr snapToGrid="0">
      <p:cViewPr varScale="1">
        <p:scale>
          <a:sx n="45" d="100"/>
          <a:sy n="45" d="100"/>
        </p:scale>
        <p:origin x="41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627EA94C-77A3-2040-8584-2856F8330D11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7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68588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microsoft.com/office/2007/relationships/hdphoto" Target="../media/hdphoto4.wdp"/><Relationship Id="rId21" Type="http://schemas.microsoft.com/office/2007/relationships/hdphoto" Target="../media/hdphoto3.wdp"/><Relationship Id="rId34" Type="http://schemas.microsoft.com/office/2007/relationships/hdphoto" Target="../media/hdphoto7.wdp"/><Relationship Id="rId42" Type="http://schemas.microsoft.com/office/2007/relationships/hdphoto" Target="../media/hdphoto10.wdp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63" Type="http://schemas.openxmlformats.org/officeDocument/2006/relationships/image" Target="../media/image4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microsoft.com/office/2007/relationships/hdphoto" Target="../media/hdphoto5.wdp"/><Relationship Id="rId11" Type="http://schemas.openxmlformats.org/officeDocument/2006/relationships/image" Target="../media/image9.jpeg"/><Relationship Id="rId24" Type="http://schemas.openxmlformats.org/officeDocument/2006/relationships/image" Target="../media/image19.png"/><Relationship Id="rId32" Type="http://schemas.microsoft.com/office/2007/relationships/hdphoto" Target="../media/hdphoto6.wdp"/><Relationship Id="rId37" Type="http://schemas.openxmlformats.org/officeDocument/2006/relationships/image" Target="../media/image27.png"/><Relationship Id="rId40" Type="http://schemas.microsoft.com/office/2007/relationships/hdphoto" Target="../media/hdphoto9.wdp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microsoft.com/office/2007/relationships/hdphoto" Target="../media/hdphoto12.wdp"/><Relationship Id="rId5" Type="http://schemas.openxmlformats.org/officeDocument/2006/relationships/image" Target="../media/image3.png"/><Relationship Id="rId61" Type="http://schemas.openxmlformats.org/officeDocument/2006/relationships/image" Target="../media/image47.png"/><Relationship Id="rId19" Type="http://schemas.openxmlformats.org/officeDocument/2006/relationships/image" Target="../media/image15.png"/><Relationship Id="rId14" Type="http://schemas.microsoft.com/office/2007/relationships/hdphoto" Target="../media/hdphoto1.wdp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6.png"/><Relationship Id="rId43" Type="http://schemas.openxmlformats.org/officeDocument/2006/relationships/image" Target="../media/image31.png"/><Relationship Id="rId48" Type="http://schemas.openxmlformats.org/officeDocument/2006/relationships/image" Target="../media/image35.png"/><Relationship Id="rId56" Type="http://schemas.openxmlformats.org/officeDocument/2006/relationships/image" Target="../media/image43.png"/><Relationship Id="rId64" Type="http://schemas.openxmlformats.org/officeDocument/2006/relationships/image" Target="../media/image50.png"/><Relationship Id="rId8" Type="http://schemas.openxmlformats.org/officeDocument/2006/relationships/image" Target="../media/image6.png"/><Relationship Id="rId51" Type="http://schemas.openxmlformats.org/officeDocument/2006/relationships/image" Target="../media/image38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5.png"/><Relationship Id="rId38" Type="http://schemas.openxmlformats.org/officeDocument/2006/relationships/image" Target="../media/image28.emf"/><Relationship Id="rId46" Type="http://schemas.openxmlformats.org/officeDocument/2006/relationships/image" Target="../media/image33.jpeg"/><Relationship Id="rId59" Type="http://schemas.openxmlformats.org/officeDocument/2006/relationships/image" Target="../media/image45.png"/><Relationship Id="rId20" Type="http://schemas.openxmlformats.org/officeDocument/2006/relationships/image" Target="../media/image16.png"/><Relationship Id="rId41" Type="http://schemas.openxmlformats.org/officeDocument/2006/relationships/image" Target="../media/image30.png"/><Relationship Id="rId54" Type="http://schemas.openxmlformats.org/officeDocument/2006/relationships/image" Target="../media/image41.png"/><Relationship Id="rId6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36" Type="http://schemas.microsoft.com/office/2007/relationships/hdphoto" Target="../media/hdphoto8.wdp"/><Relationship Id="rId49" Type="http://schemas.openxmlformats.org/officeDocument/2006/relationships/image" Target="../media/image36.png"/><Relationship Id="rId57" Type="http://schemas.openxmlformats.org/officeDocument/2006/relationships/image" Target="../media/image44.png"/><Relationship Id="rId10" Type="http://schemas.openxmlformats.org/officeDocument/2006/relationships/image" Target="../media/image8.png"/><Relationship Id="rId31" Type="http://schemas.openxmlformats.org/officeDocument/2006/relationships/image" Target="../media/image24.png"/><Relationship Id="rId44" Type="http://schemas.microsoft.com/office/2007/relationships/hdphoto" Target="../media/hdphoto11.wdp"/><Relationship Id="rId52" Type="http://schemas.openxmlformats.org/officeDocument/2006/relationships/image" Target="../media/image39.png"/><Relationship Id="rId60" Type="http://schemas.openxmlformats.org/officeDocument/2006/relationships/image" Target="../media/image46.png"/><Relationship Id="rId65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 rot="10800000" flipV="1">
            <a:off x="4448149" y="30096767"/>
            <a:ext cx="717287" cy="63371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74819" y="11464258"/>
            <a:ext cx="3245583" cy="2140924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53146" y="13554075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62605" y="8724022"/>
            <a:ext cx="3224343" cy="2369864"/>
          </a:xfrm>
          <a:prstGeom prst="blockArc">
            <a:avLst>
              <a:gd name="adj1" fmla="val 10800000"/>
              <a:gd name="adj2" fmla="val 96845"/>
              <a:gd name="adj3" fmla="val 2648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227744" y="10896170"/>
            <a:ext cx="5892829" cy="6191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93295" y="8296133"/>
            <a:ext cx="5841604" cy="6338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74521" y="6026574"/>
            <a:ext cx="3624592" cy="2193125"/>
          </a:xfrm>
          <a:prstGeom prst="blockArc">
            <a:avLst>
              <a:gd name="adj1" fmla="val 10822108"/>
              <a:gd name="adj2" fmla="val 41720"/>
              <a:gd name="adj3" fmla="val 2835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252221" y="5310841"/>
            <a:ext cx="5678368" cy="621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165880" y="3132966"/>
            <a:ext cx="3282478" cy="2334054"/>
          </a:xfrm>
          <a:prstGeom prst="blockArc">
            <a:avLst>
              <a:gd name="adj1" fmla="val 10770974"/>
              <a:gd name="adj2" fmla="val 48858"/>
              <a:gd name="adj3" fmla="val 2706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8404983" y="952563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531658" y="9673407"/>
            <a:ext cx="934222" cy="981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204326" y="13135789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346688" y="13298666"/>
            <a:ext cx="940938" cy="97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277739" y="2644619"/>
            <a:ext cx="5627331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 flipH="1">
            <a:off x="4337745" y="5067994"/>
            <a:ext cx="1083295" cy="10506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 flipV="1">
            <a:off x="4468483" y="5197270"/>
            <a:ext cx="834009" cy="821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415806" y="2686765"/>
            <a:ext cx="1083384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408264" y="1337609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408264" y="1343727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578232" y="97704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8462198" y="9830877"/>
            <a:ext cx="1095842" cy="85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4540246" y="5347808"/>
            <a:ext cx="70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8430712" y="8414606"/>
            <a:ext cx="147520" cy="4425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  <a:stCxn id="124" idx="0"/>
          </p:cNvCxnSpPr>
          <p:nvPr/>
        </p:nvCxnSpPr>
        <p:spPr>
          <a:xfrm flipH="1" flipV="1">
            <a:off x="3870734" y="13861761"/>
            <a:ext cx="342278" cy="3698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6975462" y="12659580"/>
            <a:ext cx="128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badi" panose="020B0604020104020204" pitchFamily="34" charset="0"/>
                <a:ea typeface="Dotum" panose="020B0600000101010101" pitchFamily="34" charset="-127"/>
              </a:rPr>
              <a:t>Sustainable Design - Textiles</a:t>
            </a:r>
          </a:p>
          <a:p>
            <a:pPr algn="ctr"/>
            <a:r>
              <a:rPr lang="en-US" sz="1200" dirty="0">
                <a:latin typeface="Abadi" panose="020B0604020104020204" pitchFamily="34" charset="0"/>
                <a:ea typeface="Dotum" panose="020B0600000101010101" pitchFamily="34" charset="-127"/>
              </a:rPr>
              <a:t>Positive Vibes banner project</a:t>
            </a:r>
            <a:endParaRPr lang="en-GB" sz="1200" dirty="0">
              <a:latin typeface="Abadi" panose="020B060402010402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7918419" y="13882679"/>
            <a:ext cx="465830" cy="6295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3040377" y="14231599"/>
            <a:ext cx="234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Design Task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Design and communicate your ideas through sketching and annotation</a:t>
            </a:r>
            <a:endParaRPr lang="en-US" sz="1200" dirty="0">
              <a:latin typeface="Abadi" panose="020B0604020104020204" pitchFamily="34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 flipH="1" flipV="1">
            <a:off x="5590994" y="14053084"/>
            <a:ext cx="61329" cy="8906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H="1">
            <a:off x="5040680" y="8113662"/>
            <a:ext cx="216924" cy="5218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3979709" y="2620619"/>
            <a:ext cx="0" cy="730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-1537" y="11174571"/>
            <a:ext cx="1228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Mechanisms -Pop-ups</a:t>
            </a:r>
          </a:p>
          <a:p>
            <a:pPr algn="ctr"/>
            <a:r>
              <a:rPr lang="en-GB" sz="1100" dirty="0">
                <a:latin typeface="Abadi" panose="020B0604020104020204" pitchFamily="34" charset="0"/>
              </a:rPr>
              <a:t>Explore paper engineering and mechanisms through making and illustrating your own book or card. Build on your Graphic skills using CAD programmes and traditional techniques</a:t>
            </a:r>
            <a:endParaRPr lang="en-US" sz="1100" dirty="0">
              <a:latin typeface="Abadi" panose="020B0604020104020204" pitchFamily="34" charset="0"/>
            </a:endParaRPr>
          </a:p>
        </p:txBody>
      </p: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</p:cNvCxnSpPr>
          <p:nvPr/>
        </p:nvCxnSpPr>
        <p:spPr>
          <a:xfrm>
            <a:off x="7004814" y="2286714"/>
            <a:ext cx="502320" cy="591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TextBox 509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4473375" y="524959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6178276" y="11264954"/>
            <a:ext cx="428489" cy="5057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>
            <a:off x="1253715" y="5157894"/>
            <a:ext cx="913657" cy="5232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V="1">
            <a:off x="6130733" y="8600401"/>
            <a:ext cx="0" cy="4295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1656089" y="6370374"/>
            <a:ext cx="342037" cy="346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88">
            <a:extLst>
              <a:ext uri="{FF2B5EF4-FFF2-40B4-BE49-F238E27FC236}">
                <a16:creationId xmlns:a16="http://schemas.microsoft.com/office/drawing/2014/main" id="{73F92EDA-35F4-46ED-84C0-6D6B96BDFBD0}"/>
              </a:ext>
            </a:extLst>
          </p:cNvPr>
          <p:cNvSpPr/>
          <p:nvPr/>
        </p:nvSpPr>
        <p:spPr>
          <a:xfrm>
            <a:off x="262773" y="1978863"/>
            <a:ext cx="1237608" cy="166534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4862" tIns="37431" rIns="74862" bIns="37431" rtlCol="0" anchor="ctr"/>
          <a:lstStyle>
            <a:defPPr>
              <a:defRPr lang="en-US"/>
            </a:defPPr>
            <a:lvl1pPr marL="0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48023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96047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44070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92094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40117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688141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36164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84188" algn="l" defTabSz="896047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ea typeface="Verdana" panose="020B0604030504040204" pitchFamily="34" charset="0"/>
              </a:rPr>
              <a:t>End of KS3 Test</a:t>
            </a:r>
          </a:p>
          <a:p>
            <a:r>
              <a:rPr lang="en-GB" sz="1000" b="1" dirty="0">
                <a:ea typeface="Verdana" panose="020B0604030504040204" pitchFamily="34" charset="0"/>
              </a:rPr>
              <a:t>Progression to GCSE 9-1 Design Technology, </a:t>
            </a:r>
          </a:p>
          <a:p>
            <a:r>
              <a:rPr lang="en-GB" sz="1000" b="1" dirty="0">
                <a:ea typeface="Verdana" panose="020B0604030504040204" pitchFamily="34" charset="0"/>
              </a:rPr>
              <a:t>L2 Engineering, L2 Textiles, L2 Graphics, L2 Construction, L2 Hospitality and Catering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AD3F2-8324-4BB3-AE69-4743F3A1B209}"/>
              </a:ext>
            </a:extLst>
          </p:cNvPr>
          <p:cNvSpPr/>
          <p:nvPr/>
        </p:nvSpPr>
        <p:spPr>
          <a:xfrm>
            <a:off x="1668300" y="14881158"/>
            <a:ext cx="1525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Task - Prototyping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your designs to life using a range of modelling materials, tools, equipment and techniques to create a prototype of your idea.</a:t>
            </a:r>
            <a:endParaRPr lang="en-GB" sz="1200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C0D8DDF-A9E0-42A8-AE6A-75F6527B7EF4}"/>
              </a:ext>
            </a:extLst>
          </p:cNvPr>
          <p:cNvCxnSpPr>
            <a:cxnSpLocks/>
          </p:cNvCxnSpPr>
          <p:nvPr/>
        </p:nvCxnSpPr>
        <p:spPr>
          <a:xfrm flipV="1">
            <a:off x="2522165" y="13992144"/>
            <a:ext cx="40603" cy="7835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A44F0E4-6588-43FD-BCF9-BF161B64FE6D}"/>
              </a:ext>
            </a:extLst>
          </p:cNvPr>
          <p:cNvSpPr/>
          <p:nvPr/>
        </p:nvSpPr>
        <p:spPr>
          <a:xfrm>
            <a:off x="2130985" y="11534339"/>
            <a:ext cx="1701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Techniques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Aided Design, </a:t>
            </a:r>
            <a:r>
              <a:rPr lang="en-GB" sz="1200" dirty="0">
                <a:latin typeface="Abadi" panose="020B0604020104020204" pitchFamily="34" charset="0"/>
              </a:rPr>
              <a:t>mechanisms and linkages, machine skills, pattern cutting, transfer printing, tie-dye, laser cutting.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3E64A-E39F-4641-9364-948ADA58B5F4}"/>
              </a:ext>
            </a:extLst>
          </p:cNvPr>
          <p:cNvCxnSpPr>
            <a:cxnSpLocks/>
          </p:cNvCxnSpPr>
          <p:nvPr/>
        </p:nvCxnSpPr>
        <p:spPr>
          <a:xfrm flipH="1">
            <a:off x="1642766" y="12651059"/>
            <a:ext cx="545774" cy="284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D75652-B252-4F00-91E7-71B36107E9AD}"/>
              </a:ext>
            </a:extLst>
          </p:cNvPr>
          <p:cNvSpPr/>
          <p:nvPr/>
        </p:nvSpPr>
        <p:spPr>
          <a:xfrm>
            <a:off x="7315902" y="14512201"/>
            <a:ext cx="2136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latin typeface="Abadi" panose="020B0604020104020204" pitchFamily="34" charset="0"/>
              </a:rPr>
              <a:t>Introduction</a:t>
            </a:r>
            <a:r>
              <a:rPr lang="en-US" sz="1200" b="1" dirty="0"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n-US" sz="1200" b="1" dirty="0">
                <a:latin typeface="Abadi" panose="020B0604020104020204" pitchFamily="34" charset="0"/>
              </a:rPr>
              <a:t> </a:t>
            </a:r>
            <a:r>
              <a:rPr lang="en-US" sz="1200" dirty="0">
                <a:latin typeface="Abadi" panose="020B0604020104020204" pitchFamily="34" charset="0"/>
              </a:rPr>
              <a:t>What is Design Technology? </a:t>
            </a:r>
          </a:p>
          <a:p>
            <a:pPr algn="ctr"/>
            <a:r>
              <a:rPr lang="en-US" sz="1200" dirty="0">
                <a:latin typeface="Abadi" panose="020B0604020104020204" pitchFamily="34" charset="0"/>
              </a:rPr>
              <a:t>Career pathways and the industry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A7F3A5-4D9A-464B-96C7-FC21CC20A148}"/>
              </a:ext>
            </a:extLst>
          </p:cNvPr>
          <p:cNvCxnSpPr>
            <a:cxnSpLocks/>
          </p:cNvCxnSpPr>
          <p:nvPr/>
        </p:nvCxnSpPr>
        <p:spPr>
          <a:xfrm>
            <a:off x="1063699" y="11612349"/>
            <a:ext cx="491696" cy="356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B8F2701-F20D-46B1-BA97-B97C3A455708}"/>
              </a:ext>
            </a:extLst>
          </p:cNvPr>
          <p:cNvSpPr/>
          <p:nvPr/>
        </p:nvSpPr>
        <p:spPr>
          <a:xfrm>
            <a:off x="3754992" y="11612349"/>
            <a:ext cx="2962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your outcomes 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Modifications, further developments and improvements </a:t>
            </a:r>
            <a:endParaRPr lang="en-GB" sz="1200" dirty="0">
              <a:latin typeface="Abadi" panose="020B0604020104020204" pitchFamily="34" charset="0"/>
            </a:endParaRPr>
          </a:p>
        </p:txBody>
      </p:sp>
      <p:pic>
        <p:nvPicPr>
          <p:cNvPr id="21" name="Picture 20" descr="Calendar, arrow&#10;&#10;Description automatically generated">
            <a:extLst>
              <a:ext uri="{FF2B5EF4-FFF2-40B4-BE49-F238E27FC236}">
                <a16:creationId xmlns:a16="http://schemas.microsoft.com/office/drawing/2014/main" id="{B3C85521-C563-4D73-A92E-9DAEC6ED9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94" y="10162366"/>
            <a:ext cx="1087823" cy="1087823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43777-C3C0-4740-8F7F-064636D8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68" y="15069033"/>
            <a:ext cx="842581" cy="1227632"/>
          </a:xfrm>
          <a:prstGeom prst="rect">
            <a:avLst/>
          </a:prstGeom>
        </p:spPr>
      </p:pic>
      <p:pic>
        <p:nvPicPr>
          <p:cNvPr id="57" name="Picture 5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B2AD73-1241-4EAE-8422-3230B2CDD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53" y="4102157"/>
            <a:ext cx="1187291" cy="870076"/>
          </a:xfrm>
          <a:prstGeom prst="rect">
            <a:avLst/>
          </a:prstGeom>
        </p:spPr>
      </p:pic>
      <p:pic>
        <p:nvPicPr>
          <p:cNvPr id="62" name="Picture 61" descr="A drawing of a person&#10;&#10;Description automatically generated">
            <a:extLst>
              <a:ext uri="{FF2B5EF4-FFF2-40B4-BE49-F238E27FC236}">
                <a16:creationId xmlns:a16="http://schemas.microsoft.com/office/drawing/2014/main" id="{E30F6A82-1A32-411B-A01C-7D1A62D6C9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67" y="15468204"/>
            <a:ext cx="1921642" cy="1152985"/>
          </a:xfrm>
          <a:prstGeom prst="rect">
            <a:avLst/>
          </a:prstGeom>
        </p:spPr>
      </p:pic>
      <p:pic>
        <p:nvPicPr>
          <p:cNvPr id="448" name="Picture 44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3ED07B5-920A-4BA8-B5BB-07B58010AE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36" y="12907112"/>
            <a:ext cx="1064302" cy="575022"/>
          </a:xfrm>
          <a:prstGeom prst="rect">
            <a:avLst/>
          </a:prstGeom>
        </p:spPr>
      </p:pic>
      <p:sp>
        <p:nvSpPr>
          <p:cNvPr id="451" name="Rectangle 450">
            <a:extLst>
              <a:ext uri="{FF2B5EF4-FFF2-40B4-BE49-F238E27FC236}">
                <a16:creationId xmlns:a16="http://schemas.microsoft.com/office/drawing/2014/main" id="{5A41A1A0-9EE9-469B-A59A-EB4B758F1B4C}"/>
              </a:ext>
            </a:extLst>
          </p:cNvPr>
          <p:cNvSpPr/>
          <p:nvPr/>
        </p:nvSpPr>
        <p:spPr>
          <a:xfrm>
            <a:off x="7498490" y="7131661"/>
            <a:ext cx="2159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Nightlight: Working to a design brief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Research, design and develop a working nightlight using wood, plastics and electronics</a:t>
            </a:r>
            <a:r>
              <a:rPr lang="en-GB" sz="1100" dirty="0">
                <a:latin typeface="Abadi" panose="020B0604020104020204" pitchFamily="34" charset="0"/>
              </a:rPr>
              <a:t>. </a:t>
            </a:r>
            <a:endParaRPr lang="en-GB" sz="11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A74D8D0-88A0-46F0-BA9C-4AB3563845C0}"/>
              </a:ext>
            </a:extLst>
          </p:cNvPr>
          <p:cNvSpPr/>
          <p:nvPr/>
        </p:nvSpPr>
        <p:spPr>
          <a:xfrm>
            <a:off x="4970749" y="9078536"/>
            <a:ext cx="239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Stitch a Selfie:</a:t>
            </a:r>
            <a:r>
              <a:rPr lang="en-GB" sz="1200" b="1" u="sng" dirty="0"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Drawing with Stitch- Turn your selfie into an embroidered piece of Textiles.</a:t>
            </a:r>
            <a:endParaRPr lang="en-GB" sz="12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8CB7F38-2315-4B08-A80C-E1E6C3358777}"/>
              </a:ext>
            </a:extLst>
          </p:cNvPr>
          <p:cNvCxnSpPr>
            <a:cxnSpLocks/>
          </p:cNvCxnSpPr>
          <p:nvPr/>
        </p:nvCxnSpPr>
        <p:spPr>
          <a:xfrm flipV="1">
            <a:off x="2054940" y="8600401"/>
            <a:ext cx="657629" cy="4734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FED0C69-E548-4D36-A6B7-525BC374E93B}"/>
              </a:ext>
            </a:extLst>
          </p:cNvPr>
          <p:cNvSpPr/>
          <p:nvPr/>
        </p:nvSpPr>
        <p:spPr>
          <a:xfrm>
            <a:off x="1932362" y="6965658"/>
            <a:ext cx="1758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Nightlight: Making skills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CAD/CAM, hand tools, laser cutter, circuits, soldering</a:t>
            </a:r>
            <a:endParaRPr lang="en-GB" sz="1200" b="1" u="sng" dirty="0">
              <a:latin typeface="Abadi" panose="020B0604020104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7D33617-1D71-42E0-82E5-F2EE9DD48CA4}"/>
              </a:ext>
            </a:extLst>
          </p:cNvPr>
          <p:cNvSpPr/>
          <p:nvPr/>
        </p:nvSpPr>
        <p:spPr>
          <a:xfrm>
            <a:off x="2712569" y="3596441"/>
            <a:ext cx="210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Evaluation: </a:t>
            </a: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 and improvements to the functionality and aesthetics of the products</a:t>
            </a:r>
            <a:endParaRPr lang="en-GB" sz="1200" dirty="0">
              <a:latin typeface="Abadi" panose="020B0604020104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0F476BA-FC15-44E7-94E1-E95BDED73A49}"/>
              </a:ext>
            </a:extLst>
          </p:cNvPr>
          <p:cNvSpPr/>
          <p:nvPr/>
        </p:nvSpPr>
        <p:spPr>
          <a:xfrm>
            <a:off x="143036" y="4511563"/>
            <a:ext cx="175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Systems:</a:t>
            </a:r>
            <a:r>
              <a:rPr lang="en-GB" sz="1200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Microcontrollers and embedded intelligence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D726A7D-3B67-4C85-8893-AF693657965C}"/>
              </a:ext>
            </a:extLst>
          </p:cNvPr>
          <p:cNvCxnSpPr>
            <a:cxnSpLocks/>
          </p:cNvCxnSpPr>
          <p:nvPr/>
        </p:nvCxnSpPr>
        <p:spPr>
          <a:xfrm>
            <a:off x="3925313" y="4873343"/>
            <a:ext cx="225323" cy="6433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4" name="Picture 473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54A689EF-675A-41B6-9E53-27A935B03D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0652" r="18579" b="12186"/>
          <a:stretch/>
        </p:blipFill>
        <p:spPr>
          <a:xfrm>
            <a:off x="6561387" y="8351023"/>
            <a:ext cx="718678" cy="884109"/>
          </a:xfrm>
          <a:prstGeom prst="rect">
            <a:avLst/>
          </a:prstGeom>
        </p:spPr>
      </p:pic>
      <p:pic>
        <p:nvPicPr>
          <p:cNvPr id="482" name="Picture 481" descr="Icon&#10;&#10;Description automatically generated">
            <a:extLst>
              <a:ext uri="{FF2B5EF4-FFF2-40B4-BE49-F238E27FC236}">
                <a16:creationId xmlns:a16="http://schemas.microsoft.com/office/drawing/2014/main" id="{2B1A8E22-94F7-446B-A4A6-7DE5303C4C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3" y="5733601"/>
            <a:ext cx="861948" cy="1165640"/>
          </a:xfrm>
          <a:prstGeom prst="rect">
            <a:avLst/>
          </a:prstGeom>
        </p:spPr>
      </p:pic>
      <p:pic>
        <p:nvPicPr>
          <p:cNvPr id="484" name="Picture 48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DE3CA0-396B-4B94-BEE2-2882400E4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17590" r="21021" b="16707"/>
          <a:stretch/>
        </p:blipFill>
        <p:spPr>
          <a:xfrm>
            <a:off x="5386418" y="5926129"/>
            <a:ext cx="1075408" cy="1251124"/>
          </a:xfrm>
          <a:prstGeom prst="rect">
            <a:avLst/>
          </a:prstGeom>
        </p:spPr>
      </p:pic>
      <p:sp>
        <p:nvSpPr>
          <p:cNvPr id="230" name="Rectangle 229">
            <a:extLst>
              <a:ext uri="{FF2B5EF4-FFF2-40B4-BE49-F238E27FC236}">
                <a16:creationId xmlns:a16="http://schemas.microsoft.com/office/drawing/2014/main" id="{B4992A06-C486-453D-9A63-2AD227C15B4E}"/>
              </a:ext>
            </a:extLst>
          </p:cNvPr>
          <p:cNvSpPr/>
          <p:nvPr/>
        </p:nvSpPr>
        <p:spPr>
          <a:xfrm>
            <a:off x="7997419" y="1321735"/>
            <a:ext cx="193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Textiles Upcycling Revolution: :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cs typeface="Arial" panose="020B0604020202020204" pitchFamily="34" charset="0"/>
              </a:rPr>
              <a:t>Eco festival project</a:t>
            </a:r>
            <a:endParaRPr lang="en-GB" sz="1200" dirty="0">
              <a:latin typeface="Abadi" panose="020B0604020104020204" pitchFamily="34" charset="0"/>
            </a:endParaRP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CD87C16A-A454-487F-853A-1169B3E40183}"/>
              </a:ext>
            </a:extLst>
          </p:cNvPr>
          <p:cNvCxnSpPr>
            <a:cxnSpLocks/>
          </p:cNvCxnSpPr>
          <p:nvPr/>
        </p:nvCxnSpPr>
        <p:spPr>
          <a:xfrm flipH="1">
            <a:off x="8688536" y="3478090"/>
            <a:ext cx="334910" cy="5438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Shape&#10;&#10;Description automatically generated">
            <a:extLst>
              <a:ext uri="{FF2B5EF4-FFF2-40B4-BE49-F238E27FC236}">
                <a16:creationId xmlns:a16="http://schemas.microsoft.com/office/drawing/2014/main" id="{856E0403-0D34-4496-85F9-7804F87E7C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93" y="2046546"/>
            <a:ext cx="631598" cy="612208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0C13955-C369-47D9-931F-25F7F58CDE26}"/>
              </a:ext>
            </a:extLst>
          </p:cNvPr>
          <p:cNvCxnSpPr>
            <a:cxnSpLocks/>
          </p:cNvCxnSpPr>
          <p:nvPr/>
        </p:nvCxnSpPr>
        <p:spPr>
          <a:xfrm flipH="1">
            <a:off x="5975714" y="13376091"/>
            <a:ext cx="324602" cy="4232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E6C9805-4DB4-4606-BE5E-1DC2FD8CD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9557" y="12273166"/>
            <a:ext cx="769299" cy="631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E3BA7-2424-4EA9-A8AC-36FF4C1F0077}"/>
              </a:ext>
            </a:extLst>
          </p:cNvPr>
          <p:cNvSpPr txBox="1"/>
          <p:nvPr/>
        </p:nvSpPr>
        <p:spPr>
          <a:xfrm>
            <a:off x="3835362" y="12992754"/>
            <a:ext cx="101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badi" panose="020B0604020104020204" pitchFamily="34" charset="0"/>
              </a:rPr>
              <a:t>CAD CAM </a:t>
            </a:r>
            <a:r>
              <a:rPr lang="en-GB" sz="1200" dirty="0">
                <a:latin typeface="Abadi" panose="020B0604020104020204" pitchFamily="34" charset="0"/>
              </a:rPr>
              <a:t>Embroidery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E6BAFD50-2A51-4E4D-A6DF-CF84C45331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742" b="64106" l="9399" r="84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6" r="6010" b="30598"/>
          <a:stretch/>
        </p:blipFill>
        <p:spPr>
          <a:xfrm>
            <a:off x="4124892" y="8880455"/>
            <a:ext cx="916693" cy="920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4BE8E-2354-41DA-998A-A24D6601B4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0624" y="7380418"/>
            <a:ext cx="1026101" cy="803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DBB2B-6C45-4A6F-8AC8-842B45DDF8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382" y="9188233"/>
            <a:ext cx="1064200" cy="450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ECD5BF-5815-4232-8061-E3E637150C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09" b="95322" l="1288" r="94421">
                        <a14:foregroundMark x1="5150" y1="61696" x2="5150" y2="61696"/>
                        <a14:foregroundMark x1="6867" y1="95322" x2="6867" y2="95322"/>
                        <a14:foregroundMark x1="1288" y1="58480" x2="1288" y2="58480"/>
                        <a14:foregroundMark x1="84549" y1="3801" x2="84549" y2="3801"/>
                        <a14:foregroundMark x1="94421" y1="42398" x2="94421" y2="42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590" y="7683164"/>
            <a:ext cx="1016328" cy="745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B5716-0009-44CB-B92F-3844387590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615598" flipH="1">
            <a:off x="137615" y="7129808"/>
            <a:ext cx="1001118" cy="412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0AAB09-4B7B-4E2F-8C47-B3716A1D21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56" b="96111" l="2299" r="96552">
                        <a14:foregroundMark x1="90517" y1="34722" x2="90517" y2="34722"/>
                        <a14:foregroundMark x1="96839" y1="33889" x2="96839" y2="33889"/>
                        <a14:foregroundMark x1="88218" y1="13889" x2="88218" y2="13889"/>
                        <a14:foregroundMark x1="80747" y1="7222" x2="80747" y2="7222"/>
                        <a14:foregroundMark x1="11207" y1="11389" x2="11207" y2="11389"/>
                        <a14:foregroundMark x1="12356" y1="5556" x2="12356" y2="5556"/>
                        <a14:foregroundMark x1="10345" y1="13889" x2="10345" y2="13889"/>
                        <a14:foregroundMark x1="2586" y1="11944" x2="2586" y2="11944"/>
                        <a14:foregroundMark x1="54598" y1="18611" x2="54598" y2="18611"/>
                        <a14:foregroundMark x1="84195" y1="13056" x2="84195" y2="13056"/>
                        <a14:foregroundMark x1="65517" y1="7778" x2="65517" y2="7778"/>
                        <a14:foregroundMark x1="56322" y1="11111" x2="56322" y2="11111"/>
                        <a14:foregroundMark x1="25575" y1="96111" x2="25287" y2="94444"/>
                        <a14:foregroundMark x1="7471" y1="15278" x2="7471" y2="15278"/>
                        <a14:foregroundMark x1="14943" y1="10000" x2="14943" y2="10000"/>
                        <a14:foregroundMark x1="54310" y1="16944" x2="54310" y2="16944"/>
                        <a14:foregroundMark x1="51724" y1="20000" x2="51724" y2="20000"/>
                        <a14:foregroundMark x1="25575" y1="8333" x2="25575" y2="8333"/>
                        <a14:foregroundMark x1="22989" y1="16944" x2="22989" y2="16944"/>
                        <a14:foregroundMark x1="13793" y1="11111" x2="13793" y2="11111"/>
                        <a14:foregroundMark x1="13506" y1="20278" x2="13506" y2="20278"/>
                        <a14:foregroundMark x1="6034" y1="15833" x2="6034" y2="15833"/>
                        <a14:foregroundMark x1="4885" y1="13889" x2="4885" y2="13889"/>
                        <a14:foregroundMark x1="47126" y1="15278" x2="47126" y2="15278"/>
                        <a14:foregroundMark x1="26724" y1="12222" x2="26437" y2="1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480" y="7763584"/>
            <a:ext cx="755193" cy="781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314F55-F2B7-4C5A-B326-79F8436D33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14385" y="9130108"/>
            <a:ext cx="693343" cy="693343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5C5689E0-98D0-4684-BB90-49B2C698478B}"/>
              </a:ext>
            </a:extLst>
          </p:cNvPr>
          <p:cNvSpPr/>
          <p:nvPr/>
        </p:nvSpPr>
        <p:spPr>
          <a:xfrm>
            <a:off x="-31068" y="8756543"/>
            <a:ext cx="2299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Nightlight: Make Tasks 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your design ideas into practice using a range of materials, new tools, equipment and techniques.</a:t>
            </a:r>
            <a:endParaRPr lang="en-GB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1EE205-312A-4B41-A2E0-106AF532867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6160" r="8367"/>
          <a:stretch/>
        </p:blipFill>
        <p:spPr>
          <a:xfrm>
            <a:off x="323940" y="10249115"/>
            <a:ext cx="1004826" cy="7889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EC1500-1CA3-4B1C-B09D-895C4821C3C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6641" y="11614256"/>
            <a:ext cx="2018115" cy="355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3A484F-0687-4A47-A428-42ECED8153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056" b="93333" l="7500" r="90417">
                        <a14:foregroundMark x1="30417" y1="13889" x2="30417" y2="13889"/>
                        <a14:foregroundMark x1="23750" y1="7222" x2="23750" y2="7222"/>
                        <a14:foregroundMark x1="24167" y1="11389" x2="24167" y2="11389"/>
                        <a14:foregroundMark x1="12500" y1="3611" x2="12500" y2="3611"/>
                        <a14:foregroundMark x1="19583" y1="39167" x2="19583" y2="39167"/>
                        <a14:foregroundMark x1="15833" y1="33333" x2="15833" y2="33333"/>
                        <a14:foregroundMark x1="16250" y1="34722" x2="16250" y2="34722"/>
                        <a14:foregroundMark x1="34167" y1="37500" x2="33333" y2="37222"/>
                        <a14:foregroundMark x1="74167" y1="33889" x2="74167" y2="33889"/>
                        <a14:foregroundMark x1="69167" y1="39167" x2="69167" y2="39167"/>
                        <a14:foregroundMark x1="71250" y1="38056" x2="72083" y2="38056"/>
                        <a14:foregroundMark x1="86250" y1="39444" x2="86250" y2="39444"/>
                        <a14:foregroundMark x1="89167" y1="40833" x2="89167" y2="40833"/>
                        <a14:foregroundMark x1="90833" y1="50278" x2="90833" y2="50278"/>
                        <a14:foregroundMark x1="10833" y1="47778" x2="10833" y2="47778"/>
                        <a14:foregroundMark x1="7917" y1="64722" x2="7917" y2="64722"/>
                        <a14:foregroundMark x1="7500" y1="46111" x2="7500" y2="46111"/>
                        <a14:foregroundMark x1="89167" y1="49444" x2="89167" y2="49444"/>
                        <a14:foregroundMark x1="52083" y1="93333" x2="52917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2130" y="10977609"/>
            <a:ext cx="817833" cy="12267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46D376A-3742-49D4-94E9-C74AD41A3AA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21295" y="6089525"/>
            <a:ext cx="1036678" cy="104152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CAF905B-9A0F-4F37-97D7-EF713E341F9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42" b="90000" l="9813" r="89953">
                        <a14:foregroundMark x1="36682" y1="7442" x2="36682" y2="7442"/>
                        <a14:foregroundMark x1="47664" y1="78605" x2="47664" y2="78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3961" y="8259454"/>
            <a:ext cx="1268081" cy="1274006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7C3E0179-C610-4E90-B2BF-5101472F5D3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90598" y="6093435"/>
            <a:ext cx="1014190" cy="1014190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70BB084B-0BEA-409B-834D-A35F407F458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4783" r="95000">
                        <a14:foregroundMark x1="4891" y1="46522" x2="4891" y2="46522"/>
                        <a14:foregroundMark x1="95000" y1="47717" x2="95000" y2="47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918" y="8400126"/>
            <a:ext cx="1039648" cy="1039648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06E6A62A-CF32-47D3-895B-188A4A25DEB7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8545" b="78404" l="9231" r="90538">
                        <a14:foregroundMark x1="9231" y1="19437" x2="9231" y2="19437"/>
                        <a14:foregroundMark x1="55308" y1="10892" x2="55308" y2="10892"/>
                        <a14:foregroundMark x1="52538" y1="10704" x2="52538" y2="10704"/>
                        <a14:foregroundMark x1="52923" y1="8545" x2="52923" y2="8545"/>
                        <a14:foregroundMark x1="90615" y1="33897" x2="90615" y2="33897"/>
                        <a14:foregroundMark x1="38000" y1="78404" x2="38000" y2="78404"/>
                        <a14:foregroundMark x1="32308" y1="72770" x2="32308" y2="72770"/>
                        <a14:foregroundMark x1="11538" y1="27887" x2="12154" y2="27887"/>
                        <a14:foregroundMark x1="18231" y1="25728" x2="18615" y2="25822"/>
                        <a14:foregroundMark x1="25923" y1="26103" x2="25923" y2="26103"/>
                        <a14:foregroundMark x1="28462" y1="26291" x2="28462" y2="26291"/>
                        <a14:foregroundMark x1="27231" y1="24883" x2="26923" y2="24883"/>
                        <a14:foregroundMark x1="25308" y1="25164" x2="25308" y2="25164"/>
                        <a14:foregroundMark x1="24154" y1="25915" x2="24154" y2="25915"/>
                        <a14:foregroundMark x1="21000" y1="29108" x2="21000" y2="29108"/>
                        <a14:foregroundMark x1="20692" y1="29108" x2="20231" y2="28357"/>
                        <a14:foregroundMark x1="19154" y1="24789" x2="19154" y2="24789"/>
                        <a14:foregroundMark x1="18538" y1="23099" x2="18231" y2="23005"/>
                        <a14:foregroundMark x1="18000" y1="23099" x2="18000" y2="23099"/>
                        <a14:foregroundMark x1="18692" y1="23380" x2="20000" y2="23944"/>
                        <a14:foregroundMark x1="22077" y1="24789" x2="23769" y2="25822"/>
                        <a14:foregroundMark x1="25615" y1="26197" x2="27000" y2="26479"/>
                        <a14:foregroundMark x1="28692" y1="26854" x2="29692" y2="27136"/>
                        <a14:foregroundMark x1="29692" y1="27136" x2="29692" y2="27606"/>
                        <a14:foregroundMark x1="18538" y1="28357" x2="18538" y2="28920"/>
                        <a14:foregroundMark x1="19769" y1="30704" x2="19769" y2="30704"/>
                        <a14:foregroundMark x1="20077" y1="30892" x2="20077" y2="30892"/>
                        <a14:foregroundMark x1="20077" y1="31080" x2="20077" y2="31080"/>
                        <a14:foregroundMark x1="20077" y1="27606" x2="20077" y2="27606"/>
                        <a14:foregroundMark x1="20077" y1="27606" x2="20231" y2="28920"/>
                        <a14:foregroundMark x1="20923" y1="31643" x2="20923" y2="31643"/>
                        <a14:foregroundMark x1="13077" y1="31268" x2="13077" y2="31268"/>
                        <a14:foregroundMark x1="13000" y1="31455" x2="13000" y2="31455"/>
                        <a14:foregroundMark x1="23538" y1="30704" x2="23538" y2="30704"/>
                        <a14:foregroundMark x1="23462" y1="28732" x2="22923" y2="28920"/>
                        <a14:foregroundMark x1="26231" y1="30141" x2="26538" y2="30704"/>
                        <a14:foregroundMark x1="27385" y1="30329" x2="27385" y2="30329"/>
                        <a14:foregroundMark x1="25538" y1="22254" x2="25462" y2="22254"/>
                        <a14:foregroundMark x1="13000" y1="27136" x2="13000" y2="27136"/>
                        <a14:foregroundMark x1="12846" y1="23380" x2="12462" y2="23474"/>
                        <a14:foregroundMark x1="11385" y1="25446" x2="11385" y2="26103"/>
                        <a14:foregroundMark x1="11615" y1="28920" x2="11615" y2="29484"/>
                        <a14:foregroundMark x1="16923" y1="31643" x2="16923" y2="31643"/>
                        <a14:foregroundMark x1="16462" y1="29671" x2="16462" y2="29671"/>
                        <a14:foregroundMark x1="16308" y1="29296" x2="16308" y2="29296"/>
                        <a14:foregroundMark x1="16000" y1="25822" x2="16000" y2="25822"/>
                        <a14:foregroundMark x1="14846" y1="23005" x2="14846" y2="23005"/>
                        <a14:foregroundMark x1="14846" y1="25070" x2="14846" y2="25822"/>
                        <a14:foregroundMark x1="31077" y1="25446" x2="31077" y2="25446"/>
                        <a14:foregroundMark x1="30538" y1="22347" x2="30308" y2="21972"/>
                        <a14:foregroundMark x1="31000" y1="19812" x2="31077" y2="19812"/>
                        <a14:foregroundMark x1="32308" y1="24131" x2="32308" y2="24131"/>
                        <a14:foregroundMark x1="33385" y1="27324" x2="33385" y2="27324"/>
                        <a14:foregroundMark x1="33462" y1="29296" x2="33462" y2="29296"/>
                        <a14:foregroundMark x1="30462" y1="27230" x2="30308" y2="27324"/>
                        <a14:foregroundMark x1="37538" y1="25728" x2="37231" y2="25728"/>
                        <a14:foregroundMark x1="36538" y1="22629" x2="36615" y2="22535"/>
                        <a14:foregroundMark x1="37154" y1="21596" x2="37154" y2="21596"/>
                        <a14:foregroundMark x1="42077" y1="26103" x2="41769" y2="26291"/>
                        <a14:foregroundMark x1="45231" y1="25446" x2="45231" y2="25446"/>
                        <a14:foregroundMark x1="41000" y1="25258" x2="41000" y2="25258"/>
                        <a14:foregroundMark x1="40692" y1="22535" x2="41077" y2="22347"/>
                        <a14:foregroundMark x1="45308" y1="24789" x2="45692" y2="24038"/>
                        <a14:foregroundMark x1="45923" y1="20469" x2="45923" y2="20469"/>
                        <a14:foregroundMark x1="46154" y1="26197" x2="46462" y2="27136"/>
                        <a14:foregroundMark x1="42923" y1="21502" x2="43308" y2="21502"/>
                        <a14:foregroundMark x1="49308" y1="23756" x2="49308" y2="23756"/>
                        <a14:foregroundMark x1="52923" y1="23662" x2="53154" y2="23474"/>
                        <a14:foregroundMark x1="52538" y1="20094" x2="52538" y2="20094"/>
                        <a14:foregroundMark x1="49769" y1="25164" x2="49769" y2="25164"/>
                        <a14:foregroundMark x1="48923" y1="23286" x2="48923" y2="23286"/>
                        <a14:foregroundMark x1="57462" y1="21690" x2="57462" y2="21690"/>
                        <a14:foregroundMark x1="57769" y1="18779" x2="57769" y2="18779"/>
                        <a14:foregroundMark x1="56769" y1="21690" x2="56692" y2="21596"/>
                        <a14:foregroundMark x1="52615" y1="44319" x2="52692" y2="44225"/>
                        <a14:foregroundMark x1="51692" y1="41127" x2="52000" y2="41033"/>
                        <a14:foregroundMark x1="53154" y1="48638" x2="53154" y2="48638"/>
                        <a14:foregroundMark x1="53154" y1="43944" x2="53154" y2="43944"/>
                        <a14:foregroundMark x1="52077" y1="42629" x2="52077" y2="42254"/>
                        <a14:foregroundMark x1="56154" y1="44225" x2="56308" y2="44038"/>
                        <a14:foregroundMark x1="56308" y1="41878" x2="56385" y2="41690"/>
                        <a14:foregroundMark x1="57231" y1="42911" x2="57231" y2="43192"/>
                        <a14:foregroundMark x1="59000" y1="44883" x2="59000" y2="44413"/>
                        <a14:foregroundMark x1="58154" y1="41502" x2="58154" y2="41784"/>
                        <a14:foregroundMark x1="54923" y1="38873" x2="55154" y2="39343"/>
                        <a14:foregroundMark x1="56308" y1="38216" x2="56615" y2="38216"/>
                        <a14:foregroundMark x1="57923" y1="38685" x2="58692" y2="40000"/>
                        <a14:foregroundMark x1="58923" y1="40845" x2="58923" y2="40845"/>
                        <a14:foregroundMark x1="58923" y1="42629" x2="58923" y2="42629"/>
                        <a14:foregroundMark x1="62385" y1="43286" x2="62385" y2="43286"/>
                        <a14:foregroundMark x1="62385" y1="42066" x2="62385" y2="42066"/>
                        <a14:foregroundMark x1="61923" y1="37934" x2="61923" y2="37934"/>
                        <a14:foregroundMark x1="61923" y1="37653" x2="62538" y2="37653"/>
                        <a14:foregroundMark x1="63615" y1="37559" x2="63615" y2="37559"/>
                        <a14:foregroundMark x1="63538" y1="37465" x2="63308" y2="37559"/>
                        <a14:foregroundMark x1="63692" y1="37465" x2="63692" y2="37465"/>
                        <a14:foregroundMark x1="63154" y1="36901" x2="63154" y2="36901"/>
                        <a14:foregroundMark x1="62462" y1="36808" x2="62462" y2="36808"/>
                        <a14:foregroundMark x1="64231" y1="44225" x2="64231" y2="44225"/>
                        <a14:foregroundMark x1="63000" y1="45634" x2="62692" y2="45728"/>
                        <a14:foregroundMark x1="61692" y1="44695" x2="61692" y2="44695"/>
                        <a14:foregroundMark x1="61692" y1="42629" x2="61692" y2="42629"/>
                        <a14:foregroundMark x1="66769" y1="42254" x2="66769" y2="42254"/>
                        <a14:foregroundMark x1="66846" y1="42254" x2="66846" y2="42254"/>
                        <a14:foregroundMark x1="66769" y1="35869" x2="66769" y2="35869"/>
                        <a14:foregroundMark x1="68077" y1="38216" x2="69154" y2="40094"/>
                        <a14:foregroundMark x1="69538" y1="40845" x2="69538" y2="40845"/>
                        <a14:foregroundMark x1="69538" y1="43568" x2="69538" y2="43568"/>
                        <a14:foregroundMark x1="68308" y1="43474" x2="68308" y2="43474"/>
                        <a14:foregroundMark x1="66231" y1="38216" x2="66462" y2="38216"/>
                        <a14:foregroundMark x1="66231" y1="36901" x2="66231" y2="36901"/>
                        <a14:foregroundMark x1="73308" y1="37465" x2="73154" y2="37653"/>
                        <a14:foregroundMark x1="72923" y1="39061" x2="73000" y2="39249"/>
                        <a14:foregroundMark x1="71769" y1="36526" x2="71692" y2="36714"/>
                        <a14:foregroundMark x1="72385" y1="39437" x2="72385" y2="39437"/>
                        <a14:foregroundMark x1="72308" y1="39718" x2="72308" y2="39718"/>
                        <a14:foregroundMark x1="72154" y1="38873" x2="72154" y2="38873"/>
                        <a14:foregroundMark x1="72154" y1="38873" x2="72154" y2="38873"/>
                        <a14:foregroundMark x1="71846" y1="38592" x2="71846" y2="38592"/>
                        <a14:foregroundMark x1="72077" y1="36432" x2="72077" y2="36432"/>
                        <a14:foregroundMark x1="72077" y1="35775" x2="72077" y2="35775"/>
                        <a14:foregroundMark x1="72154" y1="35869" x2="72154" y2="35869"/>
                        <a14:foregroundMark x1="72154" y1="35305" x2="72154" y2="35305"/>
                        <a14:foregroundMark x1="71154" y1="35305" x2="71154" y2="35305"/>
                        <a14:foregroundMark x1="71000" y1="35305" x2="71000" y2="35305"/>
                        <a14:foregroundMark x1="74615" y1="41878" x2="74462" y2="42254"/>
                        <a14:foregroundMark x1="74462" y1="42254" x2="74462" y2="42254"/>
                        <a14:foregroundMark x1="72462" y1="45070" x2="72462" y2="45070"/>
                        <a14:foregroundMark x1="72385" y1="43850" x2="72385" y2="43850"/>
                        <a14:foregroundMark x1="72385" y1="43850" x2="72385" y2="43850"/>
                        <a14:foregroundMark x1="35077" y1="72019" x2="35077" y2="72019"/>
                        <a14:foregroundMark x1="34231" y1="73146" x2="34615" y2="73052"/>
                        <a14:foregroundMark x1="34923" y1="72770" x2="34923" y2="72770"/>
                        <a14:foregroundMark x1="34615" y1="70986" x2="34615" y2="70986"/>
                        <a14:foregroundMark x1="34538" y1="70610" x2="34538" y2="70610"/>
                        <a14:foregroundMark x1="34231" y1="69765" x2="34231" y2="69765"/>
                        <a14:foregroundMark x1="35769" y1="75869" x2="35769" y2="75869"/>
                        <a14:foregroundMark x1="35538" y1="75869" x2="35538" y2="75869"/>
                        <a14:foregroundMark x1="35231" y1="75962" x2="35231" y2="75962"/>
                        <a14:foregroundMark x1="37154" y1="72394" x2="37154" y2="72394"/>
                        <a14:foregroundMark x1="37154" y1="72394" x2="37154" y2="72394"/>
                        <a14:foregroundMark x1="37154" y1="70516" x2="37154" y2="70516"/>
                        <a14:foregroundMark x1="38385" y1="71268" x2="39154" y2="71737"/>
                        <a14:foregroundMark x1="39154" y1="71737" x2="39154" y2="71737"/>
                        <a14:foregroundMark x1="39231" y1="69108" x2="39231" y2="69108"/>
                        <a14:foregroundMark x1="39231" y1="69108" x2="39231" y2="69108"/>
                        <a14:foregroundMark x1="38385" y1="74836" x2="38385" y2="74836"/>
                        <a14:foregroundMark x1="39538" y1="74930" x2="39846" y2="74836"/>
                        <a14:foregroundMark x1="39846" y1="73146" x2="40000" y2="72770"/>
                        <a14:foregroundMark x1="40308" y1="68732" x2="40308" y2="68732"/>
                        <a14:foregroundMark x1="40385" y1="68545" x2="41077" y2="69108"/>
                        <a14:foregroundMark x1="41923" y1="70798" x2="42231" y2="70986"/>
                        <a14:foregroundMark x1="42769" y1="69390" x2="42923" y2="69014"/>
                        <a14:foregroundMark x1="43000" y1="68451" x2="43000" y2="68451"/>
                        <a14:foregroundMark x1="43385" y1="68357" x2="44692" y2="68451"/>
                        <a14:foregroundMark x1="45231" y1="68451" x2="45538" y2="68451"/>
                        <a14:foregroundMark x1="46308" y1="68545" x2="46308" y2="68545"/>
                        <a14:foregroundMark x1="47000" y1="68169" x2="47000" y2="68169"/>
                        <a14:foregroundMark x1="47308" y1="67793" x2="47308" y2="67793"/>
                        <a14:foregroundMark x1="47923" y1="67418" x2="49385" y2="67606"/>
                        <a14:foregroundMark x1="49615" y1="67606" x2="50077" y2="67606"/>
                        <a14:foregroundMark x1="50462" y1="67606" x2="50846" y2="67606"/>
                        <a14:foregroundMark x1="52077" y1="67793" x2="52923" y2="67324"/>
                        <a14:foregroundMark x1="53462" y1="66385" x2="53462" y2="66385"/>
                        <a14:foregroundMark x1="53769" y1="66291" x2="54308" y2="66291"/>
                        <a14:foregroundMark x1="54615" y1="65915" x2="55154" y2="65822"/>
                        <a14:foregroundMark x1="56000" y1="65540" x2="56000" y2="65540"/>
                        <a14:foregroundMark x1="56385" y1="64977" x2="54923" y2="65258"/>
                        <a14:foregroundMark x1="53846" y1="65540" x2="53385" y2="65540"/>
                        <a14:foregroundMark x1="53154" y1="65540" x2="52846" y2="65634"/>
                        <a14:foregroundMark x1="51538" y1="65164" x2="50615" y2="65164"/>
                        <a14:foregroundMark x1="50308" y1="65164" x2="50000" y2="65258"/>
                        <a14:foregroundMark x1="50000" y1="65258" x2="48538" y2="65634"/>
                        <a14:foregroundMark x1="48000" y1="65634" x2="47692" y2="65634"/>
                        <a14:foregroundMark x1="47615" y1="65634" x2="47462" y2="66761"/>
                        <a14:foregroundMark x1="48538" y1="67793" x2="50462" y2="67793"/>
                        <a14:foregroundMark x1="52308" y1="67418" x2="52308" y2="67418"/>
                        <a14:foregroundMark x1="53769" y1="66761" x2="54385" y2="66667"/>
                        <a14:foregroundMark x1="55462" y1="66197" x2="56077" y2="65915"/>
                        <a14:foregroundMark x1="56615" y1="65258" x2="56923" y2="64977"/>
                        <a14:foregroundMark x1="57154" y1="64507" x2="57154" y2="64507"/>
                        <a14:foregroundMark x1="57231" y1="64413" x2="57231" y2="64413"/>
                        <a14:foregroundMark x1="57769" y1="64225" x2="57769" y2="64225"/>
                        <a14:foregroundMark x1="58077" y1="64507" x2="58923" y2="64601"/>
                        <a14:foregroundMark x1="61385" y1="61784" x2="61385" y2="61784"/>
                        <a14:foregroundMark x1="60154" y1="62723" x2="60154" y2="62723"/>
                        <a14:foregroundMark x1="63923" y1="62347" x2="64231" y2="62441"/>
                        <a14:foregroundMark x1="65154" y1="63192" x2="65154" y2="63192"/>
                        <a14:foregroundMark x1="66308" y1="62629" x2="66308" y2="62629"/>
                        <a14:foregroundMark x1="67154" y1="62441" x2="67615" y2="62347"/>
                        <a14:foregroundMark x1="68385" y1="58498" x2="68923" y2="58779"/>
                        <a14:foregroundMark x1="70000" y1="62066" x2="70000" y2="62066"/>
                        <a14:foregroundMark x1="70231" y1="60282" x2="70231" y2="60282"/>
                        <a14:foregroundMark x1="70615" y1="60282" x2="70615" y2="60282"/>
                        <a14:foregroundMark x1="48308" y1="71174" x2="48308" y2="71174"/>
                        <a14:foregroundMark x1="48615" y1="71643" x2="48615" y2="71643"/>
                        <a14:foregroundMark x1="57769" y1="68451" x2="57769" y2="68451"/>
                        <a14:foregroundMark x1="56923" y1="69108" x2="56923" y2="69108"/>
                        <a14:foregroundMark x1="47154" y1="71268" x2="47692" y2="70986"/>
                        <a14:foregroundMark x1="49385" y1="70610" x2="49385" y2="70610"/>
                        <a14:foregroundMark x1="62385" y1="63850" x2="63000" y2="63850"/>
                        <a14:foregroundMark x1="65615" y1="63756" x2="65615" y2="63756"/>
                        <a14:foregroundMark x1="65692" y1="61972" x2="65692" y2="61972"/>
                        <a14:foregroundMark x1="66462" y1="63005" x2="62692" y2="63192"/>
                        <a14:foregroundMark x1="60692" y1="63756" x2="60692" y2="63756"/>
                        <a14:foregroundMark x1="62154" y1="62160" x2="64462" y2="61596"/>
                        <a14:foregroundMark x1="69462" y1="60657" x2="69462" y2="60657"/>
                        <a14:foregroundMark x1="59923" y1="61408" x2="60154" y2="61315"/>
                      </a14:backgroundRemoval>
                    </a14:imgEffect>
                  </a14:imgLayer>
                </a14:imgProps>
              </a:ext>
            </a:extLst>
          </a:blip>
          <a:srcRect l="4319" t="5000" r="2993" b="15555"/>
          <a:stretch/>
        </p:blipFill>
        <p:spPr>
          <a:xfrm>
            <a:off x="7365375" y="4995302"/>
            <a:ext cx="1520947" cy="1056895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7FF7C4F8-AAF4-4D7C-BDF0-8806C8DD05E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7754" b="89840" l="9887" r="89831">
                        <a14:foregroundMark x1="55650" y1="10160" x2="55650" y2="10160"/>
                        <a14:foregroundMark x1="57627" y1="12032" x2="57627" y2="12032"/>
                        <a14:foregroundMark x1="51412" y1="7754" x2="51412" y2="7754"/>
                        <a14:foregroundMark x1="47458" y1="12032" x2="47458" y2="12032"/>
                        <a14:foregroundMark x1="52542" y1="73797" x2="52542" y2="73797"/>
                        <a14:foregroundMark x1="52825" y1="77540" x2="52825" y2="77540"/>
                        <a14:foregroundMark x1="47458" y1="8289" x2="47458" y2="8289"/>
                        <a14:foregroundMark x1="54237" y1="8289" x2="54237" y2="8289"/>
                        <a14:foregroundMark x1="57627" y1="12299" x2="57627" y2="12299"/>
                        <a14:foregroundMark x1="47740" y1="8556" x2="47740" y2="8556"/>
                        <a14:foregroundMark x1="48023" y1="10428" x2="48023" y2="10428"/>
                        <a14:foregroundMark x1="51412" y1="10428" x2="51412" y2="10428"/>
                        <a14:foregroundMark x1="52260" y1="9358" x2="52260" y2="9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1787" y="3961101"/>
            <a:ext cx="1633069" cy="1725333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EA0390E5-3C5B-430E-9A67-A89F2F309655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r="29758"/>
          <a:stretch/>
        </p:blipFill>
        <p:spPr>
          <a:xfrm>
            <a:off x="4143703" y="6280003"/>
            <a:ext cx="1070765" cy="9962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E00956E-3B09-43C4-B51F-A0613C7CC52B}"/>
              </a:ext>
            </a:extLst>
          </p:cNvPr>
          <p:cNvSpPr txBox="1"/>
          <p:nvPr/>
        </p:nvSpPr>
        <p:spPr>
          <a:xfrm>
            <a:off x="6148451" y="14589455"/>
            <a:ext cx="129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badi" panose="020B0604020104020204" pitchFamily="34" charset="0"/>
              </a:rPr>
              <a:t>Workshop health and safety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8D4E41-FFFC-41AD-8891-A5C833069BC2}"/>
              </a:ext>
            </a:extLst>
          </p:cNvPr>
          <p:cNvSpPr/>
          <p:nvPr/>
        </p:nvSpPr>
        <p:spPr>
          <a:xfrm>
            <a:off x="4813606" y="7151088"/>
            <a:ext cx="1715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Design 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Produce design ideas &amp; technical drawings to help you plan, both by hand and by CAD</a:t>
            </a:r>
            <a:endParaRPr lang="en-GB" sz="1200" dirty="0"/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2F50AE13-490D-4452-951C-A20271C8CEE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95337" y="6178370"/>
            <a:ext cx="1011192" cy="17476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1F210D-66F5-43CA-B7B5-BACDB5CDA559}"/>
              </a:ext>
            </a:extLst>
          </p:cNvPr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4911" b="94643" l="2667" r="94667">
                        <a14:foregroundMark x1="20500" y1="17857" x2="22000" y2="70982"/>
                        <a14:foregroundMark x1="10000" y1="8929" x2="6167" y2="22321"/>
                        <a14:foregroundMark x1="8333" y1="25446" x2="2833" y2="44643"/>
                        <a14:foregroundMark x1="32000" y1="88839" x2="36833" y2="94643"/>
                        <a14:foregroundMark x1="62167" y1="50446" x2="79833" y2="56250"/>
                        <a14:foregroundMark x1="90833" y1="57589" x2="94667" y2="75446"/>
                        <a14:foregroundMark x1="15000" y1="7589" x2="18833" y2="4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1990" y="2538766"/>
            <a:ext cx="1487022" cy="5551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1B3B5A1-FD3C-41F5-91F2-04CC175CE750}"/>
              </a:ext>
            </a:extLst>
          </p:cNvPr>
          <p:cNvSpPr txBox="1"/>
          <p:nvPr/>
        </p:nvSpPr>
        <p:spPr>
          <a:xfrm>
            <a:off x="4849023" y="1254184"/>
            <a:ext cx="253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Product Design-Wooden Amplifier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Make and modify your own  amplifier speaker for your mobile phone. This is then followed with an independent contextual design brief to prepare you for KS4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44935E9-7093-46ED-B9DA-67A9FAE3A9D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625" b="90000" l="10000" r="90000">
                        <a14:foregroundMark x1="48000" y1="8625" x2="52000" y2="9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6284" y="13504734"/>
            <a:ext cx="1096701" cy="10967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5F3F087-2D41-4828-A475-26BC8833EE54}"/>
              </a:ext>
            </a:extLst>
          </p:cNvPr>
          <p:cNvPicPr>
            <a:picLocks noChangeAspect="1"/>
          </p:cNvPicPr>
          <p:nvPr/>
        </p:nvPicPr>
        <p:blipFill>
          <a:blip r:embed="rId4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66222" y1="48000" x2="66222" y2="48000"/>
                        <a14:foregroundMark x1="78667" y1="49778" x2="78667" y2="49778"/>
                        <a14:foregroundMark x1="87556" y1="48000" x2="87556" y2="4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898" y="2544963"/>
            <a:ext cx="715489" cy="71548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6CC27D35-A9EC-4C7F-B9D8-753A0E0E713B}"/>
              </a:ext>
            </a:extLst>
          </p:cNvPr>
          <p:cNvSpPr txBox="1"/>
          <p:nvPr/>
        </p:nvSpPr>
        <p:spPr>
          <a:xfrm>
            <a:off x="4730079" y="14971272"/>
            <a:ext cx="179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badi" panose="020B0604020104020204" pitchFamily="34" charset="0"/>
              </a:rPr>
              <a:t>Responsible designers, sustainability, materials and biomimicry. </a:t>
            </a:r>
            <a:endParaRPr lang="en-GB" sz="1200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EF22F06-DFEC-46BD-BC9F-4F2CA292C3E7}"/>
              </a:ext>
            </a:extLst>
          </p:cNvPr>
          <p:cNvCxnSpPr>
            <a:cxnSpLocks/>
          </p:cNvCxnSpPr>
          <p:nvPr/>
        </p:nvCxnSpPr>
        <p:spPr>
          <a:xfrm flipV="1">
            <a:off x="7121287" y="14076055"/>
            <a:ext cx="101698" cy="5032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 Studios — INSIGHTS | Passion | Y Studios — Biomimicry Design: Mother  Nature's Influence on Products and Design">
            <a:extLst>
              <a:ext uri="{FF2B5EF4-FFF2-40B4-BE49-F238E27FC236}">
                <a16:creationId xmlns:a16="http://schemas.microsoft.com/office/drawing/2014/main" id="{2B50735C-E358-42EC-805C-B4467CCA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23" y="15695765"/>
            <a:ext cx="3263914" cy="7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782A441C-5D40-449E-9E70-52736BD765DD}"/>
              </a:ext>
            </a:extLst>
          </p:cNvPr>
          <p:cNvSpPr txBox="1"/>
          <p:nvPr/>
        </p:nvSpPr>
        <p:spPr>
          <a:xfrm>
            <a:off x="350158" y="14550929"/>
            <a:ext cx="127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Graphic Design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An introduction to graphics – colour, typography, logos, branding</a:t>
            </a:r>
            <a:endParaRPr lang="en-US" sz="1200" dirty="0">
              <a:latin typeface="Abadi" panose="020B0604020104020204" pitchFamily="34" charset="0"/>
            </a:endParaRPr>
          </a:p>
        </p:txBody>
      </p:sp>
      <p:pic>
        <p:nvPicPr>
          <p:cNvPr id="1028" name="Picture 4" descr="8 famous textless logos and why they work | Creative Bloq">
            <a:extLst>
              <a:ext uri="{FF2B5EF4-FFF2-40B4-BE49-F238E27FC236}">
                <a16:creationId xmlns:a16="http://schemas.microsoft.com/office/drawing/2014/main" id="{995F6456-1059-49B4-A47A-701E3F1D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5" y="13716245"/>
            <a:ext cx="1241450" cy="7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587003E-AD5B-4887-A525-AAA832F56A32}"/>
              </a:ext>
            </a:extLst>
          </p:cNvPr>
          <p:cNvCxnSpPr>
            <a:cxnSpLocks/>
          </p:cNvCxnSpPr>
          <p:nvPr/>
        </p:nvCxnSpPr>
        <p:spPr>
          <a:xfrm flipV="1">
            <a:off x="1555395" y="13747359"/>
            <a:ext cx="392404" cy="7765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B74D823-2647-420B-AF67-A084DFCF5C05}"/>
              </a:ext>
            </a:extLst>
          </p:cNvPr>
          <p:cNvSpPr/>
          <p:nvPr/>
        </p:nvSpPr>
        <p:spPr>
          <a:xfrm>
            <a:off x="2213734" y="5963424"/>
            <a:ext cx="1840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Nightlight Packaging: Making skills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Logo, branding and packaging. Hand skills and digital design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5F7000D-E77D-4B00-A43B-77F39E7CAF56}"/>
              </a:ext>
            </a:extLst>
          </p:cNvPr>
          <p:cNvCxnSpPr>
            <a:cxnSpLocks/>
            <a:stCxn id="145" idx="0"/>
          </p:cNvCxnSpPr>
          <p:nvPr/>
        </p:nvCxnSpPr>
        <p:spPr>
          <a:xfrm flipV="1">
            <a:off x="3134126" y="5575330"/>
            <a:ext cx="153020" cy="3880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1CB7887-ACA7-4953-8CC3-17B537103A37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6570766" y="3149601"/>
            <a:ext cx="1012737" cy="2802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6BAEB38-A132-4E39-8C3C-D3848E57F1EB}"/>
              </a:ext>
            </a:extLst>
          </p:cNvPr>
          <p:cNvSpPr/>
          <p:nvPr/>
        </p:nvSpPr>
        <p:spPr>
          <a:xfrm>
            <a:off x="3153744" y="1174069"/>
            <a:ext cx="1651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Abadi" panose="020B0604020104020204" pitchFamily="34" charset="0"/>
              </a:rPr>
              <a:t>Food Practical</a:t>
            </a:r>
          </a:p>
          <a:p>
            <a:pPr algn="ctr"/>
            <a:r>
              <a:rPr lang="en-GB" sz="1100" dirty="0">
                <a:latin typeface="Abadi" panose="020B0604020104020204" pitchFamily="34" charset="0"/>
              </a:rPr>
              <a:t>Explore your culinary skills by planning and making dishes such as pizza, cottage pie, samosas, chicken pie, cheesecake and Victoria sponge.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2310445-CFC9-4DCF-A26E-97EFD39838FD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42" t="15349" r="17387" b="12858"/>
          <a:stretch/>
        </p:blipFill>
        <p:spPr>
          <a:xfrm>
            <a:off x="2109246" y="1064420"/>
            <a:ext cx="1237608" cy="9358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AE562C-D973-4D5B-B408-652EA87C1B3C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1645" t="4886" r="2327" b="5952"/>
          <a:stretch/>
        </p:blipFill>
        <p:spPr>
          <a:xfrm>
            <a:off x="2430044" y="1911070"/>
            <a:ext cx="770732" cy="623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5E4B11-7C5D-9CCA-6AB0-7C416527271D}"/>
              </a:ext>
            </a:extLst>
          </p:cNvPr>
          <p:cNvSpPr/>
          <p:nvPr/>
        </p:nvSpPr>
        <p:spPr>
          <a:xfrm>
            <a:off x="3835972" y="10009635"/>
            <a:ext cx="2762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Mechanisms.</a:t>
            </a:r>
            <a:r>
              <a:rPr lang="en-GB" sz="1200" b="1" dirty="0">
                <a:latin typeface="Abadi" panose="020B0604020104020204" pitchFamily="34" charset="0"/>
              </a:rPr>
              <a:t> </a:t>
            </a:r>
            <a:r>
              <a:rPr lang="en-GB" sz="1200" dirty="0">
                <a:latin typeface="Abadi" panose="020B0604020104020204" pitchFamily="34" charset="0"/>
              </a:rPr>
              <a:t>Explore the power of linkages, CAMs, gears and levers through designing and making CAM toys and linkage puppets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46788-28D2-E3B8-2D77-EDDF4521F60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528415" y="9945484"/>
            <a:ext cx="1396542" cy="914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1568C-7E74-B157-D4EB-682C31C06479}"/>
              </a:ext>
            </a:extLst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024" y="9778943"/>
            <a:ext cx="1274693" cy="1375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CAA22-5DAE-84C7-3CF3-49C39BEFBB0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389947" y="12775196"/>
            <a:ext cx="614867" cy="616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D714D-5B9D-9D19-1FE9-2FCD1079CC7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40091" y="12098991"/>
            <a:ext cx="598889" cy="597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221A4-D44C-9193-9CAB-B4A01852D34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336783" y="12091369"/>
            <a:ext cx="817833" cy="512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084A39-B71C-66B4-933F-0E91F30BB612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09960" y="12294074"/>
            <a:ext cx="784080" cy="728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22C195-6DA1-EDF9-2EF5-4FA03F80CED1}"/>
              </a:ext>
            </a:extLst>
          </p:cNvPr>
          <p:cNvPicPr>
            <a:picLocks noChangeAspect="1"/>
          </p:cNvPicPr>
          <p:nvPr/>
        </p:nvPicPr>
        <p:blipFill rotWithShape="1">
          <a:blip r:embed="rId55"/>
          <a:srcRect l="5624" t="21476" r="5834" b="19077"/>
          <a:stretch/>
        </p:blipFill>
        <p:spPr>
          <a:xfrm>
            <a:off x="8703205" y="2624394"/>
            <a:ext cx="983286" cy="660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39C982-99E4-302B-B045-734C9F7EB55B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078738" y="4470423"/>
            <a:ext cx="706280" cy="706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278F52-2CDA-273E-BE20-FA0D6F0E230D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10000" b="90000" l="20279" r="79293"/>
                    </a14:imgEffect>
                  </a14:imgLayer>
                </a14:imgProps>
              </a:ext>
            </a:extLst>
          </a:blip>
          <a:srcRect l="12902" r="13330"/>
          <a:stretch/>
        </p:blipFill>
        <p:spPr>
          <a:xfrm>
            <a:off x="7863017" y="2944611"/>
            <a:ext cx="811810" cy="857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03F0F6-AD88-BFAC-545B-CAD1B4243B5F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123486" y="1976659"/>
            <a:ext cx="765624" cy="765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67EBE7-1D11-8875-891D-2840CFDC4EFA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23015" y="173830"/>
            <a:ext cx="1054699" cy="11583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BE5C81-13C3-9ADA-B3B8-55855BEF7DC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522166" y="168770"/>
            <a:ext cx="4499034" cy="96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374191-9B36-60B5-E17F-A60A0962CD64}"/>
              </a:ext>
            </a:extLst>
          </p:cNvPr>
          <p:cNvSpPr txBox="1"/>
          <p:nvPr/>
        </p:nvSpPr>
        <p:spPr>
          <a:xfrm>
            <a:off x="2032389" y="226500"/>
            <a:ext cx="5459613" cy="116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KS3 Design Technology</a:t>
            </a:r>
          </a:p>
          <a:p>
            <a:pPr algn="ctr"/>
            <a:r>
              <a:rPr lang="en-GB" sz="2400" b="1" dirty="0"/>
              <a:t>Learning Journey</a:t>
            </a:r>
          </a:p>
          <a:p>
            <a:pPr algn="ctr"/>
            <a:endParaRPr lang="en-GB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F0F61A7-122F-F49E-C31D-37266223423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384249" y="153234"/>
            <a:ext cx="1054699" cy="1158340"/>
          </a:xfrm>
          <a:prstGeom prst="rect">
            <a:avLst/>
          </a:prstGeom>
        </p:spPr>
      </p:pic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58E6D62F-FFEF-F883-3AB1-D31508701A37}"/>
              </a:ext>
            </a:extLst>
          </p:cNvPr>
          <p:cNvCxnSpPr>
            <a:cxnSpLocks/>
          </p:cNvCxnSpPr>
          <p:nvPr/>
        </p:nvCxnSpPr>
        <p:spPr>
          <a:xfrm flipH="1">
            <a:off x="5003179" y="10799036"/>
            <a:ext cx="120978" cy="3618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9" name="Picture 458">
            <a:extLst>
              <a:ext uri="{FF2B5EF4-FFF2-40B4-BE49-F238E27FC236}">
                <a16:creationId xmlns:a16="http://schemas.microsoft.com/office/drawing/2014/main" id="{D63E3BC5-5DE6-4587-3C87-CF9545A14F6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939358" y="12313172"/>
            <a:ext cx="1226168" cy="9184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BBFA55-77C0-66C3-88EE-BA6BEF05F979}"/>
              </a:ext>
            </a:extLst>
          </p:cNvPr>
          <p:cNvSpPr txBox="1"/>
          <p:nvPr/>
        </p:nvSpPr>
        <p:spPr>
          <a:xfrm>
            <a:off x="5246366" y="3429896"/>
            <a:ext cx="26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Abadi" panose="020B0604020104020204" pitchFamily="34" charset="0"/>
              </a:rPr>
              <a:t>Graphic Design – Amplifier packaging </a:t>
            </a:r>
          </a:p>
          <a:p>
            <a:pPr algn="ctr"/>
            <a:r>
              <a:rPr lang="en-GB" sz="1200" dirty="0">
                <a:latin typeface="Abadi" panose="020B0604020104020204" pitchFamily="34" charset="0"/>
              </a:rPr>
              <a:t>Brand your product, come up with a name, logo and slogan for your new product! This is then followed with an independent contextual design brief to prepare you for KS4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8924BD-1DF1-0229-A77D-F7ED52567E82}"/>
              </a:ext>
            </a:extLst>
          </p:cNvPr>
          <p:cNvPicPr>
            <a:picLocks noChangeAspect="1"/>
          </p:cNvPicPr>
          <p:nvPr/>
        </p:nvPicPr>
        <p:blipFill rotWithShape="1">
          <a:blip r:embed="rId64"/>
          <a:srcRect l="14278" t="9495" r="6831" b="8940"/>
          <a:stretch/>
        </p:blipFill>
        <p:spPr>
          <a:xfrm>
            <a:off x="7339261" y="1146352"/>
            <a:ext cx="771738" cy="638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413237-78DD-18B6-1A57-49CBDD1DC21A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870334" y="4657989"/>
            <a:ext cx="1157309" cy="5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Props1.xml><?xml version="1.0" encoding="utf-8"?>
<ds:datastoreItem xmlns:ds="http://schemas.openxmlformats.org/officeDocument/2006/customXml" ds:itemID="{77149B03-2EBA-4709-A464-AC7679905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5B1DB-7E2B-4120-90E6-F417B781BD44}"/>
</file>

<file path=customXml/itemProps3.xml><?xml version="1.0" encoding="utf-8"?>
<ds:datastoreItem xmlns:ds="http://schemas.openxmlformats.org/officeDocument/2006/customXml" ds:itemID="{9DFD776B-2892-40D3-85F9-A0E56508959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41b7314-1594-4135-8741-533d34c9ccc0"/>
    <ds:schemaRef ds:uri="http://schemas.microsoft.com/office/2006/metadata/properties"/>
    <ds:schemaRef ds:uri="http://www.w3.org/XML/1998/namespace"/>
    <ds:schemaRef ds:uri="http://purl.org/dc/terms/"/>
    <ds:schemaRef ds:uri="f4592129-c53a-4a7f-a166-d44cb0d28d45"/>
    <ds:schemaRef ds:uri="cd846085-abde-4ca0-9dea-bd74f638ff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7036</TotalTime>
  <Words>450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Nicola Harvey</cp:lastModifiedBy>
  <cp:revision>507</cp:revision>
  <cp:lastPrinted>2023-07-04T13:37:51Z</cp:lastPrinted>
  <dcterms:created xsi:type="dcterms:W3CDTF">2018-02-08T08:28:53Z</dcterms:created>
  <dcterms:modified xsi:type="dcterms:W3CDTF">2024-07-05T10:48:35Z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0x01010089867EBF0083584B92D1F0ABCB09A6EF</vt:lpwstr>
  </property>
  <property fmtid="{D5CDD505-2E9C-101B-9397-08002B2CF9AE}" pid="3" name="MediaServiceImageTags">
    <vt:lpwstr/>
  </property>
</Properties>
</file>