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7" r:id="rId5"/>
  </p:sldIdLst>
  <p:sldSz cx="9720263" cy="17640300"/>
  <p:notesSz cx="9926638" cy="14355763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8" autoAdjust="0"/>
    <p:restoredTop sz="96247" autoAdjust="0"/>
  </p:normalViewPr>
  <p:slideViewPr>
    <p:cSldViewPr snapToGrid="0">
      <p:cViewPr>
        <p:scale>
          <a:sx n="80" d="100"/>
          <a:sy n="80" d="100"/>
        </p:scale>
        <p:origin x="2412" y="-498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r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29025" y="1795463"/>
            <a:ext cx="26685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30" tIns="66363" rIns="132730" bIns="6636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202" y="6908127"/>
            <a:ext cx="7942238" cy="5652309"/>
          </a:xfrm>
          <a:prstGeom prst="rect">
            <a:avLst/>
          </a:prstGeom>
        </p:spPr>
        <p:txBody>
          <a:bodyPr vert="horz" lIns="132730" tIns="66363" rIns="132730" bIns="6636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 anchor="b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1697" y="13637171"/>
            <a:ext cx="4302625" cy="718592"/>
          </a:xfrm>
          <a:prstGeom prst="rect">
            <a:avLst/>
          </a:prstGeom>
        </p:spPr>
        <p:txBody>
          <a:bodyPr vert="horz" wrap="square" lIns="132730" tIns="66363" rIns="132730" bIns="66363" numCol="1" anchor="b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3509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78434" indent="-414782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659128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22779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986432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650082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31373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97738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41038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700"/>
              <a:pPr eaLnBrk="1" hangingPunct="1"/>
              <a:t>1</a:t>
            </a:fld>
            <a:endParaRPr lang="en-US" altLang="en-US" sz="1700"/>
          </a:p>
        </p:txBody>
      </p:sp>
    </p:spTree>
    <p:extLst>
      <p:ext uri="{BB962C8B-B14F-4D97-AF65-F5344CB8AC3E}">
        <p14:creationId xmlns:p14="http://schemas.microsoft.com/office/powerpoint/2010/main" val="55386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20/06/2022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30368" y="13310114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53538" y="11435548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30018" y="8981420"/>
            <a:ext cx="2840847" cy="2762390"/>
          </a:xfrm>
          <a:prstGeom prst="blockArc">
            <a:avLst>
              <a:gd name="adj1" fmla="val 10006822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65212" y="11140246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69821" y="8928122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648234" y="7097682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71482" y="4962872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38118" y="6835890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2003902" y="4736840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06051" y="13200646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54336" y="10882664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16569" y="1098640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08" y="321099"/>
            <a:ext cx="93707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RS 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3540435" y="9192392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4065" y="9316343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76917" y="12962451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924" y="13345980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291" y="13162172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357517" y="1311342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16261" y="13786343"/>
            <a:ext cx="0" cy="39236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7008362" y="13835941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537137" y="1311342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7438C6-8A71-47EF-9621-3807DD55CABF}"/>
              </a:ext>
            </a:extLst>
          </p:cNvPr>
          <p:cNvCxnSpPr>
            <a:cxnSpLocks/>
          </p:cNvCxnSpPr>
          <p:nvPr/>
        </p:nvCxnSpPr>
        <p:spPr>
          <a:xfrm flipV="1">
            <a:off x="2867464" y="11657593"/>
            <a:ext cx="6413" cy="19618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  <a:stCxn id="275" idx="3"/>
          </p:cNvCxnSpPr>
          <p:nvPr/>
        </p:nvCxnSpPr>
        <p:spPr>
          <a:xfrm>
            <a:off x="930813" y="11993379"/>
            <a:ext cx="214932" cy="19745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63372" y="13242848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6F0FE1B-5D08-474F-B384-D3B77BC9E33B}"/>
              </a:ext>
            </a:extLst>
          </p:cNvPr>
          <p:cNvCxnSpPr>
            <a:cxnSpLocks/>
          </p:cNvCxnSpPr>
          <p:nvPr/>
        </p:nvCxnSpPr>
        <p:spPr>
          <a:xfrm flipH="1" flipV="1">
            <a:off x="6414224" y="13844729"/>
            <a:ext cx="1016" cy="36890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5891181" y="1387301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5827087" y="13101462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4840726" y="13174800"/>
            <a:ext cx="35209" cy="20704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 flipV="1">
            <a:off x="3715150" y="11645869"/>
            <a:ext cx="0" cy="20790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CBD4188D-A552-4F73-A0FB-476CB0DFFDB1}"/>
              </a:ext>
            </a:extLst>
          </p:cNvPr>
          <p:cNvCxnSpPr>
            <a:cxnSpLocks/>
          </p:cNvCxnSpPr>
          <p:nvPr/>
        </p:nvCxnSpPr>
        <p:spPr>
          <a:xfrm>
            <a:off x="912045" y="13091370"/>
            <a:ext cx="233700" cy="2178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04B02DDC-ECD6-4BBC-A7DF-AD416636E586}"/>
              </a:ext>
            </a:extLst>
          </p:cNvPr>
          <p:cNvCxnSpPr>
            <a:cxnSpLocks/>
          </p:cNvCxnSpPr>
          <p:nvPr/>
        </p:nvCxnSpPr>
        <p:spPr>
          <a:xfrm flipH="1">
            <a:off x="2783719" y="13266358"/>
            <a:ext cx="465" cy="25673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13F96762-91F9-4A47-B248-C95EA802F8A3}"/>
              </a:ext>
            </a:extLst>
          </p:cNvPr>
          <p:cNvCxnSpPr>
            <a:cxnSpLocks/>
          </p:cNvCxnSpPr>
          <p:nvPr/>
        </p:nvCxnSpPr>
        <p:spPr>
          <a:xfrm flipV="1">
            <a:off x="1522169" y="13756003"/>
            <a:ext cx="168141" cy="9629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H="1" flipV="1">
            <a:off x="4711875" y="11596725"/>
            <a:ext cx="8409" cy="23924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A7FF0224-8876-426D-9ADC-2504B0DA5010}"/>
              </a:ext>
            </a:extLst>
          </p:cNvPr>
          <p:cNvCxnSpPr>
            <a:cxnSpLocks/>
          </p:cNvCxnSpPr>
          <p:nvPr/>
        </p:nvCxnSpPr>
        <p:spPr>
          <a:xfrm>
            <a:off x="963241" y="11657593"/>
            <a:ext cx="213017" cy="23303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073109D8-31FC-4F49-AA5A-85C098C917F1}"/>
              </a:ext>
            </a:extLst>
          </p:cNvPr>
          <p:cNvCxnSpPr>
            <a:cxnSpLocks/>
          </p:cNvCxnSpPr>
          <p:nvPr/>
        </p:nvCxnSpPr>
        <p:spPr>
          <a:xfrm>
            <a:off x="1217613" y="11451396"/>
            <a:ext cx="191519" cy="27363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5372463" y="11547606"/>
            <a:ext cx="7802" cy="34443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299E3B9B-72BF-47C1-A3FE-C6A5D8049B17}"/>
              </a:ext>
            </a:extLst>
          </p:cNvPr>
          <p:cNvCxnSpPr>
            <a:cxnSpLocks/>
          </p:cNvCxnSpPr>
          <p:nvPr/>
        </p:nvCxnSpPr>
        <p:spPr>
          <a:xfrm flipV="1">
            <a:off x="6283925" y="11601015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40C5612A-842A-4A61-89BF-4F9D433F66CB}"/>
              </a:ext>
            </a:extLst>
          </p:cNvPr>
          <p:cNvCxnSpPr>
            <a:cxnSpLocks/>
          </p:cNvCxnSpPr>
          <p:nvPr/>
        </p:nvCxnSpPr>
        <p:spPr>
          <a:xfrm>
            <a:off x="2462003" y="11053578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</p:cNvCxnSpPr>
          <p:nvPr/>
        </p:nvCxnSpPr>
        <p:spPr>
          <a:xfrm flipH="1">
            <a:off x="3098023" y="11131260"/>
            <a:ext cx="434" cy="33496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4EAF0524-1DA4-45F0-9DB4-8936E7B7752D}"/>
              </a:ext>
            </a:extLst>
          </p:cNvPr>
          <p:cNvCxnSpPr>
            <a:cxnSpLocks/>
          </p:cNvCxnSpPr>
          <p:nvPr/>
        </p:nvCxnSpPr>
        <p:spPr>
          <a:xfrm flipH="1">
            <a:off x="1627758" y="12935970"/>
            <a:ext cx="361037" cy="174499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</p:cNvCxnSpPr>
          <p:nvPr/>
        </p:nvCxnSpPr>
        <p:spPr>
          <a:xfrm flipH="1" flipV="1">
            <a:off x="8862643" y="10951889"/>
            <a:ext cx="227066" cy="34512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</p:cNvCxnSpPr>
          <p:nvPr/>
        </p:nvCxnSpPr>
        <p:spPr>
          <a:xfrm flipH="1" flipV="1">
            <a:off x="1595837" y="12106459"/>
            <a:ext cx="373984" cy="3559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06571" y="9993207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0D0BBB15-2ED4-4807-B7FF-F7BCF28A7CF5}"/>
              </a:ext>
            </a:extLst>
          </p:cNvPr>
          <p:cNvCxnSpPr>
            <a:cxnSpLocks/>
          </p:cNvCxnSpPr>
          <p:nvPr/>
        </p:nvCxnSpPr>
        <p:spPr>
          <a:xfrm flipH="1" flipV="1">
            <a:off x="8451955" y="11433837"/>
            <a:ext cx="259243" cy="13528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42759" y="677082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1A47C1D6-B5EA-4272-AAEA-CD0480FBD22D}"/>
              </a:ext>
            </a:extLst>
          </p:cNvPr>
          <p:cNvCxnSpPr>
            <a:cxnSpLocks/>
          </p:cNvCxnSpPr>
          <p:nvPr/>
        </p:nvCxnSpPr>
        <p:spPr>
          <a:xfrm flipH="1" flipV="1">
            <a:off x="1939946" y="7419844"/>
            <a:ext cx="255350" cy="19660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>
            <a:off x="5085326" y="6704536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</p:cNvCxnSpPr>
          <p:nvPr/>
        </p:nvCxnSpPr>
        <p:spPr>
          <a:xfrm flipV="1">
            <a:off x="3050833" y="7358937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31733" y="4731707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6644666" y="6626022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03544" y="4715571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91042" y="2066731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98229" y="212801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dirty="0">
                <a:solidFill>
                  <a:schemeClr val="bg1"/>
                </a:solidFill>
              </a:rPr>
              <a:t>Understanding and Applying RS Skills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05354" y="2332470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404" y="236739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3170231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2741936" y="2687276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213305" y="27190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317323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7294189" y="2606744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6081080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73605A7F-6998-44B2-B003-A32194D472C6}"/>
              </a:ext>
            </a:extLst>
          </p:cNvPr>
          <p:cNvCxnSpPr>
            <a:cxnSpLocks/>
          </p:cNvCxnSpPr>
          <p:nvPr/>
        </p:nvCxnSpPr>
        <p:spPr>
          <a:xfrm flipV="1">
            <a:off x="7267370" y="11623043"/>
            <a:ext cx="0" cy="29954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>
            <a:off x="1892510" y="6759664"/>
            <a:ext cx="52547" cy="37072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80712" y="6743336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73630" y="1451832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</p:cNvCxnSpPr>
          <p:nvPr/>
        </p:nvCxnSpPr>
        <p:spPr>
          <a:xfrm flipH="1" flipV="1">
            <a:off x="4421750" y="13890190"/>
            <a:ext cx="8240" cy="20493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300584" y="4397400"/>
            <a:ext cx="13716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A level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D509B-E2EB-47B8-A813-6D54485A9421}"/>
              </a:ext>
            </a:extLst>
          </p:cNvPr>
          <p:cNvSpPr txBox="1"/>
          <p:nvPr/>
        </p:nvSpPr>
        <p:spPr>
          <a:xfrm>
            <a:off x="6992346" y="14271986"/>
            <a:ext cx="81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pic>
        <p:nvPicPr>
          <p:cNvPr id="151" name="Picture 150">
            <a:extLst>
              <a:ext uri="{FF2B5EF4-FFF2-40B4-BE49-F238E27FC236}">
                <a16:creationId xmlns:a16="http://schemas.microsoft.com/office/drawing/2014/main" id="{9DB4827F-0F1D-4044-B525-09EF34A79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651746" y="17170612"/>
            <a:ext cx="169603" cy="142715"/>
          </a:xfrm>
          <a:prstGeom prst="rect">
            <a:avLst/>
          </a:prstGeom>
        </p:spPr>
      </p:pic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901773" y="1582187"/>
            <a:ext cx="683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of Bible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D5BDF6FE-D978-4543-B52E-387DD439DB68}"/>
              </a:ext>
            </a:extLst>
          </p:cNvPr>
          <p:cNvSpPr txBox="1"/>
          <p:nvPr/>
        </p:nvSpPr>
        <p:spPr>
          <a:xfrm>
            <a:off x="3934764" y="1499026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Essay writing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9E697E01-02E7-42FB-B0A5-CA2854AC0A18}"/>
              </a:ext>
            </a:extLst>
          </p:cNvPr>
          <p:cNvSpPr txBox="1"/>
          <p:nvPr/>
        </p:nvSpPr>
        <p:spPr>
          <a:xfrm>
            <a:off x="4664736" y="2997543"/>
            <a:ext cx="11913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Evaluation essay writing</a:t>
            </a: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EBE424B6-B62E-4E7C-8975-8FAECDA612A2}"/>
              </a:ext>
            </a:extLst>
          </p:cNvPr>
          <p:cNvSpPr txBox="1"/>
          <p:nvPr/>
        </p:nvSpPr>
        <p:spPr>
          <a:xfrm>
            <a:off x="6801513" y="2977792"/>
            <a:ext cx="8354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Critical thinking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64159ACA-5899-4D93-8AFF-099505982DA3}"/>
              </a:ext>
            </a:extLst>
          </p:cNvPr>
          <p:cNvSpPr txBox="1"/>
          <p:nvPr/>
        </p:nvSpPr>
        <p:spPr>
          <a:xfrm>
            <a:off x="5474861" y="1589092"/>
            <a:ext cx="12506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Application of knowledge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2292936" y="3027157"/>
            <a:ext cx="1548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Analysing scripture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CAF4E89C-759C-444A-8F5E-BAF946C4A881}"/>
              </a:ext>
            </a:extLst>
          </p:cNvPr>
          <p:cNvSpPr txBox="1"/>
          <p:nvPr/>
        </p:nvSpPr>
        <p:spPr>
          <a:xfrm>
            <a:off x="6746837" y="14233043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Inductive arguments – Cosmological argument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144A7E50-1F3B-4ACB-B8DE-DADF105AAA2E}"/>
              </a:ext>
            </a:extLst>
          </p:cNvPr>
          <p:cNvSpPr txBox="1"/>
          <p:nvPr/>
        </p:nvSpPr>
        <p:spPr>
          <a:xfrm>
            <a:off x="6129592" y="14232560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Inductive arguments – teleological arguments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A868F977-BFC9-4FDD-9727-97158D86CFC3}"/>
              </a:ext>
            </a:extLst>
          </p:cNvPr>
          <p:cNvSpPr txBox="1"/>
          <p:nvPr/>
        </p:nvSpPr>
        <p:spPr>
          <a:xfrm>
            <a:off x="5530628" y="14294114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Challenges to inductive arguments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BE968945-6BC2-4E6F-B3D4-B935E6FE2471}"/>
              </a:ext>
            </a:extLst>
          </p:cNvPr>
          <p:cNvSpPr txBox="1"/>
          <p:nvPr/>
        </p:nvSpPr>
        <p:spPr>
          <a:xfrm>
            <a:off x="4026007" y="14194210"/>
            <a:ext cx="81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Jesus – his birth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AF65BB2A-C4D6-4091-8829-7C75C63382B8}"/>
              </a:ext>
            </a:extLst>
          </p:cNvPr>
          <p:cNvSpPr txBox="1"/>
          <p:nvPr/>
        </p:nvSpPr>
        <p:spPr>
          <a:xfrm>
            <a:off x="963241" y="13860015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Deductive arguments – origins of the ontological argument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72FEAA2B-0C25-4C6B-A3F5-50BB7478B475}"/>
              </a:ext>
            </a:extLst>
          </p:cNvPr>
          <p:cNvSpPr txBox="1"/>
          <p:nvPr/>
        </p:nvSpPr>
        <p:spPr>
          <a:xfrm>
            <a:off x="100104" y="12718181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Challenges to the ontological argument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F9C06AD7-816D-412B-AE25-BFB3BFE27C7C}"/>
              </a:ext>
            </a:extLst>
          </p:cNvPr>
          <p:cNvSpPr txBox="1"/>
          <p:nvPr/>
        </p:nvSpPr>
        <p:spPr>
          <a:xfrm>
            <a:off x="115722" y="11762546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concepts – the Nature of God</a:t>
            </a:r>
          </a:p>
        </p:txBody>
      </p:sp>
      <p:sp>
        <p:nvSpPr>
          <p:cNvPr id="291" name="TextBox 52">
            <a:extLst>
              <a:ext uri="{FF2B5EF4-FFF2-40B4-BE49-F238E27FC236}">
                <a16:creationId xmlns:a16="http://schemas.microsoft.com/office/drawing/2014/main" id="{81B9B6F4-A339-4843-872F-2F00603E5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415" y="9019707"/>
            <a:ext cx="2078274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2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Internal examinations and Revision</a:t>
            </a:r>
            <a:endParaRPr lang="en-US" altLang="en-US" sz="12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1B126452-50D4-49D2-80EF-221C6C1BE39E}"/>
              </a:ext>
            </a:extLst>
          </p:cNvPr>
          <p:cNvSpPr txBox="1"/>
          <p:nvPr/>
        </p:nvSpPr>
        <p:spPr>
          <a:xfrm>
            <a:off x="2215467" y="10645151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problem of evil and suffering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8AB5EE2D-76B0-4F20-BCD7-6C466EA33E48}"/>
              </a:ext>
            </a:extLst>
          </p:cNvPr>
          <p:cNvSpPr txBox="1"/>
          <p:nvPr/>
        </p:nvSpPr>
        <p:spPr>
          <a:xfrm>
            <a:off x="2907685" y="10583292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response to the problem of evil (</a:t>
            </a:r>
            <a:r>
              <a:rPr lang="en-GB" sz="800" dirty="0" err="1">
                <a:cs typeface="Calibri" panose="020F0502020204030204" pitchFamily="34" charset="0"/>
              </a:rPr>
              <a:t>i</a:t>
            </a:r>
            <a:r>
              <a:rPr lang="en-GB" sz="8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9E0F52D1-16B8-48DC-B5C9-DD61C451B538}"/>
              </a:ext>
            </a:extLst>
          </p:cNvPr>
          <p:cNvSpPr txBox="1"/>
          <p:nvPr/>
        </p:nvSpPr>
        <p:spPr>
          <a:xfrm>
            <a:off x="5508161" y="10734521"/>
            <a:ext cx="982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Attitudes towards wealth</a:t>
            </a:r>
          </a:p>
        </p:txBody>
      </p: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27AC7D14-C3DF-4BEC-BB74-6BB450108554}"/>
              </a:ext>
            </a:extLst>
          </p:cNvPr>
          <p:cNvCxnSpPr>
            <a:cxnSpLocks/>
          </p:cNvCxnSpPr>
          <p:nvPr/>
        </p:nvCxnSpPr>
        <p:spPr>
          <a:xfrm>
            <a:off x="4753089" y="11059958"/>
            <a:ext cx="5444" cy="15223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>
            <a:extLst>
              <a:ext uri="{FF2B5EF4-FFF2-40B4-BE49-F238E27FC236}">
                <a16:creationId xmlns:a16="http://schemas.microsoft.com/office/drawing/2014/main" id="{1E5B2E3F-1A8D-4166-9171-5FEB4472AF92}"/>
              </a:ext>
            </a:extLst>
          </p:cNvPr>
          <p:cNvSpPr txBox="1"/>
          <p:nvPr/>
        </p:nvSpPr>
        <p:spPr>
          <a:xfrm>
            <a:off x="5980385" y="6096754"/>
            <a:ext cx="718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Inherent problems of religious language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F0280F-F37B-4B30-B6B2-A319A2F17413}"/>
              </a:ext>
            </a:extLst>
          </p:cNvPr>
          <p:cNvSpPr txBox="1"/>
          <p:nvPr/>
        </p:nvSpPr>
        <p:spPr>
          <a:xfrm>
            <a:off x="7154383" y="14203494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1EB3429-10DB-4D87-9195-D42AC3332AE5}"/>
              </a:ext>
            </a:extLst>
          </p:cNvPr>
          <p:cNvSpPr txBox="1"/>
          <p:nvPr/>
        </p:nvSpPr>
        <p:spPr>
          <a:xfrm>
            <a:off x="4531896" y="14325548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AEB05844-E4B0-4D4A-A0EA-28650232C6E6}"/>
              </a:ext>
            </a:extLst>
          </p:cNvPr>
          <p:cNvCxnSpPr>
            <a:cxnSpLocks/>
          </p:cNvCxnSpPr>
          <p:nvPr/>
        </p:nvCxnSpPr>
        <p:spPr>
          <a:xfrm flipV="1">
            <a:off x="5129437" y="1387962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19875FCE-9B0F-495E-8327-7B4DF382C7C7}"/>
              </a:ext>
            </a:extLst>
          </p:cNvPr>
          <p:cNvCxnSpPr>
            <a:cxnSpLocks/>
            <a:stCxn id="150" idx="0"/>
          </p:cNvCxnSpPr>
          <p:nvPr/>
        </p:nvCxnSpPr>
        <p:spPr>
          <a:xfrm flipH="1" flipV="1">
            <a:off x="3755606" y="13873013"/>
            <a:ext cx="81262" cy="26064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46CA8C6B-09CC-4421-B454-A45F74C5E7FC}"/>
              </a:ext>
            </a:extLst>
          </p:cNvPr>
          <p:cNvSpPr txBox="1"/>
          <p:nvPr/>
        </p:nvSpPr>
        <p:spPr>
          <a:xfrm>
            <a:off x="3429322" y="14133657"/>
            <a:ext cx="81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Jesus – his resurrection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2EF06A8-BC35-4230-B3F9-B347E36B86A2}"/>
              </a:ext>
            </a:extLst>
          </p:cNvPr>
          <p:cNvSpPr txBox="1"/>
          <p:nvPr/>
        </p:nvSpPr>
        <p:spPr>
          <a:xfrm>
            <a:off x="2550426" y="13967642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Bible as a source of wisdom and authority in daily life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DFF18BD-ECD4-40F3-8B69-086E7313421E}"/>
              </a:ext>
            </a:extLst>
          </p:cNvPr>
          <p:cNvCxnSpPr>
            <a:cxnSpLocks/>
          </p:cNvCxnSpPr>
          <p:nvPr/>
        </p:nvCxnSpPr>
        <p:spPr>
          <a:xfrm flipV="1">
            <a:off x="2853089" y="13825562"/>
            <a:ext cx="269593" cy="13076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08F51691-A959-4CF7-90ED-3D76208EFEC9}"/>
              </a:ext>
            </a:extLst>
          </p:cNvPr>
          <p:cNvSpPr txBox="1"/>
          <p:nvPr/>
        </p:nvSpPr>
        <p:spPr>
          <a:xfrm>
            <a:off x="1599364" y="14155614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984125FA-A344-435A-A3BA-DE9375A7AD28}"/>
              </a:ext>
            </a:extLst>
          </p:cNvPr>
          <p:cNvCxnSpPr>
            <a:cxnSpLocks/>
          </p:cNvCxnSpPr>
          <p:nvPr/>
        </p:nvCxnSpPr>
        <p:spPr>
          <a:xfrm flipV="1">
            <a:off x="2330047" y="13871694"/>
            <a:ext cx="29791" cy="21425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195A57ED-04A3-4EA5-84B0-1FF77C34A4FF}"/>
              </a:ext>
            </a:extLst>
          </p:cNvPr>
          <p:cNvSpPr txBox="1"/>
          <p:nvPr/>
        </p:nvSpPr>
        <p:spPr>
          <a:xfrm>
            <a:off x="330654" y="13236143"/>
            <a:ext cx="81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Deductive arguments – developments of the ontological argument</a:t>
            </a: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85B612AC-747B-4C4C-B1E9-A7D789380C16}"/>
              </a:ext>
            </a:extLst>
          </p:cNvPr>
          <p:cNvCxnSpPr>
            <a:cxnSpLocks/>
            <a:stCxn id="167" idx="3"/>
          </p:cNvCxnSpPr>
          <p:nvPr/>
        </p:nvCxnSpPr>
        <p:spPr>
          <a:xfrm flipV="1">
            <a:off x="1145745" y="13560856"/>
            <a:ext cx="257334" cy="9078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93660C57-FEBF-4375-9074-5832AB4BB2BE}"/>
              </a:ext>
            </a:extLst>
          </p:cNvPr>
          <p:cNvSpPr txBox="1"/>
          <p:nvPr/>
        </p:nvSpPr>
        <p:spPr>
          <a:xfrm>
            <a:off x="4129" y="12313610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DB0B151B-BE31-4CC5-B481-2465AAB276C2}"/>
              </a:ext>
            </a:extLst>
          </p:cNvPr>
          <p:cNvCxnSpPr>
            <a:cxnSpLocks/>
          </p:cNvCxnSpPr>
          <p:nvPr/>
        </p:nvCxnSpPr>
        <p:spPr>
          <a:xfrm>
            <a:off x="861557" y="12532510"/>
            <a:ext cx="167338" cy="8564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4676935E-2885-4B2D-93BB-74E95D9E5481}"/>
              </a:ext>
            </a:extLst>
          </p:cNvPr>
          <p:cNvSpPr txBox="1"/>
          <p:nvPr/>
        </p:nvSpPr>
        <p:spPr>
          <a:xfrm>
            <a:off x="161575" y="11309177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Religious concepts – The Trinity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F0473F1-7C59-4013-A1E1-7A33F53AAA3F}"/>
              </a:ext>
            </a:extLst>
          </p:cNvPr>
          <p:cNvSpPr txBox="1"/>
          <p:nvPr/>
        </p:nvSpPr>
        <p:spPr>
          <a:xfrm>
            <a:off x="697056" y="10933571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concepts – The Atonement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E92562F-2837-4097-9E0B-6CC1C3AFCEE0}"/>
              </a:ext>
            </a:extLst>
          </p:cNvPr>
          <p:cNvSpPr txBox="1"/>
          <p:nvPr/>
        </p:nvSpPr>
        <p:spPr>
          <a:xfrm>
            <a:off x="1325467" y="10810921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7351F79B-8867-4864-BFF7-7C4F2CB7776D}"/>
              </a:ext>
            </a:extLst>
          </p:cNvPr>
          <p:cNvCxnSpPr>
            <a:cxnSpLocks/>
          </p:cNvCxnSpPr>
          <p:nvPr/>
        </p:nvCxnSpPr>
        <p:spPr>
          <a:xfrm>
            <a:off x="1701255" y="11039843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FA526EE3-FB48-4A67-B52C-15664CDC6D13}"/>
              </a:ext>
            </a:extLst>
          </p:cNvPr>
          <p:cNvSpPr txBox="1"/>
          <p:nvPr/>
        </p:nvSpPr>
        <p:spPr>
          <a:xfrm>
            <a:off x="3678243" y="10503145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response to the problem of evil (ii)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BDD65705-4A26-49E3-ACF7-8330E253AA89}"/>
              </a:ext>
            </a:extLst>
          </p:cNvPr>
          <p:cNvCxnSpPr>
            <a:cxnSpLocks/>
          </p:cNvCxnSpPr>
          <p:nvPr/>
        </p:nvCxnSpPr>
        <p:spPr>
          <a:xfrm flipH="1">
            <a:off x="3903694" y="11054000"/>
            <a:ext cx="434" cy="33496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4FE0E479-D9AF-4E3A-BEDE-8165DD9236A3}"/>
              </a:ext>
            </a:extLst>
          </p:cNvPr>
          <p:cNvSpPr txBox="1"/>
          <p:nvPr/>
        </p:nvSpPr>
        <p:spPr>
          <a:xfrm>
            <a:off x="4488466" y="10667011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ECF5CEA8-26A8-4EF3-97CD-0450F4F5210C}"/>
              </a:ext>
            </a:extLst>
          </p:cNvPr>
          <p:cNvCxnSpPr>
            <a:cxnSpLocks/>
          </p:cNvCxnSpPr>
          <p:nvPr/>
        </p:nvCxnSpPr>
        <p:spPr>
          <a:xfrm>
            <a:off x="5858475" y="11053578"/>
            <a:ext cx="184242" cy="10010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>
            <a:extLst>
              <a:ext uri="{FF2B5EF4-FFF2-40B4-BE49-F238E27FC236}">
                <a16:creationId xmlns:a16="http://schemas.microsoft.com/office/drawing/2014/main" id="{D6B7FDAA-FD6F-42F5-A609-83F51E36ECFC}"/>
              </a:ext>
            </a:extLst>
          </p:cNvPr>
          <p:cNvSpPr txBox="1"/>
          <p:nvPr/>
        </p:nvSpPr>
        <p:spPr>
          <a:xfrm>
            <a:off x="6397115" y="10695470"/>
            <a:ext cx="982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Migration and Christianity in the UK</a:t>
            </a:r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21C731C8-6D9B-412B-9F5C-0D4C97F01144}"/>
              </a:ext>
            </a:extLst>
          </p:cNvPr>
          <p:cNvCxnSpPr>
            <a:cxnSpLocks/>
          </p:cNvCxnSpPr>
          <p:nvPr/>
        </p:nvCxnSpPr>
        <p:spPr>
          <a:xfrm>
            <a:off x="6968950" y="11039843"/>
            <a:ext cx="89985" cy="14102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387EDD71-0C42-415E-AFB8-DC4D365FE917}"/>
              </a:ext>
            </a:extLst>
          </p:cNvPr>
          <p:cNvSpPr txBox="1"/>
          <p:nvPr/>
        </p:nvSpPr>
        <p:spPr>
          <a:xfrm>
            <a:off x="7138627" y="10464098"/>
            <a:ext cx="140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rel. between religion and society: religion, equality and discrimination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057D06F-BD52-432D-8D7A-7E4FB1DBD4DD}"/>
              </a:ext>
            </a:extLst>
          </p:cNvPr>
          <p:cNvCxnSpPr>
            <a:cxnSpLocks/>
          </p:cNvCxnSpPr>
          <p:nvPr/>
        </p:nvCxnSpPr>
        <p:spPr>
          <a:xfrm>
            <a:off x="7999544" y="10923004"/>
            <a:ext cx="139389" cy="13001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E86E61BC-016D-46BE-A393-049D8B286D27}"/>
              </a:ext>
            </a:extLst>
          </p:cNvPr>
          <p:cNvSpPr txBox="1"/>
          <p:nvPr/>
        </p:nvSpPr>
        <p:spPr>
          <a:xfrm>
            <a:off x="7646602" y="10232457"/>
            <a:ext cx="1191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PHILOSOPHY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809B9CCC-E9B4-4011-B8EB-90DB42481DD7}"/>
              </a:ext>
            </a:extLst>
          </p:cNvPr>
          <p:cNvSpPr txBox="1"/>
          <p:nvPr/>
        </p:nvSpPr>
        <p:spPr>
          <a:xfrm>
            <a:off x="7581152" y="9762226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nature of religious experience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896ADDF-FD82-4044-B056-ABEC216DB5D7}"/>
              </a:ext>
            </a:extLst>
          </p:cNvPr>
          <p:cNvSpPr txBox="1"/>
          <p:nvPr/>
        </p:nvSpPr>
        <p:spPr>
          <a:xfrm>
            <a:off x="7055405" y="9677281"/>
            <a:ext cx="81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Mystical experience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C0B261A-CF16-405F-A520-5176BE798680}"/>
              </a:ext>
            </a:extLst>
          </p:cNvPr>
          <p:cNvSpPr txBox="1"/>
          <p:nvPr/>
        </p:nvSpPr>
        <p:spPr>
          <a:xfrm>
            <a:off x="6330959" y="9596704"/>
            <a:ext cx="81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Challenges to the objectivity and authenticity of religious experience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92E4932D-C3F2-47DF-B7B3-629C30F9758D}"/>
              </a:ext>
            </a:extLst>
          </p:cNvPr>
          <p:cNvSpPr txBox="1"/>
          <p:nvPr/>
        </p:nvSpPr>
        <p:spPr>
          <a:xfrm>
            <a:off x="5785288" y="960667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baptism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55BFCF8A-A580-4E7B-AF27-ADC1FDDB474E}"/>
              </a:ext>
            </a:extLst>
          </p:cNvPr>
          <p:cNvSpPr txBox="1"/>
          <p:nvPr/>
        </p:nvSpPr>
        <p:spPr>
          <a:xfrm>
            <a:off x="5265989" y="958962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Eucharist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0333297B-3988-49CA-9662-A9138548FF64}"/>
              </a:ext>
            </a:extLst>
          </p:cNvPr>
          <p:cNvSpPr txBox="1"/>
          <p:nvPr/>
        </p:nvSpPr>
        <p:spPr>
          <a:xfrm>
            <a:off x="4756501" y="9581460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festivals</a:t>
            </a:r>
          </a:p>
        </p:txBody>
      </p: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4068F473-001C-40F9-B24B-E3CD9DC4F38E}"/>
              </a:ext>
            </a:extLst>
          </p:cNvPr>
          <p:cNvCxnSpPr>
            <a:cxnSpLocks/>
          </p:cNvCxnSpPr>
          <p:nvPr/>
        </p:nvCxnSpPr>
        <p:spPr>
          <a:xfrm flipV="1">
            <a:off x="8438073" y="10258726"/>
            <a:ext cx="199133" cy="111676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D4CC9BEA-7224-487A-9146-D73A870DD2E5}"/>
              </a:ext>
            </a:extLst>
          </p:cNvPr>
          <p:cNvCxnSpPr>
            <a:cxnSpLocks/>
          </p:cNvCxnSpPr>
          <p:nvPr/>
        </p:nvCxnSpPr>
        <p:spPr>
          <a:xfrm flipH="1" flipV="1">
            <a:off x="8219669" y="9572303"/>
            <a:ext cx="8409" cy="23924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55E21563-700E-4A86-9575-8B8A72F86F8A}"/>
              </a:ext>
            </a:extLst>
          </p:cNvPr>
          <p:cNvCxnSpPr>
            <a:cxnSpLocks/>
          </p:cNvCxnSpPr>
          <p:nvPr/>
        </p:nvCxnSpPr>
        <p:spPr>
          <a:xfrm flipV="1">
            <a:off x="7395389" y="9456044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E4C2104E-6EDE-4107-81C4-44832CC50862}"/>
              </a:ext>
            </a:extLst>
          </p:cNvPr>
          <p:cNvCxnSpPr>
            <a:cxnSpLocks/>
          </p:cNvCxnSpPr>
          <p:nvPr/>
        </p:nvCxnSpPr>
        <p:spPr>
          <a:xfrm flipV="1">
            <a:off x="6749225" y="9393176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176FCF9C-D20E-4DCF-915B-3F8B23736034}"/>
              </a:ext>
            </a:extLst>
          </p:cNvPr>
          <p:cNvCxnSpPr>
            <a:cxnSpLocks/>
          </p:cNvCxnSpPr>
          <p:nvPr/>
        </p:nvCxnSpPr>
        <p:spPr>
          <a:xfrm flipV="1">
            <a:off x="6104077" y="9410399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FB5BA8F1-15C0-4CC2-A444-8DE1E8F5411C}"/>
              </a:ext>
            </a:extLst>
          </p:cNvPr>
          <p:cNvCxnSpPr>
            <a:cxnSpLocks/>
          </p:cNvCxnSpPr>
          <p:nvPr/>
        </p:nvCxnSpPr>
        <p:spPr>
          <a:xfrm flipV="1">
            <a:off x="5599317" y="9398879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E474B06F-6336-4C04-9E96-373C2E504BBC}"/>
              </a:ext>
            </a:extLst>
          </p:cNvPr>
          <p:cNvCxnSpPr>
            <a:cxnSpLocks/>
          </p:cNvCxnSpPr>
          <p:nvPr/>
        </p:nvCxnSpPr>
        <p:spPr>
          <a:xfrm flipV="1">
            <a:off x="5122100" y="9398878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17307656-B6A0-4D8A-B234-B0E68B895FCE}"/>
              </a:ext>
            </a:extLst>
          </p:cNvPr>
          <p:cNvSpPr txBox="1"/>
          <p:nvPr/>
        </p:nvSpPr>
        <p:spPr>
          <a:xfrm>
            <a:off x="2631948" y="9641360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F22E112-34F5-4B81-BCFB-21F472E96079}"/>
              </a:ext>
            </a:extLst>
          </p:cNvPr>
          <p:cNvCxnSpPr>
            <a:cxnSpLocks/>
          </p:cNvCxnSpPr>
          <p:nvPr/>
        </p:nvCxnSpPr>
        <p:spPr>
          <a:xfrm flipV="1">
            <a:off x="3192694" y="9443013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96C095EF-4EBD-4ADA-9F3C-9907785A745D}"/>
              </a:ext>
            </a:extLst>
          </p:cNvPr>
          <p:cNvCxnSpPr>
            <a:cxnSpLocks/>
          </p:cNvCxnSpPr>
          <p:nvPr/>
        </p:nvCxnSpPr>
        <p:spPr>
          <a:xfrm flipV="1">
            <a:off x="5274500" y="9551278"/>
            <a:ext cx="1016" cy="22459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8" name="TextBox 207">
            <a:extLst>
              <a:ext uri="{FF2B5EF4-FFF2-40B4-BE49-F238E27FC236}">
                <a16:creationId xmlns:a16="http://schemas.microsoft.com/office/drawing/2014/main" id="{C1E8E677-25AF-4B3E-B611-481063A79C10}"/>
              </a:ext>
            </a:extLst>
          </p:cNvPr>
          <p:cNvSpPr txBox="1"/>
          <p:nvPr/>
        </p:nvSpPr>
        <p:spPr>
          <a:xfrm>
            <a:off x="1917246" y="9640852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belief as a product of the human mind - Sigmund Freud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D81D172F-F959-4152-A5C0-74391CA8C224}"/>
              </a:ext>
            </a:extLst>
          </p:cNvPr>
          <p:cNvSpPr txBox="1"/>
          <p:nvPr/>
        </p:nvSpPr>
        <p:spPr>
          <a:xfrm>
            <a:off x="1179348" y="955565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belief as a product of the human mind –Carl Jung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BE148504-708C-4A7B-B683-4040BEB8329B}"/>
              </a:ext>
            </a:extLst>
          </p:cNvPr>
          <p:cNvSpPr txBox="1"/>
          <p:nvPr/>
        </p:nvSpPr>
        <p:spPr>
          <a:xfrm>
            <a:off x="598535" y="9252400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Issues relating to rejection of religion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06559E2-DB81-43ED-BC86-075869B69E0E}"/>
              </a:ext>
            </a:extLst>
          </p:cNvPr>
          <p:cNvSpPr txBox="1"/>
          <p:nvPr/>
        </p:nvSpPr>
        <p:spPr>
          <a:xfrm>
            <a:off x="116102" y="9002632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C333EC2E-91B9-4A6C-A5C4-2EB7EBA2786B}"/>
              </a:ext>
            </a:extLst>
          </p:cNvPr>
          <p:cNvSpPr txBox="1"/>
          <p:nvPr/>
        </p:nvSpPr>
        <p:spPr>
          <a:xfrm>
            <a:off x="79412" y="7937667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early church (in Acts of the Apostles)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6DF6B6D0-1900-4B67-92C3-D07B90462C92}"/>
              </a:ext>
            </a:extLst>
          </p:cNvPr>
          <p:cNvSpPr txBox="1"/>
          <p:nvPr/>
        </p:nvSpPr>
        <p:spPr>
          <a:xfrm>
            <a:off x="156203" y="8475338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Bible as a source of wisdom and authority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94896344-F8A9-4A7E-9C72-BBB29FD2A875}"/>
              </a:ext>
            </a:extLst>
          </p:cNvPr>
          <p:cNvSpPr txBox="1"/>
          <p:nvPr/>
        </p:nvSpPr>
        <p:spPr>
          <a:xfrm>
            <a:off x="126349" y="7597909"/>
            <a:ext cx="81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Two views of Jesus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D5E40F5-511F-4FF1-9FE5-19234DD1F225}"/>
              </a:ext>
            </a:extLst>
          </p:cNvPr>
          <p:cNvSpPr txBox="1"/>
          <p:nvPr/>
        </p:nvSpPr>
        <p:spPr>
          <a:xfrm>
            <a:off x="17686" y="7314853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23FE724C-24EB-41EC-9770-CBAA9BBD212A}"/>
              </a:ext>
            </a:extLst>
          </p:cNvPr>
          <p:cNvSpPr txBox="1"/>
          <p:nvPr/>
        </p:nvSpPr>
        <p:spPr>
          <a:xfrm>
            <a:off x="170683" y="6682537"/>
            <a:ext cx="962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The influence of religious experience on religious practice and faith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A9FE7D34-02D4-4F72-A8C3-2D2D47B47E4F}"/>
              </a:ext>
            </a:extLst>
          </p:cNvPr>
          <p:cNvSpPr txBox="1"/>
          <p:nvPr/>
        </p:nvSpPr>
        <p:spPr>
          <a:xfrm>
            <a:off x="1035679" y="6528049"/>
            <a:ext cx="81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Miracles the definitions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C1D6BD55-E09F-4A1B-9859-525FAC38A0B7}"/>
              </a:ext>
            </a:extLst>
          </p:cNvPr>
          <p:cNvSpPr txBox="1"/>
          <p:nvPr/>
        </p:nvSpPr>
        <p:spPr>
          <a:xfrm>
            <a:off x="1708723" y="604285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Comparative study of two scholars – Hume and Swinburne</a:t>
            </a:r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8E71046B-59AE-4428-8C0D-1CDC728F9D18}"/>
              </a:ext>
            </a:extLst>
          </p:cNvPr>
          <p:cNvCxnSpPr>
            <a:cxnSpLocks/>
          </p:cNvCxnSpPr>
          <p:nvPr/>
        </p:nvCxnSpPr>
        <p:spPr>
          <a:xfrm>
            <a:off x="1363873" y="6821960"/>
            <a:ext cx="64732" cy="37620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A7ED6953-F912-4CF3-9F9A-48F129AD27A4}"/>
              </a:ext>
            </a:extLst>
          </p:cNvPr>
          <p:cNvCxnSpPr>
            <a:cxnSpLocks/>
          </p:cNvCxnSpPr>
          <p:nvPr/>
        </p:nvCxnSpPr>
        <p:spPr>
          <a:xfrm>
            <a:off x="1035679" y="7204583"/>
            <a:ext cx="130164" cy="28355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>
            <a:extLst>
              <a:ext uri="{FF2B5EF4-FFF2-40B4-BE49-F238E27FC236}">
                <a16:creationId xmlns:a16="http://schemas.microsoft.com/office/drawing/2014/main" id="{3347E89E-14B8-4450-929C-835B8DD58367}"/>
              </a:ext>
            </a:extLst>
          </p:cNvPr>
          <p:cNvSpPr txBox="1"/>
          <p:nvPr/>
        </p:nvSpPr>
        <p:spPr>
          <a:xfrm>
            <a:off x="2288771" y="6363074"/>
            <a:ext cx="9103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CHRISTIANITY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0AE8B9B9-5480-4656-8540-771FF555A489}"/>
              </a:ext>
            </a:extLst>
          </p:cNvPr>
          <p:cNvCxnSpPr>
            <a:cxnSpLocks/>
          </p:cNvCxnSpPr>
          <p:nvPr/>
        </p:nvCxnSpPr>
        <p:spPr>
          <a:xfrm flipH="1">
            <a:off x="2329795" y="4624320"/>
            <a:ext cx="28390" cy="21683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229">
            <a:extLst>
              <a:ext uri="{FF2B5EF4-FFF2-40B4-BE49-F238E27FC236}">
                <a16:creationId xmlns:a16="http://schemas.microsoft.com/office/drawing/2014/main" id="{E7106C44-328B-4A74-A673-C1B67B33D084}"/>
              </a:ext>
            </a:extLst>
          </p:cNvPr>
          <p:cNvSpPr txBox="1"/>
          <p:nvPr/>
        </p:nvSpPr>
        <p:spPr>
          <a:xfrm>
            <a:off x="3098240" y="6265675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life – faith and works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B0F22D4F-582A-4927-B8A3-4C7F92007306}"/>
              </a:ext>
            </a:extLst>
          </p:cNvPr>
          <p:cNvSpPr txBox="1"/>
          <p:nvPr/>
        </p:nvSpPr>
        <p:spPr>
          <a:xfrm>
            <a:off x="3796237" y="6242871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life – the community of believes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0E7348F5-2CA3-4117-AB67-DB8697142BB1}"/>
              </a:ext>
            </a:extLst>
          </p:cNvPr>
          <p:cNvSpPr txBox="1"/>
          <p:nvPr/>
        </p:nvSpPr>
        <p:spPr>
          <a:xfrm>
            <a:off x="4576960" y="6230229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life – hey moral principles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855DB6DF-E7E8-480C-81D3-E1BC3526B849}"/>
              </a:ext>
            </a:extLst>
          </p:cNvPr>
          <p:cNvSpPr txBox="1"/>
          <p:nvPr/>
        </p:nvSpPr>
        <p:spPr>
          <a:xfrm>
            <a:off x="5174703" y="6389622"/>
            <a:ext cx="1191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PHILOSOPHY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BBEC5868-6FD1-4AC8-A4B0-5D833A9A07ED}"/>
              </a:ext>
            </a:extLst>
          </p:cNvPr>
          <p:cNvSpPr txBox="1"/>
          <p:nvPr/>
        </p:nvSpPr>
        <p:spPr>
          <a:xfrm>
            <a:off x="6651625" y="5995031"/>
            <a:ext cx="718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language as cognitive, but meaningless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571846CF-B3EE-4EDA-9AED-0B3187AF1074}"/>
              </a:ext>
            </a:extLst>
          </p:cNvPr>
          <p:cNvSpPr txBox="1"/>
          <p:nvPr/>
        </p:nvSpPr>
        <p:spPr>
          <a:xfrm>
            <a:off x="7294189" y="6095271"/>
            <a:ext cx="88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language as non-cognitive and analogical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C836721-90BD-4BEE-B59D-D799716BEBA1}"/>
              </a:ext>
            </a:extLst>
          </p:cNvPr>
          <p:cNvSpPr txBox="1"/>
          <p:nvPr/>
        </p:nvSpPr>
        <p:spPr>
          <a:xfrm>
            <a:off x="7427535" y="5914040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7450AC1F-5064-4BA8-BA8B-33745EA9BC0B}"/>
              </a:ext>
            </a:extLst>
          </p:cNvPr>
          <p:cNvSpPr txBox="1"/>
          <p:nvPr/>
        </p:nvSpPr>
        <p:spPr>
          <a:xfrm>
            <a:off x="7586901" y="5546360"/>
            <a:ext cx="85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Challenges from secularisation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F856D257-86E5-4236-9F15-46A30517FA2B}"/>
              </a:ext>
            </a:extLst>
          </p:cNvPr>
          <p:cNvSpPr txBox="1"/>
          <p:nvPr/>
        </p:nvSpPr>
        <p:spPr>
          <a:xfrm>
            <a:off x="7017405" y="5413071"/>
            <a:ext cx="718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Challenges from science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04010C73-C865-4E13-804A-F2264104FC55}"/>
              </a:ext>
            </a:extLst>
          </p:cNvPr>
          <p:cNvSpPr txBox="1"/>
          <p:nvPr/>
        </p:nvSpPr>
        <p:spPr>
          <a:xfrm>
            <a:off x="6283925" y="5376501"/>
            <a:ext cx="10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Challenges from pluralism and diversity within tradition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100AEEC-1833-41EF-8C0D-7705FB761677}"/>
              </a:ext>
            </a:extLst>
          </p:cNvPr>
          <p:cNvSpPr txBox="1"/>
          <p:nvPr/>
        </p:nvSpPr>
        <p:spPr>
          <a:xfrm>
            <a:off x="5533659" y="5806554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PHILOSOPHY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72299313-060E-4C6F-9077-8A54FA806514}"/>
              </a:ext>
            </a:extLst>
          </p:cNvPr>
          <p:cNvSpPr txBox="1"/>
          <p:nvPr/>
        </p:nvSpPr>
        <p:spPr>
          <a:xfrm>
            <a:off x="5357872" y="5419999"/>
            <a:ext cx="1063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Rel. lang. as non-cognitive and symbolic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2F223124-4ADE-4C96-AE1C-EE80446F782D}"/>
              </a:ext>
            </a:extLst>
          </p:cNvPr>
          <p:cNvSpPr txBox="1"/>
          <p:nvPr/>
        </p:nvSpPr>
        <p:spPr>
          <a:xfrm>
            <a:off x="4558247" y="5406798"/>
            <a:ext cx="1063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Rel. lang. as non-cognitive and mythical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C86D5058-F338-4044-BBDC-24BA2E8DE5B9}"/>
              </a:ext>
            </a:extLst>
          </p:cNvPr>
          <p:cNvSpPr txBox="1"/>
          <p:nvPr/>
        </p:nvSpPr>
        <p:spPr>
          <a:xfrm>
            <a:off x="3841247" y="5383418"/>
            <a:ext cx="1063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Rel. lang. as a language game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77C7CB81-8D88-474D-AD2B-08E4145E4696}"/>
              </a:ext>
            </a:extLst>
          </p:cNvPr>
          <p:cNvSpPr txBox="1"/>
          <p:nvPr/>
        </p:nvSpPr>
        <p:spPr>
          <a:xfrm>
            <a:off x="3187136" y="5721368"/>
            <a:ext cx="9103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CHRISTIANITY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EB4FFD12-994C-425C-BC49-3DD878F9B149}"/>
              </a:ext>
            </a:extLst>
          </p:cNvPr>
          <p:cNvSpPr txBox="1"/>
          <p:nvPr/>
        </p:nvSpPr>
        <p:spPr>
          <a:xfrm>
            <a:off x="3019420" y="5403055"/>
            <a:ext cx="1063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unification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2BEC983-F5CC-4E8E-9B58-D91EE359E31C}"/>
              </a:ext>
            </a:extLst>
          </p:cNvPr>
          <p:cNvSpPr txBox="1"/>
          <p:nvPr/>
        </p:nvSpPr>
        <p:spPr>
          <a:xfrm>
            <a:off x="2210215" y="5390201"/>
            <a:ext cx="1063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rel. </a:t>
            </a:r>
            <a:r>
              <a:rPr lang="en-GB" sz="800" dirty="0" err="1">
                <a:cs typeface="Calibri" panose="020F0502020204030204" pitchFamily="34" charset="0"/>
              </a:rPr>
              <a:t>exper</a:t>
            </a:r>
            <a:r>
              <a:rPr lang="en-GB" sz="800" dirty="0"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2F40D467-FB69-4C30-983C-7893439A09E6}"/>
              </a:ext>
            </a:extLst>
          </p:cNvPr>
          <p:cNvSpPr txBox="1"/>
          <p:nvPr/>
        </p:nvSpPr>
        <p:spPr>
          <a:xfrm>
            <a:off x="1429883" y="5353703"/>
            <a:ext cx="10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responses to poverty and injustice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8951F1D5-FBF1-449D-91F3-476A51E3EC37}"/>
              </a:ext>
            </a:extLst>
          </p:cNvPr>
          <p:cNvCxnSpPr>
            <a:cxnSpLocks/>
          </p:cNvCxnSpPr>
          <p:nvPr/>
        </p:nvCxnSpPr>
        <p:spPr>
          <a:xfrm flipV="1">
            <a:off x="7591300" y="6691894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381E7D9C-5F41-4ECB-B1D1-9454DBE0A499}"/>
              </a:ext>
            </a:extLst>
          </p:cNvPr>
          <p:cNvCxnSpPr>
            <a:cxnSpLocks/>
          </p:cNvCxnSpPr>
          <p:nvPr/>
        </p:nvCxnSpPr>
        <p:spPr>
          <a:xfrm flipV="1">
            <a:off x="6247244" y="6680836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C3DDE39F-AD64-4094-A1E2-184117C23422}"/>
              </a:ext>
            </a:extLst>
          </p:cNvPr>
          <p:cNvCxnSpPr>
            <a:cxnSpLocks/>
          </p:cNvCxnSpPr>
          <p:nvPr/>
        </p:nvCxnSpPr>
        <p:spPr>
          <a:xfrm flipV="1">
            <a:off x="5566902" y="6658579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2F073BBA-716C-4F8B-902E-AEC781F05582}"/>
              </a:ext>
            </a:extLst>
          </p:cNvPr>
          <p:cNvCxnSpPr>
            <a:cxnSpLocks/>
          </p:cNvCxnSpPr>
          <p:nvPr/>
        </p:nvCxnSpPr>
        <p:spPr>
          <a:xfrm flipV="1">
            <a:off x="4093495" y="6723379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F04AC04F-4CF1-4D3D-B9AB-44B460EB43C1}"/>
              </a:ext>
            </a:extLst>
          </p:cNvPr>
          <p:cNvCxnSpPr>
            <a:cxnSpLocks/>
          </p:cNvCxnSpPr>
          <p:nvPr/>
        </p:nvCxnSpPr>
        <p:spPr>
          <a:xfrm flipV="1">
            <a:off x="3315230" y="6743336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B8977D21-1BAC-4003-84C7-F3585B499C54}"/>
              </a:ext>
            </a:extLst>
          </p:cNvPr>
          <p:cNvCxnSpPr>
            <a:cxnSpLocks/>
          </p:cNvCxnSpPr>
          <p:nvPr/>
        </p:nvCxnSpPr>
        <p:spPr>
          <a:xfrm flipH="1" flipV="1">
            <a:off x="8223873" y="6191039"/>
            <a:ext cx="106950" cy="31525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BF8CEA7-F95D-492E-BBB9-AFFAC1A760A7}"/>
              </a:ext>
            </a:extLst>
          </p:cNvPr>
          <p:cNvCxnSpPr>
            <a:cxnSpLocks/>
          </p:cNvCxnSpPr>
          <p:nvPr/>
        </p:nvCxnSpPr>
        <p:spPr>
          <a:xfrm flipH="1">
            <a:off x="8092691" y="5232760"/>
            <a:ext cx="122263" cy="27426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54A5745E-D81B-43AF-95D0-925BD85EFD85}"/>
              </a:ext>
            </a:extLst>
          </p:cNvPr>
          <p:cNvCxnSpPr>
            <a:cxnSpLocks/>
          </p:cNvCxnSpPr>
          <p:nvPr/>
        </p:nvCxnSpPr>
        <p:spPr>
          <a:xfrm flipH="1">
            <a:off x="7372275" y="5151990"/>
            <a:ext cx="122263" cy="27426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879AA804-2765-4869-BA15-2BF85412A95C}"/>
              </a:ext>
            </a:extLst>
          </p:cNvPr>
          <p:cNvCxnSpPr>
            <a:cxnSpLocks/>
          </p:cNvCxnSpPr>
          <p:nvPr/>
        </p:nvCxnSpPr>
        <p:spPr>
          <a:xfrm flipH="1">
            <a:off x="6753903" y="5139343"/>
            <a:ext cx="39195" cy="24946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03D4303F-F658-4F23-AB96-3ACD1DC3BAD5}"/>
              </a:ext>
            </a:extLst>
          </p:cNvPr>
          <p:cNvCxnSpPr>
            <a:cxnSpLocks/>
          </p:cNvCxnSpPr>
          <p:nvPr/>
        </p:nvCxnSpPr>
        <p:spPr>
          <a:xfrm flipH="1" flipV="1">
            <a:off x="5792318" y="5161005"/>
            <a:ext cx="35211" cy="31367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F9847E32-97D9-4CA3-BD01-3A8FAC1DD2BA}"/>
              </a:ext>
            </a:extLst>
          </p:cNvPr>
          <p:cNvCxnSpPr>
            <a:cxnSpLocks/>
          </p:cNvCxnSpPr>
          <p:nvPr/>
        </p:nvCxnSpPr>
        <p:spPr>
          <a:xfrm flipH="1" flipV="1">
            <a:off x="4804856" y="5159418"/>
            <a:ext cx="106950" cy="31525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F780ADA-8DB2-4490-98EF-E7F1F76B3F27}"/>
              </a:ext>
            </a:extLst>
          </p:cNvPr>
          <p:cNvCxnSpPr>
            <a:cxnSpLocks/>
          </p:cNvCxnSpPr>
          <p:nvPr/>
        </p:nvCxnSpPr>
        <p:spPr>
          <a:xfrm flipV="1">
            <a:off x="4171466" y="5099638"/>
            <a:ext cx="10569" cy="32340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4EADCCE6-F409-45C4-A901-4BEF7D4763A5}"/>
              </a:ext>
            </a:extLst>
          </p:cNvPr>
          <p:cNvCxnSpPr>
            <a:cxnSpLocks/>
          </p:cNvCxnSpPr>
          <p:nvPr/>
        </p:nvCxnSpPr>
        <p:spPr>
          <a:xfrm flipH="1" flipV="1">
            <a:off x="3498044" y="5151990"/>
            <a:ext cx="4087" cy="31413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31C64B27-CE57-419B-9201-DF4B2D4D479D}"/>
              </a:ext>
            </a:extLst>
          </p:cNvPr>
          <p:cNvCxnSpPr>
            <a:cxnSpLocks/>
          </p:cNvCxnSpPr>
          <p:nvPr/>
        </p:nvCxnSpPr>
        <p:spPr>
          <a:xfrm flipV="1">
            <a:off x="2708047" y="5131207"/>
            <a:ext cx="18344" cy="30932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8C405A96-CE2D-4881-B4DD-771777D20C46}"/>
              </a:ext>
            </a:extLst>
          </p:cNvPr>
          <p:cNvCxnSpPr>
            <a:cxnSpLocks/>
          </p:cNvCxnSpPr>
          <p:nvPr/>
        </p:nvCxnSpPr>
        <p:spPr>
          <a:xfrm flipV="1">
            <a:off x="2081728" y="5111445"/>
            <a:ext cx="25668" cy="31219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63571CE6-E6F2-4E27-8AFF-CF550F8EF0E1}"/>
              </a:ext>
            </a:extLst>
          </p:cNvPr>
          <p:cNvCxnSpPr>
            <a:cxnSpLocks/>
          </p:cNvCxnSpPr>
          <p:nvPr/>
        </p:nvCxnSpPr>
        <p:spPr>
          <a:xfrm>
            <a:off x="787858" y="7861327"/>
            <a:ext cx="262245" cy="8265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9706C155-5235-4AB9-8114-3AD57A3DC8B6}"/>
              </a:ext>
            </a:extLst>
          </p:cNvPr>
          <p:cNvCxnSpPr>
            <a:cxnSpLocks/>
            <a:stCxn id="215" idx="3"/>
          </p:cNvCxnSpPr>
          <p:nvPr/>
        </p:nvCxnSpPr>
        <p:spPr>
          <a:xfrm>
            <a:off x="971294" y="8767726"/>
            <a:ext cx="230180" cy="3234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C3071516-7CB6-467A-9A18-E425843541EC}"/>
              </a:ext>
            </a:extLst>
          </p:cNvPr>
          <p:cNvSpPr txBox="1"/>
          <p:nvPr/>
        </p:nvSpPr>
        <p:spPr>
          <a:xfrm>
            <a:off x="2814844" y="1587650"/>
            <a:ext cx="7248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Summarising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8445CB36-F5A7-4954-A09F-34703C9D37DF}"/>
              </a:ext>
            </a:extLst>
          </p:cNvPr>
          <p:cNvSpPr txBox="1"/>
          <p:nvPr/>
        </p:nvSpPr>
        <p:spPr>
          <a:xfrm>
            <a:off x="5266176" y="10201120"/>
            <a:ext cx="1191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CHRISTIANITY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0F3658E5-F329-4441-94A9-5E559A79E610}"/>
              </a:ext>
            </a:extLst>
          </p:cNvPr>
          <p:cNvSpPr txBox="1"/>
          <p:nvPr/>
        </p:nvSpPr>
        <p:spPr>
          <a:xfrm>
            <a:off x="2601997" y="3927915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baptism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65B9B368-B4BD-489F-8910-40CCC3BC616B}"/>
              </a:ext>
            </a:extLst>
          </p:cNvPr>
          <p:cNvSpPr txBox="1"/>
          <p:nvPr/>
        </p:nvSpPr>
        <p:spPr>
          <a:xfrm>
            <a:off x="2095427" y="3925646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Eucharist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55D98B34-1DE1-4AE0-B226-DCAD32F31DA8}"/>
              </a:ext>
            </a:extLst>
          </p:cNvPr>
          <p:cNvSpPr txBox="1"/>
          <p:nvPr/>
        </p:nvSpPr>
        <p:spPr>
          <a:xfrm>
            <a:off x="1640447" y="3955956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Religious identity through diversity in festivals</a:t>
            </a: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D23CE86E-B59A-4516-BE84-FF15B3D737E4}"/>
              </a:ext>
            </a:extLst>
          </p:cNvPr>
          <p:cNvCxnSpPr>
            <a:cxnSpLocks/>
            <a:stCxn id="285" idx="2"/>
          </p:cNvCxnSpPr>
          <p:nvPr/>
        </p:nvCxnSpPr>
        <p:spPr>
          <a:xfrm>
            <a:off x="2047993" y="4663842"/>
            <a:ext cx="30889" cy="20211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6EE710F3-4288-42CD-AD38-410A6F65F492}"/>
              </a:ext>
            </a:extLst>
          </p:cNvPr>
          <p:cNvCxnSpPr>
            <a:cxnSpLocks/>
          </p:cNvCxnSpPr>
          <p:nvPr/>
        </p:nvCxnSpPr>
        <p:spPr>
          <a:xfrm flipH="1">
            <a:off x="2755517" y="4595369"/>
            <a:ext cx="36309" cy="24040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83156FBE-768F-47BC-9446-F7934A3D5037}"/>
              </a:ext>
            </a:extLst>
          </p:cNvPr>
          <p:cNvCxnSpPr>
            <a:cxnSpLocks/>
          </p:cNvCxnSpPr>
          <p:nvPr/>
        </p:nvCxnSpPr>
        <p:spPr>
          <a:xfrm flipH="1">
            <a:off x="2681327" y="6695038"/>
            <a:ext cx="52547" cy="37072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>
            <a:extLst>
              <a:ext uri="{FF2B5EF4-FFF2-40B4-BE49-F238E27FC236}">
                <a16:creationId xmlns:a16="http://schemas.microsoft.com/office/drawing/2014/main" id="{827C10FF-608F-40AA-AC19-896FEE025A5F}"/>
              </a:ext>
            </a:extLst>
          </p:cNvPr>
          <p:cNvSpPr txBox="1"/>
          <p:nvPr/>
        </p:nvSpPr>
        <p:spPr>
          <a:xfrm>
            <a:off x="2320523" y="3741659"/>
            <a:ext cx="9103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CHRISTIANITY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74B8BEF9-148E-4556-892A-DB9BA0EB4C38}"/>
              </a:ext>
            </a:extLst>
          </p:cNvPr>
          <p:cNvSpPr txBox="1"/>
          <p:nvPr/>
        </p:nvSpPr>
        <p:spPr>
          <a:xfrm>
            <a:off x="7016381" y="12778179"/>
            <a:ext cx="9461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Divine Command Theory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2CD91AD5-7A9B-4301-A7B7-95753A2A56B7}"/>
              </a:ext>
            </a:extLst>
          </p:cNvPr>
          <p:cNvSpPr txBox="1"/>
          <p:nvPr/>
        </p:nvSpPr>
        <p:spPr>
          <a:xfrm>
            <a:off x="6147687" y="12768740"/>
            <a:ext cx="907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Divine Command Theory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2F7C30D8-F156-42BF-94A5-E56CFF8A4715}"/>
              </a:ext>
            </a:extLst>
          </p:cNvPr>
          <p:cNvSpPr txBox="1"/>
          <p:nvPr/>
        </p:nvSpPr>
        <p:spPr>
          <a:xfrm>
            <a:off x="5389037" y="12684247"/>
            <a:ext cx="946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Divine Command Theory- Challenges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93C98164-0CBC-4A95-9209-F8EA9A1044C1}"/>
              </a:ext>
            </a:extLst>
          </p:cNvPr>
          <p:cNvSpPr txBox="1"/>
          <p:nvPr/>
        </p:nvSpPr>
        <p:spPr>
          <a:xfrm>
            <a:off x="4396342" y="12950080"/>
            <a:ext cx="9461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Virtue Ethics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FDB4EDB2-01A1-4120-B5C1-76625B9FD8E6}"/>
              </a:ext>
            </a:extLst>
          </p:cNvPr>
          <p:cNvSpPr txBox="1"/>
          <p:nvPr/>
        </p:nvSpPr>
        <p:spPr>
          <a:xfrm>
            <a:off x="3769869" y="12727009"/>
            <a:ext cx="946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Virtue Ethics- Aristotelian virtue ethics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112B6C34-1456-48A7-8708-E36464315821}"/>
              </a:ext>
            </a:extLst>
          </p:cNvPr>
          <p:cNvSpPr txBox="1"/>
          <p:nvPr/>
        </p:nvSpPr>
        <p:spPr>
          <a:xfrm>
            <a:off x="2950032" y="12729292"/>
            <a:ext cx="9461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Virtue Ethics- usefulness</a:t>
            </a:r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01844ED5-54D9-40CA-9C41-276C82DC5BE6}"/>
              </a:ext>
            </a:extLst>
          </p:cNvPr>
          <p:cNvCxnSpPr>
            <a:cxnSpLocks/>
          </p:cNvCxnSpPr>
          <p:nvPr/>
        </p:nvCxnSpPr>
        <p:spPr>
          <a:xfrm>
            <a:off x="4235684" y="13200646"/>
            <a:ext cx="35209" cy="20704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4EB32068-2C4C-4C86-A8F9-8E2D2A23AEDD}"/>
              </a:ext>
            </a:extLst>
          </p:cNvPr>
          <p:cNvCxnSpPr>
            <a:cxnSpLocks/>
          </p:cNvCxnSpPr>
          <p:nvPr/>
        </p:nvCxnSpPr>
        <p:spPr>
          <a:xfrm>
            <a:off x="3406718" y="13125544"/>
            <a:ext cx="35209" cy="20704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Box 308">
            <a:extLst>
              <a:ext uri="{FF2B5EF4-FFF2-40B4-BE49-F238E27FC236}">
                <a16:creationId xmlns:a16="http://schemas.microsoft.com/office/drawing/2014/main" id="{799DAA4F-4E01-4AC7-B911-765988934FB4}"/>
              </a:ext>
            </a:extLst>
          </p:cNvPr>
          <p:cNvSpPr txBox="1"/>
          <p:nvPr/>
        </p:nvSpPr>
        <p:spPr>
          <a:xfrm>
            <a:off x="2315638" y="12904294"/>
            <a:ext cx="9461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Ethical Egoism- Key principles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C8E20F5F-2C99-412A-9E5F-BE48F91FEFD6}"/>
              </a:ext>
            </a:extLst>
          </p:cNvPr>
          <p:cNvSpPr txBox="1"/>
          <p:nvPr/>
        </p:nvSpPr>
        <p:spPr>
          <a:xfrm rot="19880972">
            <a:off x="1777798" y="12505387"/>
            <a:ext cx="946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Ethical Egoism- </a:t>
            </a:r>
            <a:r>
              <a:rPr lang="en-GB" sz="800" dirty="0" err="1">
                <a:cs typeface="Calibri" panose="020F0502020204030204" pitchFamily="34" charset="0"/>
              </a:rPr>
              <a:t>Stirner</a:t>
            </a:r>
            <a:r>
              <a:rPr lang="en-GB" sz="800" dirty="0">
                <a:cs typeface="Calibri" panose="020F0502020204030204" pitchFamily="34" charset="0"/>
              </a:rPr>
              <a:t> developments</a:t>
            </a: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E987B840-5564-4285-A680-6F8DAF57241E}"/>
              </a:ext>
            </a:extLst>
          </p:cNvPr>
          <p:cNvSpPr txBox="1"/>
          <p:nvPr/>
        </p:nvSpPr>
        <p:spPr>
          <a:xfrm>
            <a:off x="1904418" y="11941045"/>
            <a:ext cx="597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Ethical Egoism- Strength/weakness</a:t>
            </a:r>
          </a:p>
        </p:txBody>
      </p: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D4ECBE0E-BCC2-49F6-8C71-A9BD7A1F632F}"/>
              </a:ext>
            </a:extLst>
          </p:cNvPr>
          <p:cNvCxnSpPr>
            <a:cxnSpLocks/>
          </p:cNvCxnSpPr>
          <p:nvPr/>
        </p:nvCxnSpPr>
        <p:spPr>
          <a:xfrm flipH="1" flipV="1">
            <a:off x="7875625" y="11680915"/>
            <a:ext cx="147842" cy="29204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393873E6-8A92-413F-89CF-B399C9B58276}"/>
              </a:ext>
            </a:extLst>
          </p:cNvPr>
          <p:cNvCxnSpPr>
            <a:cxnSpLocks/>
          </p:cNvCxnSpPr>
          <p:nvPr/>
        </p:nvCxnSpPr>
        <p:spPr>
          <a:xfrm flipH="1" flipV="1">
            <a:off x="8937623" y="10361079"/>
            <a:ext cx="227066" cy="34512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3" name="TextBox 322">
            <a:extLst>
              <a:ext uri="{FF2B5EF4-FFF2-40B4-BE49-F238E27FC236}">
                <a16:creationId xmlns:a16="http://schemas.microsoft.com/office/drawing/2014/main" id="{383AB4B5-6E18-478C-A8C5-F34A289F811F}"/>
              </a:ext>
            </a:extLst>
          </p:cNvPr>
          <p:cNvSpPr txBox="1"/>
          <p:nvPr/>
        </p:nvSpPr>
        <p:spPr>
          <a:xfrm>
            <a:off x="2562262" y="11894150"/>
            <a:ext cx="7392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</a:t>
            </a:r>
          </a:p>
        </p:txBody>
      </p: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0504068D-D282-4964-8098-AFFEFD905D34}"/>
              </a:ext>
            </a:extLst>
          </p:cNvPr>
          <p:cNvCxnSpPr>
            <a:cxnSpLocks/>
          </p:cNvCxnSpPr>
          <p:nvPr/>
        </p:nvCxnSpPr>
        <p:spPr>
          <a:xfrm flipH="1">
            <a:off x="8255078" y="9059107"/>
            <a:ext cx="305564" cy="105848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7" name="TextBox 326">
            <a:extLst>
              <a:ext uri="{FF2B5EF4-FFF2-40B4-BE49-F238E27FC236}">
                <a16:creationId xmlns:a16="http://schemas.microsoft.com/office/drawing/2014/main" id="{6B522E2F-4705-4FA8-A495-8E8F9F80EAC1}"/>
              </a:ext>
            </a:extLst>
          </p:cNvPr>
          <p:cNvSpPr txBox="1"/>
          <p:nvPr/>
        </p:nvSpPr>
        <p:spPr>
          <a:xfrm>
            <a:off x="3365051" y="11890095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Law- 4 types of Law</a:t>
            </a:r>
          </a:p>
        </p:txBody>
      </p: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A4D31209-543A-46E8-9E29-00ED00E54DC6}"/>
              </a:ext>
            </a:extLst>
          </p:cNvPr>
          <p:cNvCxnSpPr>
            <a:cxnSpLocks/>
          </p:cNvCxnSpPr>
          <p:nvPr/>
        </p:nvCxnSpPr>
        <p:spPr>
          <a:xfrm flipH="1">
            <a:off x="7819418" y="8767242"/>
            <a:ext cx="192483" cy="239253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9" name="TextBox 328">
            <a:extLst>
              <a:ext uri="{FF2B5EF4-FFF2-40B4-BE49-F238E27FC236}">
                <a16:creationId xmlns:a16="http://schemas.microsoft.com/office/drawing/2014/main" id="{03894152-B8B2-4435-BD01-B560791283DE}"/>
              </a:ext>
            </a:extLst>
          </p:cNvPr>
          <p:cNvSpPr txBox="1"/>
          <p:nvPr/>
        </p:nvSpPr>
        <p:spPr>
          <a:xfrm>
            <a:off x="4302975" y="11815388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Virtues and goods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3A98ABA3-2F6D-4DF4-A3BE-08945F9E5E55}"/>
              </a:ext>
            </a:extLst>
          </p:cNvPr>
          <p:cNvSpPr txBox="1"/>
          <p:nvPr/>
        </p:nvSpPr>
        <p:spPr>
          <a:xfrm>
            <a:off x="5055017" y="11931929"/>
            <a:ext cx="739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Abortion</a:t>
            </a: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DB0E5037-EC59-41B7-A779-4D5C7DA3BBAA}"/>
              </a:ext>
            </a:extLst>
          </p:cNvPr>
          <p:cNvCxnSpPr>
            <a:cxnSpLocks/>
          </p:cNvCxnSpPr>
          <p:nvPr/>
        </p:nvCxnSpPr>
        <p:spPr>
          <a:xfrm flipH="1">
            <a:off x="7138628" y="8704858"/>
            <a:ext cx="61191" cy="36815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2" name="TextBox 331">
            <a:extLst>
              <a:ext uri="{FF2B5EF4-FFF2-40B4-BE49-F238E27FC236}">
                <a16:creationId xmlns:a16="http://schemas.microsoft.com/office/drawing/2014/main" id="{C84697B0-7680-4C78-993E-7F79B70C9C9F}"/>
              </a:ext>
            </a:extLst>
          </p:cNvPr>
          <p:cNvSpPr txBox="1"/>
          <p:nvPr/>
        </p:nvSpPr>
        <p:spPr>
          <a:xfrm>
            <a:off x="5916981" y="11971062"/>
            <a:ext cx="739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Abortion</a:t>
            </a:r>
          </a:p>
        </p:txBody>
      </p: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CED88806-2EBF-4738-BA76-4B899D2B5B9A}"/>
              </a:ext>
            </a:extLst>
          </p:cNvPr>
          <p:cNvCxnSpPr>
            <a:cxnSpLocks/>
          </p:cNvCxnSpPr>
          <p:nvPr/>
        </p:nvCxnSpPr>
        <p:spPr>
          <a:xfrm flipH="1">
            <a:off x="6612008" y="8655263"/>
            <a:ext cx="61191" cy="36815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5" name="TextBox 334">
            <a:extLst>
              <a:ext uri="{FF2B5EF4-FFF2-40B4-BE49-F238E27FC236}">
                <a16:creationId xmlns:a16="http://schemas.microsoft.com/office/drawing/2014/main" id="{0756C1A5-0F1A-4FCF-995E-F8CA14AD5494}"/>
              </a:ext>
            </a:extLst>
          </p:cNvPr>
          <p:cNvSpPr txBox="1"/>
          <p:nvPr/>
        </p:nvSpPr>
        <p:spPr>
          <a:xfrm>
            <a:off x="6856139" y="11919311"/>
            <a:ext cx="739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Euthanasia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EA8C1B4D-CCBE-46FB-A705-1783E7093766}"/>
              </a:ext>
            </a:extLst>
          </p:cNvPr>
          <p:cNvSpPr txBox="1"/>
          <p:nvPr/>
        </p:nvSpPr>
        <p:spPr>
          <a:xfrm>
            <a:off x="7750315" y="12000887"/>
            <a:ext cx="739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Law- Euthanasia</a:t>
            </a:r>
          </a:p>
        </p:txBody>
      </p: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CC330DC5-14EC-4535-A6FD-AA30A0C7327B}"/>
              </a:ext>
            </a:extLst>
          </p:cNvPr>
          <p:cNvCxnSpPr>
            <a:cxnSpLocks/>
          </p:cNvCxnSpPr>
          <p:nvPr/>
        </p:nvCxnSpPr>
        <p:spPr>
          <a:xfrm>
            <a:off x="5085200" y="8638483"/>
            <a:ext cx="10932" cy="359346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75C74A68-A943-4165-A9CE-77336AD70C56}"/>
              </a:ext>
            </a:extLst>
          </p:cNvPr>
          <p:cNvCxnSpPr>
            <a:cxnSpLocks/>
          </p:cNvCxnSpPr>
          <p:nvPr/>
        </p:nvCxnSpPr>
        <p:spPr>
          <a:xfrm>
            <a:off x="3934764" y="8800072"/>
            <a:ext cx="0" cy="3115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BE13D656-9A52-466F-9911-C20A5041E5A8}"/>
              </a:ext>
            </a:extLst>
          </p:cNvPr>
          <p:cNvCxnSpPr>
            <a:cxnSpLocks/>
          </p:cNvCxnSpPr>
          <p:nvPr/>
        </p:nvCxnSpPr>
        <p:spPr>
          <a:xfrm>
            <a:off x="3241036" y="8761428"/>
            <a:ext cx="0" cy="3115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>
            <a:extLst>
              <a:ext uri="{FF2B5EF4-FFF2-40B4-BE49-F238E27FC236}">
                <a16:creationId xmlns:a16="http://schemas.microsoft.com/office/drawing/2014/main" id="{BE66A96E-A0D7-425D-A2EE-99ED58C7DCB5}"/>
              </a:ext>
            </a:extLst>
          </p:cNvPr>
          <p:cNvCxnSpPr>
            <a:cxnSpLocks/>
          </p:cNvCxnSpPr>
          <p:nvPr/>
        </p:nvCxnSpPr>
        <p:spPr>
          <a:xfrm>
            <a:off x="2444016" y="8761427"/>
            <a:ext cx="0" cy="3115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5327D955-809E-4D99-89C4-F0C0F22E291D}"/>
              </a:ext>
            </a:extLst>
          </p:cNvPr>
          <p:cNvCxnSpPr>
            <a:cxnSpLocks/>
          </p:cNvCxnSpPr>
          <p:nvPr/>
        </p:nvCxnSpPr>
        <p:spPr>
          <a:xfrm flipH="1">
            <a:off x="1552949" y="8564485"/>
            <a:ext cx="182935" cy="21517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070A6179-E60D-4F49-8711-27F8F45F0B19}"/>
              </a:ext>
            </a:extLst>
          </p:cNvPr>
          <p:cNvCxnSpPr>
            <a:cxnSpLocks/>
          </p:cNvCxnSpPr>
          <p:nvPr/>
        </p:nvCxnSpPr>
        <p:spPr>
          <a:xfrm flipH="1">
            <a:off x="1396239" y="8067697"/>
            <a:ext cx="307279" cy="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092477F8-DD12-4220-817A-984D61D510B4}"/>
              </a:ext>
            </a:extLst>
          </p:cNvPr>
          <p:cNvCxnSpPr>
            <a:cxnSpLocks/>
          </p:cNvCxnSpPr>
          <p:nvPr/>
        </p:nvCxnSpPr>
        <p:spPr>
          <a:xfrm flipV="1">
            <a:off x="3642329" y="7358937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187E40A9-E3A4-4ACF-9230-9990CA0FEA0F}"/>
              </a:ext>
            </a:extLst>
          </p:cNvPr>
          <p:cNvCxnSpPr>
            <a:cxnSpLocks/>
          </p:cNvCxnSpPr>
          <p:nvPr/>
        </p:nvCxnSpPr>
        <p:spPr>
          <a:xfrm flipV="1">
            <a:off x="4317323" y="7358937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5D0CD954-405A-4B29-859F-0682EE7E4CC2}"/>
              </a:ext>
            </a:extLst>
          </p:cNvPr>
          <p:cNvCxnSpPr>
            <a:cxnSpLocks/>
          </p:cNvCxnSpPr>
          <p:nvPr/>
        </p:nvCxnSpPr>
        <p:spPr>
          <a:xfrm flipV="1">
            <a:off x="4934477" y="7363408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>
            <a:extLst>
              <a:ext uri="{FF2B5EF4-FFF2-40B4-BE49-F238E27FC236}">
                <a16:creationId xmlns:a16="http://schemas.microsoft.com/office/drawing/2014/main" id="{4C6CA989-9BD3-49CF-BE8D-3E3713ACC4FC}"/>
              </a:ext>
            </a:extLst>
          </p:cNvPr>
          <p:cNvSpPr txBox="1"/>
          <p:nvPr/>
        </p:nvSpPr>
        <p:spPr>
          <a:xfrm>
            <a:off x="3585011" y="8362647"/>
            <a:ext cx="717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Naturalism- Key principles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D4A4FEA3-FF3D-41A9-9E3A-0C5FB510B883}"/>
              </a:ext>
            </a:extLst>
          </p:cNvPr>
          <p:cNvCxnSpPr>
            <a:cxnSpLocks/>
          </p:cNvCxnSpPr>
          <p:nvPr/>
        </p:nvCxnSpPr>
        <p:spPr>
          <a:xfrm flipV="1">
            <a:off x="5534131" y="7348366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CFA85956-F20C-4A9D-B725-CEAFAC26EB88}"/>
              </a:ext>
            </a:extLst>
          </p:cNvPr>
          <p:cNvCxnSpPr>
            <a:cxnSpLocks/>
          </p:cNvCxnSpPr>
          <p:nvPr/>
        </p:nvCxnSpPr>
        <p:spPr>
          <a:xfrm flipV="1">
            <a:off x="6147687" y="7358937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TextBox 363">
            <a:extLst>
              <a:ext uri="{FF2B5EF4-FFF2-40B4-BE49-F238E27FC236}">
                <a16:creationId xmlns:a16="http://schemas.microsoft.com/office/drawing/2014/main" id="{CCB711F2-788E-4DF5-AD06-6C02196FF339}"/>
              </a:ext>
            </a:extLst>
          </p:cNvPr>
          <p:cNvSpPr txBox="1"/>
          <p:nvPr/>
        </p:nvSpPr>
        <p:spPr>
          <a:xfrm>
            <a:off x="2807262" y="8302094"/>
            <a:ext cx="870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Naturalism- Bradley’s development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F904C2F1-8BF5-4F88-8941-4C09DB9BC787}"/>
              </a:ext>
            </a:extLst>
          </p:cNvPr>
          <p:cNvSpPr txBox="1"/>
          <p:nvPr/>
        </p:nvSpPr>
        <p:spPr>
          <a:xfrm>
            <a:off x="2051357" y="8302094"/>
            <a:ext cx="870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Naturalism- Strength/ Weakness</a:t>
            </a:r>
          </a:p>
        </p:txBody>
      </p: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FA847686-0EFF-4C74-A438-7C2EA24E0240}"/>
              </a:ext>
            </a:extLst>
          </p:cNvPr>
          <p:cNvCxnSpPr>
            <a:cxnSpLocks/>
          </p:cNvCxnSpPr>
          <p:nvPr/>
        </p:nvCxnSpPr>
        <p:spPr>
          <a:xfrm flipV="1">
            <a:off x="7080290" y="7368428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TextBox 366">
            <a:extLst>
              <a:ext uri="{FF2B5EF4-FFF2-40B4-BE49-F238E27FC236}">
                <a16:creationId xmlns:a16="http://schemas.microsoft.com/office/drawing/2014/main" id="{481FD485-E311-41BD-8ABF-3FA51C7DEFC6}"/>
              </a:ext>
            </a:extLst>
          </p:cNvPr>
          <p:cNvSpPr txBox="1"/>
          <p:nvPr/>
        </p:nvSpPr>
        <p:spPr>
          <a:xfrm>
            <a:off x="1542073" y="8273338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Intuitionism- Key principles</a:t>
            </a:r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FAB30A0F-D959-46E8-B139-F226A38AEF2E}"/>
              </a:ext>
            </a:extLst>
          </p:cNvPr>
          <p:cNvCxnSpPr>
            <a:cxnSpLocks/>
          </p:cNvCxnSpPr>
          <p:nvPr/>
        </p:nvCxnSpPr>
        <p:spPr>
          <a:xfrm flipH="1" flipV="1">
            <a:off x="8119943" y="7358937"/>
            <a:ext cx="140507" cy="28097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>
            <a:extLst>
              <a:ext uri="{FF2B5EF4-FFF2-40B4-BE49-F238E27FC236}">
                <a16:creationId xmlns:a16="http://schemas.microsoft.com/office/drawing/2014/main" id="{5223AB62-5129-4DB8-8EE6-0F21C234A74D}"/>
              </a:ext>
            </a:extLst>
          </p:cNvPr>
          <p:cNvSpPr txBox="1"/>
          <p:nvPr/>
        </p:nvSpPr>
        <p:spPr>
          <a:xfrm>
            <a:off x="1631254" y="7817661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Intuitionism- Pritchard development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870F7D44-B3DD-4430-B00D-B9A40FEA2D84}"/>
              </a:ext>
            </a:extLst>
          </p:cNvPr>
          <p:cNvSpPr txBox="1"/>
          <p:nvPr/>
        </p:nvSpPr>
        <p:spPr>
          <a:xfrm>
            <a:off x="2186142" y="7453925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Intuitionism- Strengths/ Weaknesses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32242E67-3B69-406A-9D85-88B7AECDAA2A}"/>
              </a:ext>
            </a:extLst>
          </p:cNvPr>
          <p:cNvSpPr txBox="1"/>
          <p:nvPr/>
        </p:nvSpPr>
        <p:spPr>
          <a:xfrm>
            <a:off x="2758788" y="7639418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Emotivism- Key principles</a:t>
            </a:r>
          </a:p>
        </p:txBody>
      </p: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1A879D7A-64D0-41E7-A478-E749D69954DC}"/>
              </a:ext>
            </a:extLst>
          </p:cNvPr>
          <p:cNvCxnSpPr>
            <a:cxnSpLocks/>
          </p:cNvCxnSpPr>
          <p:nvPr/>
        </p:nvCxnSpPr>
        <p:spPr>
          <a:xfrm flipH="1" flipV="1">
            <a:off x="8674363" y="6877699"/>
            <a:ext cx="269646" cy="23770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E968AC35-0589-4426-BAA2-B6DC75A4756A}"/>
              </a:ext>
            </a:extLst>
          </p:cNvPr>
          <p:cNvCxnSpPr>
            <a:cxnSpLocks/>
          </p:cNvCxnSpPr>
          <p:nvPr/>
        </p:nvCxnSpPr>
        <p:spPr>
          <a:xfrm flipH="1" flipV="1">
            <a:off x="8838133" y="6328277"/>
            <a:ext cx="213023" cy="1930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TextBox 374">
            <a:extLst>
              <a:ext uri="{FF2B5EF4-FFF2-40B4-BE49-F238E27FC236}">
                <a16:creationId xmlns:a16="http://schemas.microsoft.com/office/drawing/2014/main" id="{40CA9BCA-6F39-4535-96D5-6B9D1EB7E360}"/>
              </a:ext>
            </a:extLst>
          </p:cNvPr>
          <p:cNvSpPr txBox="1"/>
          <p:nvPr/>
        </p:nvSpPr>
        <p:spPr>
          <a:xfrm>
            <a:off x="3387365" y="7597166"/>
            <a:ext cx="73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Emotivism- Ayer’s development</a:t>
            </a:r>
          </a:p>
        </p:txBody>
      </p: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0FA887AE-8B0B-4F51-84A5-216163509F7B}"/>
              </a:ext>
            </a:extLst>
          </p:cNvPr>
          <p:cNvCxnSpPr>
            <a:cxnSpLocks/>
          </p:cNvCxnSpPr>
          <p:nvPr/>
        </p:nvCxnSpPr>
        <p:spPr>
          <a:xfrm flipH="1">
            <a:off x="8807625" y="5637630"/>
            <a:ext cx="251362" cy="13824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TextBox 376">
            <a:extLst>
              <a:ext uri="{FF2B5EF4-FFF2-40B4-BE49-F238E27FC236}">
                <a16:creationId xmlns:a16="http://schemas.microsoft.com/office/drawing/2014/main" id="{C8C5E587-DA4F-4D54-8F39-3735445DE7FF}"/>
              </a:ext>
            </a:extLst>
          </p:cNvPr>
          <p:cNvSpPr txBox="1"/>
          <p:nvPr/>
        </p:nvSpPr>
        <p:spPr>
          <a:xfrm>
            <a:off x="4036934" y="7599373"/>
            <a:ext cx="739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Emotivism- Strengths and weaknesses</a:t>
            </a:r>
          </a:p>
        </p:txBody>
      </p: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54A04285-39C0-45CC-AB13-45EC0F5F044E}"/>
              </a:ext>
            </a:extLst>
          </p:cNvPr>
          <p:cNvCxnSpPr>
            <a:cxnSpLocks/>
          </p:cNvCxnSpPr>
          <p:nvPr/>
        </p:nvCxnSpPr>
        <p:spPr>
          <a:xfrm flipH="1">
            <a:off x="8628117" y="5230886"/>
            <a:ext cx="251362" cy="13824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0" name="TextBox 379">
            <a:extLst>
              <a:ext uri="{FF2B5EF4-FFF2-40B4-BE49-F238E27FC236}">
                <a16:creationId xmlns:a16="http://schemas.microsoft.com/office/drawing/2014/main" id="{9A6A552B-56F3-4E4A-BE25-3E9DC5D4BEC8}"/>
              </a:ext>
            </a:extLst>
          </p:cNvPr>
          <p:cNvSpPr txBox="1"/>
          <p:nvPr/>
        </p:nvSpPr>
        <p:spPr>
          <a:xfrm>
            <a:off x="8877367" y="6779399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Religious concepts- Predestination</a:t>
            </a:r>
          </a:p>
        </p:txBody>
      </p: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D88F4FDA-F04E-40F6-8851-981F946DC36E}"/>
              </a:ext>
            </a:extLst>
          </p:cNvPr>
          <p:cNvCxnSpPr>
            <a:cxnSpLocks/>
          </p:cNvCxnSpPr>
          <p:nvPr/>
        </p:nvCxnSpPr>
        <p:spPr>
          <a:xfrm flipH="1">
            <a:off x="8360648" y="4871403"/>
            <a:ext cx="251362" cy="13824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TextBox 381">
            <a:extLst>
              <a:ext uri="{FF2B5EF4-FFF2-40B4-BE49-F238E27FC236}">
                <a16:creationId xmlns:a16="http://schemas.microsoft.com/office/drawing/2014/main" id="{96A2AFFD-5774-4187-BC44-122D0BB98E0D}"/>
              </a:ext>
            </a:extLst>
          </p:cNvPr>
          <p:cNvSpPr txBox="1"/>
          <p:nvPr/>
        </p:nvSpPr>
        <p:spPr>
          <a:xfrm>
            <a:off x="8922260" y="6058247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Augustine- Predestination</a:t>
            </a:r>
          </a:p>
        </p:txBody>
      </p: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1236D130-D422-4C49-A8DF-8FCD2CE4E828}"/>
              </a:ext>
            </a:extLst>
          </p:cNvPr>
          <p:cNvCxnSpPr>
            <a:cxnSpLocks/>
          </p:cNvCxnSpPr>
          <p:nvPr/>
        </p:nvCxnSpPr>
        <p:spPr>
          <a:xfrm flipH="1">
            <a:off x="8176544" y="4548234"/>
            <a:ext cx="97697" cy="29696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TextBox 383">
            <a:extLst>
              <a:ext uri="{FF2B5EF4-FFF2-40B4-BE49-F238E27FC236}">
                <a16:creationId xmlns:a16="http://schemas.microsoft.com/office/drawing/2014/main" id="{10AD4B37-B47A-403A-921E-0FA12356373D}"/>
              </a:ext>
            </a:extLst>
          </p:cNvPr>
          <p:cNvSpPr txBox="1"/>
          <p:nvPr/>
        </p:nvSpPr>
        <p:spPr>
          <a:xfrm>
            <a:off x="8951979" y="5400017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Calvin- Predestination</a:t>
            </a:r>
          </a:p>
        </p:txBody>
      </p: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F9A3D27F-F654-4834-B8D0-DA670592EF0F}"/>
              </a:ext>
            </a:extLst>
          </p:cNvPr>
          <p:cNvCxnSpPr>
            <a:cxnSpLocks/>
          </p:cNvCxnSpPr>
          <p:nvPr/>
        </p:nvCxnSpPr>
        <p:spPr>
          <a:xfrm>
            <a:off x="7902566" y="4414720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>
            <a:extLst>
              <a:ext uri="{FF2B5EF4-FFF2-40B4-BE49-F238E27FC236}">
                <a16:creationId xmlns:a16="http://schemas.microsoft.com/office/drawing/2014/main" id="{F16EA3EE-FE5A-451B-BD48-7C0CCA84D759}"/>
              </a:ext>
            </a:extLst>
          </p:cNvPr>
          <p:cNvSpPr txBox="1"/>
          <p:nvPr/>
        </p:nvSpPr>
        <p:spPr>
          <a:xfrm>
            <a:off x="8811980" y="5027423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Determinism- Locke</a:t>
            </a:r>
          </a:p>
        </p:txBody>
      </p: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9B4F5835-00FB-4F6E-A922-BC06432BE264}"/>
              </a:ext>
            </a:extLst>
          </p:cNvPr>
          <p:cNvCxnSpPr>
            <a:cxnSpLocks/>
          </p:cNvCxnSpPr>
          <p:nvPr/>
        </p:nvCxnSpPr>
        <p:spPr>
          <a:xfrm>
            <a:off x="7443165" y="4438525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TextBox 387">
            <a:extLst>
              <a:ext uri="{FF2B5EF4-FFF2-40B4-BE49-F238E27FC236}">
                <a16:creationId xmlns:a16="http://schemas.microsoft.com/office/drawing/2014/main" id="{FCF131AA-2360-42D7-8C09-20ADFAC2474E}"/>
              </a:ext>
            </a:extLst>
          </p:cNvPr>
          <p:cNvSpPr txBox="1"/>
          <p:nvPr/>
        </p:nvSpPr>
        <p:spPr>
          <a:xfrm>
            <a:off x="8628117" y="4682471"/>
            <a:ext cx="666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Determinism- Hobbes</a:t>
            </a: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8DB81A69-E453-415C-8DB2-084E912E0D97}"/>
              </a:ext>
            </a:extLst>
          </p:cNvPr>
          <p:cNvSpPr txBox="1"/>
          <p:nvPr/>
        </p:nvSpPr>
        <p:spPr>
          <a:xfrm>
            <a:off x="8208661" y="4269831"/>
            <a:ext cx="740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Determinism- Psych/ scientific</a:t>
            </a:r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2265B7EE-99B4-4C86-9F52-432CB706DA04}"/>
              </a:ext>
            </a:extLst>
          </p:cNvPr>
          <p:cNvCxnSpPr>
            <a:cxnSpLocks/>
          </p:cNvCxnSpPr>
          <p:nvPr/>
        </p:nvCxnSpPr>
        <p:spPr>
          <a:xfrm>
            <a:off x="6722797" y="4531141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TextBox 392">
            <a:extLst>
              <a:ext uri="{FF2B5EF4-FFF2-40B4-BE49-F238E27FC236}">
                <a16:creationId xmlns:a16="http://schemas.microsoft.com/office/drawing/2014/main" id="{CE97C218-DA0F-4E15-9A7E-793161B81613}"/>
              </a:ext>
            </a:extLst>
          </p:cNvPr>
          <p:cNvSpPr txBox="1"/>
          <p:nvPr/>
        </p:nvSpPr>
        <p:spPr>
          <a:xfrm>
            <a:off x="7602878" y="4108156"/>
            <a:ext cx="740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Determinism Implications</a:t>
            </a:r>
          </a:p>
        </p:txBody>
      </p: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8071D94D-A4AC-4A87-8F76-54718C8C1DAC}"/>
              </a:ext>
            </a:extLst>
          </p:cNvPr>
          <p:cNvCxnSpPr>
            <a:cxnSpLocks/>
          </p:cNvCxnSpPr>
          <p:nvPr/>
        </p:nvCxnSpPr>
        <p:spPr>
          <a:xfrm>
            <a:off x="6222520" y="4491160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TextBox 394">
            <a:extLst>
              <a:ext uri="{FF2B5EF4-FFF2-40B4-BE49-F238E27FC236}">
                <a16:creationId xmlns:a16="http://schemas.microsoft.com/office/drawing/2014/main" id="{6A4395B0-02B4-4560-9D73-30D76F760DE0}"/>
              </a:ext>
            </a:extLst>
          </p:cNvPr>
          <p:cNvSpPr txBox="1"/>
          <p:nvPr/>
        </p:nvSpPr>
        <p:spPr>
          <a:xfrm>
            <a:off x="6447065" y="4113954"/>
            <a:ext cx="599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Free will - </a:t>
            </a:r>
            <a:r>
              <a:rPr lang="en-GB" sz="800" dirty="0" err="1">
                <a:cs typeface="Calibri" panose="020F0502020204030204" pitchFamily="34" charset="0"/>
              </a:rPr>
              <a:t>Pelgaius</a:t>
            </a:r>
            <a:endParaRPr lang="en-GB" sz="800" dirty="0">
              <a:cs typeface="Calibri" panose="020F0502020204030204" pitchFamily="34" charset="0"/>
            </a:endParaRPr>
          </a:p>
        </p:txBody>
      </p: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03F84AE8-A888-4621-979F-3C7BEC451334}"/>
              </a:ext>
            </a:extLst>
          </p:cNvPr>
          <p:cNvCxnSpPr>
            <a:cxnSpLocks/>
          </p:cNvCxnSpPr>
          <p:nvPr/>
        </p:nvCxnSpPr>
        <p:spPr>
          <a:xfrm>
            <a:off x="5729627" y="4440474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TextBox 396">
            <a:extLst>
              <a:ext uri="{FF2B5EF4-FFF2-40B4-BE49-F238E27FC236}">
                <a16:creationId xmlns:a16="http://schemas.microsoft.com/office/drawing/2014/main" id="{D23E7334-4197-4FB0-BFC0-1998D3E31580}"/>
              </a:ext>
            </a:extLst>
          </p:cNvPr>
          <p:cNvSpPr txBox="1"/>
          <p:nvPr/>
        </p:nvSpPr>
        <p:spPr>
          <a:xfrm>
            <a:off x="5835873" y="3910823"/>
            <a:ext cx="75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Free will – philosophical libertarianism</a:t>
            </a: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A669D923-983A-48F1-85ED-181D755972E8}"/>
              </a:ext>
            </a:extLst>
          </p:cNvPr>
          <p:cNvCxnSpPr>
            <a:cxnSpLocks/>
          </p:cNvCxnSpPr>
          <p:nvPr/>
        </p:nvCxnSpPr>
        <p:spPr>
          <a:xfrm>
            <a:off x="5303006" y="4467209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TextBox 399">
            <a:extLst>
              <a:ext uri="{FF2B5EF4-FFF2-40B4-BE49-F238E27FC236}">
                <a16:creationId xmlns:a16="http://schemas.microsoft.com/office/drawing/2014/main" id="{F8DF45B1-66E1-48C2-AE44-E555BE8ECB23}"/>
              </a:ext>
            </a:extLst>
          </p:cNvPr>
          <p:cNvSpPr txBox="1"/>
          <p:nvPr/>
        </p:nvSpPr>
        <p:spPr>
          <a:xfrm>
            <a:off x="5178230" y="4009276"/>
            <a:ext cx="6598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Free will – Bio determinism</a:t>
            </a:r>
          </a:p>
        </p:txBody>
      </p: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E6926CFF-10B2-4A20-B155-D15FA4D42D6D}"/>
              </a:ext>
            </a:extLst>
          </p:cNvPr>
          <p:cNvCxnSpPr>
            <a:cxnSpLocks/>
          </p:cNvCxnSpPr>
          <p:nvPr/>
        </p:nvCxnSpPr>
        <p:spPr>
          <a:xfrm>
            <a:off x="4870400" y="4460315"/>
            <a:ext cx="1" cy="32978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TextBox 402">
            <a:extLst>
              <a:ext uri="{FF2B5EF4-FFF2-40B4-BE49-F238E27FC236}">
                <a16:creationId xmlns:a16="http://schemas.microsoft.com/office/drawing/2014/main" id="{CF93748D-C15C-4C93-B656-5DD8747368D3}"/>
              </a:ext>
            </a:extLst>
          </p:cNvPr>
          <p:cNvSpPr txBox="1"/>
          <p:nvPr/>
        </p:nvSpPr>
        <p:spPr>
          <a:xfrm>
            <a:off x="4640152" y="4058859"/>
            <a:ext cx="6598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Free will – Psych determinism</a:t>
            </a:r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02AFB14A-5247-4D0F-AD7C-5C7C2EF5EE06}"/>
              </a:ext>
            </a:extLst>
          </p:cNvPr>
          <p:cNvCxnSpPr>
            <a:cxnSpLocks/>
          </p:cNvCxnSpPr>
          <p:nvPr/>
        </p:nvCxnSpPr>
        <p:spPr>
          <a:xfrm>
            <a:off x="4304187" y="4246313"/>
            <a:ext cx="18602" cy="56853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TextBox 404">
            <a:extLst>
              <a:ext uri="{FF2B5EF4-FFF2-40B4-BE49-F238E27FC236}">
                <a16:creationId xmlns:a16="http://schemas.microsoft.com/office/drawing/2014/main" id="{BD9368D3-240F-4F94-8D3D-08E1A09C2586}"/>
              </a:ext>
            </a:extLst>
          </p:cNvPr>
          <p:cNvSpPr txBox="1"/>
          <p:nvPr/>
        </p:nvSpPr>
        <p:spPr>
          <a:xfrm>
            <a:off x="3976600" y="3797182"/>
            <a:ext cx="6598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Free will – Psych determinism</a:t>
            </a:r>
          </a:p>
        </p:txBody>
      </p: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11211167-EC54-4960-886E-52E1C81F8130}"/>
              </a:ext>
            </a:extLst>
          </p:cNvPr>
          <p:cNvCxnSpPr>
            <a:cxnSpLocks/>
          </p:cNvCxnSpPr>
          <p:nvPr/>
        </p:nvCxnSpPr>
        <p:spPr>
          <a:xfrm>
            <a:off x="4009738" y="4494222"/>
            <a:ext cx="8560" cy="44152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>
            <a:extLst>
              <a:ext uri="{FF2B5EF4-FFF2-40B4-BE49-F238E27FC236}">
                <a16:creationId xmlns:a16="http://schemas.microsoft.com/office/drawing/2014/main" id="{CE7262AB-9BB0-44C4-87B0-A4EAD0CFF44B}"/>
              </a:ext>
            </a:extLst>
          </p:cNvPr>
          <p:cNvSpPr txBox="1"/>
          <p:nvPr/>
        </p:nvSpPr>
        <p:spPr>
          <a:xfrm>
            <a:off x="3597343" y="4236294"/>
            <a:ext cx="745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Implications of libertarianism</a:t>
            </a:r>
          </a:p>
        </p:txBody>
      </p: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187731D6-2295-41AF-8E6E-898C37FBB260}"/>
              </a:ext>
            </a:extLst>
          </p:cNvPr>
          <p:cNvCxnSpPr>
            <a:cxnSpLocks/>
          </p:cNvCxnSpPr>
          <p:nvPr/>
        </p:nvCxnSpPr>
        <p:spPr>
          <a:xfrm flipH="1">
            <a:off x="3628499" y="4274766"/>
            <a:ext cx="41918" cy="58767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1EA3238B-7788-406E-A7B9-9BCB66280E35}"/>
              </a:ext>
            </a:extLst>
          </p:cNvPr>
          <p:cNvSpPr txBox="1"/>
          <p:nvPr/>
        </p:nvSpPr>
        <p:spPr>
          <a:xfrm>
            <a:off x="3392908" y="3727914"/>
            <a:ext cx="7456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Evaluate competing theories</a:t>
            </a:r>
          </a:p>
          <a:p>
            <a:pPr algn="ctr"/>
            <a:r>
              <a:rPr lang="en-GB" sz="700" dirty="0">
                <a:cs typeface="Calibri" panose="020F0502020204030204" pitchFamily="34" charset="0"/>
              </a:rPr>
              <a:t>(determinism/ free will)</a:t>
            </a:r>
          </a:p>
        </p:txBody>
      </p: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80C40CB1-7158-4657-BE50-03AD9066B676}"/>
              </a:ext>
            </a:extLst>
          </p:cNvPr>
          <p:cNvCxnSpPr>
            <a:cxnSpLocks/>
          </p:cNvCxnSpPr>
          <p:nvPr/>
        </p:nvCxnSpPr>
        <p:spPr>
          <a:xfrm>
            <a:off x="3332224" y="4603321"/>
            <a:ext cx="8560" cy="44152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TextBox 412">
            <a:extLst>
              <a:ext uri="{FF2B5EF4-FFF2-40B4-BE49-F238E27FC236}">
                <a16:creationId xmlns:a16="http://schemas.microsoft.com/office/drawing/2014/main" id="{917FACEF-FF20-4300-8FFD-26474B5A6C14}"/>
              </a:ext>
            </a:extLst>
          </p:cNvPr>
          <p:cNvSpPr txBox="1"/>
          <p:nvPr/>
        </p:nvSpPr>
        <p:spPr>
          <a:xfrm>
            <a:off x="2970296" y="4200208"/>
            <a:ext cx="7456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cs typeface="Calibri" panose="020F0502020204030204" pitchFamily="34" charset="0"/>
              </a:rPr>
              <a:t>Evaluate competing theories (ii)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B3A15B66-8318-4C78-A2AF-33B52E885B70}"/>
              </a:ext>
            </a:extLst>
          </p:cNvPr>
          <p:cNvSpPr txBox="1"/>
          <p:nvPr/>
        </p:nvSpPr>
        <p:spPr>
          <a:xfrm>
            <a:off x="6939501" y="4098614"/>
            <a:ext cx="740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Determinism Implications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C64B7734-8317-4461-8872-976C695C04BA}"/>
              </a:ext>
            </a:extLst>
          </p:cNvPr>
          <p:cNvSpPr txBox="1"/>
          <p:nvPr/>
        </p:nvSpPr>
        <p:spPr>
          <a:xfrm>
            <a:off x="8567302" y="11673529"/>
            <a:ext cx="88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Sit Ethics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Rejection of other approaches. Finding middle-way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63E7A5CF-6BA6-4BAE-8208-25A54AC99511}"/>
              </a:ext>
            </a:extLst>
          </p:cNvPr>
          <p:cNvSpPr txBox="1"/>
          <p:nvPr/>
        </p:nvSpPr>
        <p:spPr>
          <a:xfrm>
            <a:off x="8936296" y="10932161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Sit Ethics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Agape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0CF2D30F-11C2-4C8E-B920-3B835F5A44A8}"/>
              </a:ext>
            </a:extLst>
          </p:cNvPr>
          <p:cNvSpPr txBox="1"/>
          <p:nvPr/>
        </p:nvSpPr>
        <p:spPr>
          <a:xfrm>
            <a:off x="8961089" y="10242651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Sit Ethics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Principles</a:t>
            </a: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DA416727-7C94-4227-B495-AEF339AC3008}"/>
              </a:ext>
            </a:extLst>
          </p:cNvPr>
          <p:cNvSpPr txBox="1"/>
          <p:nvPr/>
        </p:nvSpPr>
        <p:spPr>
          <a:xfrm>
            <a:off x="8466467" y="8696297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Sit Ethics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 Homosexuality</a:t>
            </a:r>
          </a:p>
        </p:txBody>
      </p: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66E7A5A1-7EED-4F71-BD98-ED06E6129E3D}"/>
              </a:ext>
            </a:extLst>
          </p:cNvPr>
          <p:cNvCxnSpPr>
            <a:cxnSpLocks/>
          </p:cNvCxnSpPr>
          <p:nvPr/>
        </p:nvCxnSpPr>
        <p:spPr>
          <a:xfrm flipH="1">
            <a:off x="9015141" y="9683711"/>
            <a:ext cx="192483" cy="239253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8" name="TextBox 417">
            <a:extLst>
              <a:ext uri="{FF2B5EF4-FFF2-40B4-BE49-F238E27FC236}">
                <a16:creationId xmlns:a16="http://schemas.microsoft.com/office/drawing/2014/main" id="{950E846A-C697-4291-B3F7-040CA110BE97}"/>
              </a:ext>
            </a:extLst>
          </p:cNvPr>
          <p:cNvSpPr txBox="1"/>
          <p:nvPr/>
        </p:nvSpPr>
        <p:spPr>
          <a:xfrm>
            <a:off x="8833589" y="9280768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Sit Ethics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 Polyamory</a:t>
            </a:r>
          </a:p>
        </p:txBody>
      </p:sp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D494A12C-E50C-454A-962D-66EB73002D30}"/>
              </a:ext>
            </a:extLst>
          </p:cNvPr>
          <p:cNvCxnSpPr>
            <a:cxnSpLocks/>
          </p:cNvCxnSpPr>
          <p:nvPr/>
        </p:nvCxnSpPr>
        <p:spPr>
          <a:xfrm flipH="1">
            <a:off x="5946533" y="8592392"/>
            <a:ext cx="61191" cy="36815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2" name="TextBox 421">
            <a:extLst>
              <a:ext uri="{FF2B5EF4-FFF2-40B4-BE49-F238E27FC236}">
                <a16:creationId xmlns:a16="http://schemas.microsoft.com/office/drawing/2014/main" id="{7E243F22-F05E-41D8-81E3-95233060F9DE}"/>
              </a:ext>
            </a:extLst>
          </p:cNvPr>
          <p:cNvSpPr txBox="1"/>
          <p:nvPr/>
        </p:nvSpPr>
        <p:spPr>
          <a:xfrm>
            <a:off x="7767153" y="8309940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Utilitarianism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Bentham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(ACT)</a:t>
            </a: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F2E8E585-4E9D-4CC9-B0D9-A2F28437F3A8}"/>
              </a:ext>
            </a:extLst>
          </p:cNvPr>
          <p:cNvSpPr txBox="1"/>
          <p:nvPr/>
        </p:nvSpPr>
        <p:spPr>
          <a:xfrm>
            <a:off x="6921032" y="8289103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Utilitarianism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Mills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(RULE)</a:t>
            </a:r>
          </a:p>
        </p:txBody>
      </p:sp>
      <p:sp>
        <p:nvSpPr>
          <p:cNvPr id="424" name="TextBox 423">
            <a:extLst>
              <a:ext uri="{FF2B5EF4-FFF2-40B4-BE49-F238E27FC236}">
                <a16:creationId xmlns:a16="http://schemas.microsoft.com/office/drawing/2014/main" id="{F5D778BD-8973-40D4-9230-814ECE187ECD}"/>
              </a:ext>
            </a:extLst>
          </p:cNvPr>
          <p:cNvSpPr txBox="1"/>
          <p:nvPr/>
        </p:nvSpPr>
        <p:spPr>
          <a:xfrm>
            <a:off x="6231071" y="8282900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Utilitarianism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ACT vs RULE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D12F4FDC-1B7E-4A91-AA8C-5D89660681C0}"/>
              </a:ext>
            </a:extLst>
          </p:cNvPr>
          <p:cNvSpPr txBox="1"/>
          <p:nvPr/>
        </p:nvSpPr>
        <p:spPr>
          <a:xfrm>
            <a:off x="5509402" y="8101148"/>
            <a:ext cx="88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Utilitarianism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Animal Ex.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50740BCE-CA64-48AA-B6B4-289928732FE7}"/>
              </a:ext>
            </a:extLst>
          </p:cNvPr>
          <p:cNvSpPr txBox="1"/>
          <p:nvPr/>
        </p:nvSpPr>
        <p:spPr>
          <a:xfrm>
            <a:off x="4660569" y="8091997"/>
            <a:ext cx="88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Utilitarianism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Nuclear Weapons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66DFD0DC-3364-4A73-BCD0-8150B4E7451D}"/>
              </a:ext>
            </a:extLst>
          </p:cNvPr>
          <p:cNvSpPr txBox="1"/>
          <p:nvPr/>
        </p:nvSpPr>
        <p:spPr>
          <a:xfrm>
            <a:off x="4555044" y="7556361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Finnis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DC824780-A0A7-4CA3-A70A-724EC03AEE6E}"/>
              </a:ext>
            </a:extLst>
          </p:cNvPr>
          <p:cNvSpPr txBox="1"/>
          <p:nvPr/>
        </p:nvSpPr>
        <p:spPr>
          <a:xfrm>
            <a:off x="5127101" y="7622018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Natural Law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Finnis</a:t>
            </a: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EC018A18-A9BD-4BAA-ABB3-3F58EAA26F00}"/>
              </a:ext>
            </a:extLst>
          </p:cNvPr>
          <p:cNvSpPr txBox="1"/>
          <p:nvPr/>
        </p:nvSpPr>
        <p:spPr>
          <a:xfrm>
            <a:off x="5816492" y="7642561"/>
            <a:ext cx="88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Proportionalism</a:t>
            </a:r>
          </a:p>
          <a:p>
            <a:pPr algn="ctr"/>
            <a:r>
              <a:rPr lang="en-GB" sz="800" dirty="0" err="1">
                <a:cs typeface="Calibri" panose="020F0502020204030204" pitchFamily="34" charset="0"/>
              </a:rPr>
              <a:t>Hoose</a:t>
            </a:r>
            <a:endParaRPr lang="en-GB" sz="800" dirty="0">
              <a:cs typeface="Calibri" panose="020F0502020204030204" pitchFamily="34" charset="0"/>
            </a:endParaRP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30D69767-E4F6-401C-9E65-021A370D0845}"/>
              </a:ext>
            </a:extLst>
          </p:cNvPr>
          <p:cNvSpPr txBox="1"/>
          <p:nvPr/>
        </p:nvSpPr>
        <p:spPr>
          <a:xfrm>
            <a:off x="6537136" y="7655308"/>
            <a:ext cx="1203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NL/ Prop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Immigration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F8523312-6B45-45B6-87C2-4266EF3043DF}"/>
              </a:ext>
            </a:extLst>
          </p:cNvPr>
          <p:cNvSpPr txBox="1"/>
          <p:nvPr/>
        </p:nvSpPr>
        <p:spPr>
          <a:xfrm>
            <a:off x="7885515" y="7591312"/>
            <a:ext cx="1023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cs typeface="Calibri" panose="020F0502020204030204" pitchFamily="34" charset="0"/>
              </a:rPr>
              <a:t>NL/ Prop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Application</a:t>
            </a:r>
          </a:p>
          <a:p>
            <a:pPr algn="ctr"/>
            <a:r>
              <a:rPr lang="en-GB" sz="800" dirty="0">
                <a:cs typeface="Calibri" panose="020F0502020204030204" pitchFamily="34" charset="0"/>
              </a:rPr>
              <a:t>Capital punishment</a:t>
            </a:r>
          </a:p>
        </p:txBody>
      </p:sp>
    </p:spTree>
    <p:extLst>
      <p:ext uri="{BB962C8B-B14F-4D97-AF65-F5344CB8AC3E}">
        <p14:creationId xmlns:p14="http://schemas.microsoft.com/office/powerpoint/2010/main" val="279248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D7B0E2-0D51-4A44-AF7A-9CB3B1FCA8E9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506c334-a33e-4786-8a05-7d07526c435b"/>
    <ds:schemaRef ds:uri="32171d42-73d6-4db1-989d-aa03357a5aa0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9D73506-FC63-4A96-965B-9A83465E9CC5}"/>
</file>

<file path=customXml/itemProps3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20206</TotalTime>
  <Words>611</Words>
  <Application>Microsoft Office PowerPoint</Application>
  <PresentationFormat>Custom</PresentationFormat>
  <Paragraphs>163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SemiLight SemiConde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Anna Clark</cp:lastModifiedBy>
  <cp:revision>515</cp:revision>
  <cp:lastPrinted>2020-11-11T10:45:13Z</cp:lastPrinted>
  <dcterms:created xsi:type="dcterms:W3CDTF">2018-02-08T08:28:53Z</dcterms:created>
  <dcterms:modified xsi:type="dcterms:W3CDTF">2022-06-20T10:23:12Z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0x010100DE77206EF9674A49A39E9FBC58246B63</vt:lpwstr>
  </property>
  <property fmtid="{D5CDD505-2E9C-101B-9397-08002B2CF9AE}" pid="3" name="MediaServiceImageTags">
    <vt:lpwstr/>
  </property>
</Properties>
</file>