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sldIdLst>
    <p:sldId id="262" r:id="rId4"/>
    <p:sldId id="263" r:id="rId5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FF99FF"/>
    <a:srgbClr val="FFCCFF"/>
    <a:srgbClr val="FFE117"/>
    <a:srgbClr val="FEF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90A64-1575-4070-9FD7-0E91A762A1FE}" v="2" dt="2023-07-11T09:28:08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78" autoAdjust="0"/>
    <p:restoredTop sz="94620"/>
  </p:normalViewPr>
  <p:slideViewPr>
    <p:cSldViewPr snapToGrid="0" snapToObjects="1">
      <p:cViewPr varScale="1">
        <p:scale>
          <a:sx n="86" d="100"/>
          <a:sy n="86" d="100"/>
        </p:scale>
        <p:origin x="3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Eiffe-Harvey" userId="a3279717-eb9b-4f72-bf26-72460ca4f0c7" providerId="ADAL" clId="{C7790A64-1575-4070-9FD7-0E91A762A1FE}"/>
    <pc:docChg chg="modSld">
      <pc:chgData name="Rebecca Eiffe-Harvey" userId="a3279717-eb9b-4f72-bf26-72460ca4f0c7" providerId="ADAL" clId="{C7790A64-1575-4070-9FD7-0E91A762A1FE}" dt="2023-07-11T09:28:10.420" v="25" actId="1076"/>
      <pc:docMkLst>
        <pc:docMk/>
      </pc:docMkLst>
      <pc:sldChg chg="modSp mod">
        <pc:chgData name="Rebecca Eiffe-Harvey" userId="a3279717-eb9b-4f72-bf26-72460ca4f0c7" providerId="ADAL" clId="{C7790A64-1575-4070-9FD7-0E91A762A1FE}" dt="2023-07-11T09:28:10.420" v="25" actId="1076"/>
        <pc:sldMkLst>
          <pc:docMk/>
          <pc:sldMk cId="1523528766" sldId="262"/>
        </pc:sldMkLst>
        <pc:spChg chg="mod">
          <ac:chgData name="Rebecca Eiffe-Harvey" userId="a3279717-eb9b-4f72-bf26-72460ca4f0c7" providerId="ADAL" clId="{C7790A64-1575-4070-9FD7-0E91A762A1FE}" dt="2023-07-11T09:28:10.420" v="25" actId="1076"/>
          <ac:spMkLst>
            <pc:docMk/>
            <pc:sldMk cId="1523528766" sldId="262"/>
            <ac:spMk id="10" creationId="{00000000-0000-0000-0000-000000000000}"/>
          </ac:spMkLst>
        </pc:spChg>
        <pc:spChg chg="mod">
          <ac:chgData name="Rebecca Eiffe-Harvey" userId="a3279717-eb9b-4f72-bf26-72460ca4f0c7" providerId="ADAL" clId="{C7790A64-1575-4070-9FD7-0E91A762A1FE}" dt="2023-07-11T09:28:04.746" v="22" actId="14100"/>
          <ac:spMkLst>
            <pc:docMk/>
            <pc:sldMk cId="1523528766" sldId="262"/>
            <ac:spMk id="18" creationId="{056CC02C-7EF5-9D7B-B198-49636B57E290}"/>
          </ac:spMkLst>
        </pc:spChg>
        <pc:picChg chg="mod">
          <ac:chgData name="Rebecca Eiffe-Harvey" userId="a3279717-eb9b-4f72-bf26-72460ca4f0c7" providerId="ADAL" clId="{C7790A64-1575-4070-9FD7-0E91A762A1FE}" dt="2023-07-11T09:28:08.651" v="24" actId="1076"/>
          <ac:picMkLst>
            <pc:docMk/>
            <pc:sldMk cId="1523528766" sldId="262"/>
            <ac:picMk id="1034" creationId="{48CFBE2E-18EE-70A1-5A69-28411EAFA1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49D4-6937-9045-8BA5-70EA5F5332F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AB17-622C-DD4D-A792-5009DC49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4E9A7C6-053E-1C4A-8D7F-E7641ED104E3}"/>
              </a:ext>
            </a:extLst>
          </p:cNvPr>
          <p:cNvGrpSpPr/>
          <p:nvPr/>
        </p:nvGrpSpPr>
        <p:grpSpPr>
          <a:xfrm>
            <a:off x="-36069" y="1007130"/>
            <a:ext cx="6830080" cy="7175500"/>
            <a:chOff x="-710262" y="778866"/>
            <a:chExt cx="6830080" cy="7175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4BF1A6-64B4-AD42-B289-1C3E82FA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1772" y="778866"/>
              <a:ext cx="5803900" cy="7175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6512E3B-BE56-7C44-A9E8-22ACEB37C17B}"/>
                </a:ext>
              </a:extLst>
            </p:cNvPr>
            <p:cNvSpPr/>
            <p:nvPr/>
          </p:nvSpPr>
          <p:spPr>
            <a:xfrm>
              <a:off x="2613597" y="3008898"/>
              <a:ext cx="3506221" cy="980789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5976EF-8220-6742-BE42-53C2B4EEA41A}"/>
                </a:ext>
              </a:extLst>
            </p:cNvPr>
            <p:cNvSpPr txBox="1"/>
            <p:nvPr/>
          </p:nvSpPr>
          <p:spPr>
            <a:xfrm>
              <a:off x="2539777" y="3030617"/>
              <a:ext cx="35062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Issues of Relationships:</a:t>
              </a:r>
            </a:p>
            <a:p>
              <a:pPr algn="ctr"/>
              <a:r>
                <a:rPr lang="en-US" sz="1400" dirty="0"/>
                <a:t>Family/ Marriage/ Cohabitation/ Divorce &amp; Separation/ Sexual Relationships/ Gender Prejudice &amp; Discrimination</a:t>
              </a:r>
              <a:endParaRPr lang="en-US" sz="12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C08C288-462F-7740-A463-F63724B4D52E}"/>
                </a:ext>
              </a:extLst>
            </p:cNvPr>
            <p:cNvSpPr/>
            <p:nvPr/>
          </p:nvSpPr>
          <p:spPr>
            <a:xfrm>
              <a:off x="1732806" y="6355993"/>
              <a:ext cx="2850765" cy="8505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C99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ECB4F9-1F87-E64B-8F10-8E3BEE052064}"/>
                </a:ext>
              </a:extLst>
            </p:cNvPr>
            <p:cNvSpPr txBox="1"/>
            <p:nvPr/>
          </p:nvSpPr>
          <p:spPr>
            <a:xfrm>
              <a:off x="1675872" y="6414450"/>
              <a:ext cx="28507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Christianity Beliefs and Teachings: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Nature of God/ Creation/ Jesus Christ/ Salvation/ The afterlife</a:t>
              </a:r>
              <a:endParaRPr lang="en-US" sz="1200" dirty="0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9CD3CD2-D373-9348-B022-83DE1F7835E9}"/>
                </a:ext>
              </a:extLst>
            </p:cNvPr>
            <p:cNvSpPr/>
            <p:nvPr/>
          </p:nvSpPr>
          <p:spPr>
            <a:xfrm>
              <a:off x="-606907" y="4737389"/>
              <a:ext cx="2809961" cy="9704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C99FF"/>
              </a:solidFill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30F659E-EAB1-AD4E-A776-4D7976827F26}"/>
                </a:ext>
              </a:extLst>
            </p:cNvPr>
            <p:cNvSpPr txBox="1"/>
            <p:nvPr/>
          </p:nvSpPr>
          <p:spPr>
            <a:xfrm>
              <a:off x="-710262" y="4800463"/>
              <a:ext cx="2964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Islam Beliefs and Teachings: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Foundations of Faith/ Nature of Allah/ Prophethood/ Angels/ The Afterlife</a:t>
              </a:r>
              <a:endParaRPr lang="en-US" sz="1200" dirty="0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571B0B7-D864-C445-94A6-5B0166433945}"/>
                </a:ext>
              </a:extLst>
            </p:cNvPr>
            <p:cNvSpPr/>
            <p:nvPr/>
          </p:nvSpPr>
          <p:spPr>
            <a:xfrm>
              <a:off x="94417" y="1231413"/>
              <a:ext cx="2403466" cy="1137307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5BD4C05-46FA-FC4D-B9A6-60C8F977BDEA}"/>
                </a:ext>
              </a:extLst>
            </p:cNvPr>
            <p:cNvSpPr txBox="1"/>
            <p:nvPr/>
          </p:nvSpPr>
          <p:spPr>
            <a:xfrm>
              <a:off x="71627" y="1271955"/>
              <a:ext cx="24262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Issues of Life and Death:</a:t>
              </a:r>
            </a:p>
            <a:p>
              <a:pPr algn="ctr"/>
              <a:r>
                <a:rPr lang="en-US" sz="1400" dirty="0"/>
                <a:t>Origin of the universe/ Origin and value of human life/ Abortion/ Euthanasia/ Afterlife</a:t>
              </a:r>
              <a:endParaRPr lang="en-US" sz="1200" dirty="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D2E3BD0-7C30-F44F-81E8-84A77C556467}"/>
                </a:ext>
              </a:extLst>
            </p:cNvPr>
            <p:cNvCxnSpPr>
              <a:cxnSpLocks/>
              <a:endCxn id="101" idx="2"/>
            </p:cNvCxnSpPr>
            <p:nvPr/>
          </p:nvCxnSpPr>
          <p:spPr>
            <a:xfrm flipV="1">
              <a:off x="2592163" y="7206580"/>
              <a:ext cx="566026" cy="363015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14B4995-37E4-9346-BB5F-E7858BFAC7B1}"/>
                </a:ext>
              </a:extLst>
            </p:cNvPr>
            <p:cNvCxnSpPr>
              <a:cxnSpLocks/>
              <a:endCxn id="105" idx="2"/>
            </p:cNvCxnSpPr>
            <p:nvPr/>
          </p:nvCxnSpPr>
          <p:spPr>
            <a:xfrm flipV="1">
              <a:off x="513596" y="5707868"/>
              <a:ext cx="284478" cy="476319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7AF9FAE-EF97-644F-B48C-476C1FB9E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596" y="3976321"/>
              <a:ext cx="0" cy="490357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4AC0543-61A0-EC4D-BFA3-C9A642AA7B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595" y="2274266"/>
              <a:ext cx="424597" cy="491866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715784" y="3541431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 11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5558968" y="7097645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 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155054" y="88295"/>
            <a:ext cx="3501683" cy="47925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Ethics and Philosophy GCSE LEARNING JOURNEY</a:t>
            </a:r>
          </a:p>
        </p:txBody>
      </p:sp>
      <p:pic>
        <p:nvPicPr>
          <p:cNvPr id="1038" name="Picture 14" descr="Image result for world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" y="1386122"/>
            <a:ext cx="654027" cy="6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judg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88" y="1549710"/>
            <a:ext cx="706649" cy="6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32CD20-F3FC-4B98-856B-E367BA052765}"/>
              </a:ext>
            </a:extLst>
          </p:cNvPr>
          <p:cNvSpPr/>
          <p:nvPr/>
        </p:nvSpPr>
        <p:spPr>
          <a:xfrm>
            <a:off x="3212140" y="78651"/>
            <a:ext cx="3575882" cy="1053177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Issues of Human Rights: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Human Rights and Social Justice/ Censorship/ Freedom of religious expression/ Religious Extremism/ Prejudice and Discrimination/ Wealth and Poverty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284A5-08D5-099A-BFF1-6CEA935671BE}"/>
              </a:ext>
            </a:extLst>
          </p:cNvPr>
          <p:cNvSpPr/>
          <p:nvPr/>
        </p:nvSpPr>
        <p:spPr>
          <a:xfrm>
            <a:off x="141141" y="8035474"/>
            <a:ext cx="4704647" cy="997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99FF"/>
            </a:solidFill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a typeface="Dotum" panose="020B0600000101010101" pitchFamily="34" charset="-127"/>
              </a:rPr>
              <a:t>Christianity Practices: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a typeface="Dotum" panose="020B0600000101010101" pitchFamily="34" charset="-127"/>
              </a:rPr>
              <a:t>Forms of Worship/ The Sacraments/ Pilgrimage and Celebrations/ Christianity in Britain/ The Worldwide Church</a:t>
            </a:r>
            <a:endParaRPr lang="en-US" sz="1200" dirty="0">
              <a:solidFill>
                <a:schemeClr val="tx1"/>
              </a:solidFill>
              <a:ea typeface="Dotum" panose="020B0600000101010101" pitchFamily="34" charset="-127"/>
            </a:endParaRPr>
          </a:p>
          <a:p>
            <a:pPr algn="ctr"/>
            <a:endParaRPr lang="en-US" sz="1400" dirty="0">
              <a:solidFill>
                <a:schemeClr val="tx1"/>
              </a:solidFill>
              <a:ea typeface="Dotum" panose="020B0600000101010101" pitchFamily="34" charset="-12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7FD1A-126F-EAE7-A1DB-D309A59A18C8}"/>
              </a:ext>
            </a:extLst>
          </p:cNvPr>
          <p:cNvCxnSpPr>
            <a:cxnSpLocks/>
          </p:cNvCxnSpPr>
          <p:nvPr/>
        </p:nvCxnSpPr>
        <p:spPr>
          <a:xfrm flipH="1">
            <a:off x="911559" y="7920944"/>
            <a:ext cx="560948" cy="394780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B039B1-19E4-4278-9CDE-69C5403F0D0D}"/>
              </a:ext>
            </a:extLst>
          </p:cNvPr>
          <p:cNvCxnSpPr>
            <a:cxnSpLocks/>
          </p:cNvCxnSpPr>
          <p:nvPr/>
        </p:nvCxnSpPr>
        <p:spPr>
          <a:xfrm flipV="1">
            <a:off x="2888852" y="939526"/>
            <a:ext cx="391068" cy="252608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7156EC-A63B-014B-6762-B2788D6DF2B8}"/>
              </a:ext>
            </a:extLst>
          </p:cNvPr>
          <p:cNvSpPr/>
          <p:nvPr/>
        </p:nvSpPr>
        <p:spPr>
          <a:xfrm>
            <a:off x="2979893" y="4825571"/>
            <a:ext cx="2964641" cy="850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99FF"/>
            </a:solidFill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a typeface="Dotum" panose="020B0600000101010101" pitchFamily="34" charset="-127"/>
              </a:rPr>
              <a:t>Islam Practices: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a typeface="Dotum" panose="020B0600000101010101" pitchFamily="34" charset="-127"/>
              </a:rPr>
              <a:t>The Five Pillars of Islam/ Jihad/ Festivals and Commemoration/ The 10 Obligatory Acts of Shi’a Islam</a:t>
            </a:r>
            <a:endParaRPr lang="en-US" sz="1200" dirty="0">
              <a:solidFill>
                <a:schemeClr val="tx1"/>
              </a:solidFill>
              <a:ea typeface="Dotum" panose="020B0600000101010101" pitchFamily="34" charset="-12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7DEA9D-ED6B-F0F0-1980-E694A2AD7B3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462214" y="5676158"/>
            <a:ext cx="0" cy="600630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E25C58-F113-756A-4363-43EE710B04F3}"/>
              </a:ext>
            </a:extLst>
          </p:cNvPr>
          <p:cNvCxnSpPr>
            <a:cxnSpLocks/>
          </p:cNvCxnSpPr>
          <p:nvPr/>
        </p:nvCxnSpPr>
        <p:spPr>
          <a:xfrm flipH="1" flipV="1">
            <a:off x="5465600" y="2363149"/>
            <a:ext cx="560875" cy="360037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70B2289-EB9B-076E-1686-C451A065139C}"/>
              </a:ext>
            </a:extLst>
          </p:cNvPr>
          <p:cNvSpPr/>
          <p:nvPr/>
        </p:nvSpPr>
        <p:spPr>
          <a:xfrm>
            <a:off x="3960195" y="1625910"/>
            <a:ext cx="2426256" cy="897639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0494BA-49EF-485D-B187-704363BD54FD}"/>
              </a:ext>
            </a:extLst>
          </p:cNvPr>
          <p:cNvSpPr txBox="1"/>
          <p:nvPr/>
        </p:nvSpPr>
        <p:spPr>
          <a:xfrm>
            <a:off x="3913524" y="1587802"/>
            <a:ext cx="2527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Issues of Good and Evil:</a:t>
            </a:r>
          </a:p>
          <a:p>
            <a:pPr algn="ctr"/>
            <a:r>
              <a:rPr lang="en-US" sz="1400" dirty="0"/>
              <a:t>Crime and Punishment/ Death Penalty/ Forgiveness/ Good, Evil and Suffering</a:t>
            </a:r>
          </a:p>
        </p:txBody>
      </p:sp>
      <p:pic>
        <p:nvPicPr>
          <p:cNvPr id="1026" name="Picture 2" descr="Wedding Clipart - Images, Background, Free, Download | Template.net">
            <a:extLst>
              <a:ext uri="{FF2B5EF4-FFF2-40B4-BE49-F238E27FC236}">
                <a16:creationId xmlns:a16="http://schemas.microsoft.com/office/drawing/2014/main" id="{28BF4E47-9CAB-7092-025D-90F48F75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72" y="3123421"/>
            <a:ext cx="587836" cy="5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e Sex Marriage Stock Illustrations – 1,543 Same Sex Marriage Stock  Illustrations, Vectors &amp; Clipart - Dreamstime">
            <a:extLst>
              <a:ext uri="{FF2B5EF4-FFF2-40B4-BE49-F238E27FC236}">
                <a16:creationId xmlns:a16="http://schemas.microsoft.com/office/drawing/2014/main" id="{E292C953-A9E7-16AC-681B-DE0A889B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2" y="3695282"/>
            <a:ext cx="697570" cy="6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man Rights Icon Vector Art, Icons, and Graphics for Free Download">
            <a:extLst>
              <a:ext uri="{FF2B5EF4-FFF2-40B4-BE49-F238E27FC236}">
                <a16:creationId xmlns:a16="http://schemas.microsoft.com/office/drawing/2014/main" id="{9AC007A8-9726-FBE0-113D-25E89C0D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8" y="1169921"/>
            <a:ext cx="539761" cy="4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Human rights with hands up bubble and world design,  manifestation protest and demonstration theme">
            <a:extLst>
              <a:ext uri="{FF2B5EF4-FFF2-40B4-BE49-F238E27FC236}">
                <a16:creationId xmlns:a16="http://schemas.microsoft.com/office/drawing/2014/main" id="{48CFBE2E-18EE-70A1-5A69-28411EAF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25" y="478536"/>
            <a:ext cx="419691" cy="4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50+ Heaven And Hell Illustrations, Royalty-Free Vector Graphics &amp; Clip Art  - iStock | Heaven hell, Heaven &amp; hell, Devil">
            <a:extLst>
              <a:ext uri="{FF2B5EF4-FFF2-40B4-BE49-F238E27FC236}">
                <a16:creationId xmlns:a16="http://schemas.microsoft.com/office/drawing/2014/main" id="{C0C3DBE4-3ACB-C2DE-5D05-64118CC7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2469798"/>
            <a:ext cx="637973" cy="6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slam - Free shapes and symbols icons">
            <a:extLst>
              <a:ext uri="{FF2B5EF4-FFF2-40B4-BE49-F238E27FC236}">
                <a16:creationId xmlns:a16="http://schemas.microsoft.com/office/drawing/2014/main" id="{F0355204-57A7-A09C-9536-207727AA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" y="4472025"/>
            <a:ext cx="608872" cy="6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aba Mecca Icon Clipart Vector Illustration Design for Hajj and Eid Adha  Islamic Background 10036357 Vector Art at Vecteezy">
            <a:extLst>
              <a:ext uri="{FF2B5EF4-FFF2-40B4-BE49-F238E27FC236}">
                <a16:creationId xmlns:a16="http://schemas.microsoft.com/office/drawing/2014/main" id="{B560118C-8CE4-24CF-A75A-494170F59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6"/>
          <a:stretch/>
        </p:blipFill>
        <p:spPr bwMode="auto">
          <a:xfrm>
            <a:off x="4746362" y="5721984"/>
            <a:ext cx="404716" cy="3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6,400+ Religious Cross Clipart Illustrations, Royalty-Free Vector Graphics  &amp; Clip Art - iStock">
            <a:extLst>
              <a:ext uri="{FF2B5EF4-FFF2-40B4-BE49-F238E27FC236}">
                <a16:creationId xmlns:a16="http://schemas.microsoft.com/office/drawing/2014/main" id="{61E6618F-B23A-685C-214C-72DD580F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76" y="6688040"/>
            <a:ext cx="958469" cy="95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ee Christmas Clipart Pictures - Clipartix">
            <a:extLst>
              <a:ext uri="{FF2B5EF4-FFF2-40B4-BE49-F238E27FC236}">
                <a16:creationId xmlns:a16="http://schemas.microsoft.com/office/drawing/2014/main" id="{EBB16F71-3076-0AF9-268A-0D545604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" y="7042391"/>
            <a:ext cx="803147" cy="9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56CC02C-7EF5-9D7B-B198-49636B57E290}"/>
              </a:ext>
            </a:extLst>
          </p:cNvPr>
          <p:cNvSpPr/>
          <p:nvPr/>
        </p:nvSpPr>
        <p:spPr>
          <a:xfrm>
            <a:off x="152350" y="634213"/>
            <a:ext cx="1213625" cy="825463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 for A-Level</a:t>
            </a:r>
          </a:p>
        </p:txBody>
      </p:sp>
    </p:spTree>
    <p:extLst>
      <p:ext uri="{BB962C8B-B14F-4D97-AF65-F5344CB8AC3E}">
        <p14:creationId xmlns:p14="http://schemas.microsoft.com/office/powerpoint/2010/main" val="152352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4E9A7C6-053E-1C4A-8D7F-E7641ED104E3}"/>
              </a:ext>
            </a:extLst>
          </p:cNvPr>
          <p:cNvGrpSpPr/>
          <p:nvPr/>
        </p:nvGrpSpPr>
        <p:grpSpPr>
          <a:xfrm>
            <a:off x="-36069" y="1007130"/>
            <a:ext cx="6830080" cy="7175500"/>
            <a:chOff x="-710262" y="778866"/>
            <a:chExt cx="6830080" cy="7175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4BF1A6-64B4-AD42-B289-1C3E82FA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1772" y="778866"/>
              <a:ext cx="5803900" cy="7175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6512E3B-BE56-7C44-A9E8-22ACEB37C17B}"/>
                </a:ext>
              </a:extLst>
            </p:cNvPr>
            <p:cNvSpPr/>
            <p:nvPr/>
          </p:nvSpPr>
          <p:spPr>
            <a:xfrm>
              <a:off x="2613597" y="3008898"/>
              <a:ext cx="3506221" cy="980789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5976EF-8220-6742-BE42-53C2B4EEA41A}"/>
                </a:ext>
              </a:extLst>
            </p:cNvPr>
            <p:cNvSpPr txBox="1"/>
            <p:nvPr/>
          </p:nvSpPr>
          <p:spPr>
            <a:xfrm>
              <a:off x="2539777" y="3030617"/>
              <a:ext cx="35062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Issues of Relationships:</a:t>
              </a:r>
            </a:p>
            <a:p>
              <a:pPr algn="ctr"/>
              <a:r>
                <a:rPr lang="en-US" sz="1400" dirty="0"/>
                <a:t>Family/ Marriage/ Cohabitation/ Divorce &amp; Separation/ Sexual Relationships/ Gender Prejudice &amp; Discrimination</a:t>
              </a:r>
              <a:endParaRPr lang="en-US" sz="12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C08C288-462F-7740-A463-F63724B4D52E}"/>
                </a:ext>
              </a:extLst>
            </p:cNvPr>
            <p:cNvSpPr/>
            <p:nvPr/>
          </p:nvSpPr>
          <p:spPr>
            <a:xfrm>
              <a:off x="1732806" y="6355993"/>
              <a:ext cx="2850765" cy="8505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C99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ECB4F9-1F87-E64B-8F10-8E3BEE052064}"/>
                </a:ext>
              </a:extLst>
            </p:cNvPr>
            <p:cNvSpPr txBox="1"/>
            <p:nvPr/>
          </p:nvSpPr>
          <p:spPr>
            <a:xfrm>
              <a:off x="1675872" y="6414450"/>
              <a:ext cx="28507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Christianity Beliefs and Teachings: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Nature of God/ Creation/ Jesus Christ/ Salvation/ The afterlife</a:t>
              </a:r>
              <a:endParaRPr lang="en-US" sz="1200" dirty="0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9CD3CD2-D373-9348-B022-83DE1F7835E9}"/>
                </a:ext>
              </a:extLst>
            </p:cNvPr>
            <p:cNvSpPr/>
            <p:nvPr/>
          </p:nvSpPr>
          <p:spPr>
            <a:xfrm>
              <a:off x="-606907" y="4737389"/>
              <a:ext cx="2809961" cy="9704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CC99FF"/>
              </a:solidFill>
            </a:ln>
            <a:effectLst>
              <a:glow rad="63500">
                <a:schemeClr val="accent5">
                  <a:lumMod val="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30F659E-EAB1-AD4E-A776-4D7976827F26}"/>
                </a:ext>
              </a:extLst>
            </p:cNvPr>
            <p:cNvSpPr txBox="1"/>
            <p:nvPr/>
          </p:nvSpPr>
          <p:spPr>
            <a:xfrm>
              <a:off x="-710262" y="4800463"/>
              <a:ext cx="2964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Islam Beliefs and Teachings: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ea typeface="Dotum" panose="020B0600000101010101" pitchFamily="34" charset="-127"/>
                  <a:cs typeface="Calibri" panose="020F0502020204030204" pitchFamily="34" charset="0"/>
                </a:rPr>
                <a:t>Foundations of Faith/ Nature of Allah/ Prophethood/ Angels/ The Afterlife</a:t>
              </a:r>
              <a:endParaRPr lang="en-US" sz="1200" dirty="0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571B0B7-D864-C445-94A6-5B0166433945}"/>
                </a:ext>
              </a:extLst>
            </p:cNvPr>
            <p:cNvSpPr/>
            <p:nvPr/>
          </p:nvSpPr>
          <p:spPr>
            <a:xfrm>
              <a:off x="94417" y="1231413"/>
              <a:ext cx="2403466" cy="1137307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CC99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5BD4C05-46FA-FC4D-B9A6-60C8F977BDEA}"/>
                </a:ext>
              </a:extLst>
            </p:cNvPr>
            <p:cNvSpPr txBox="1"/>
            <p:nvPr/>
          </p:nvSpPr>
          <p:spPr>
            <a:xfrm>
              <a:off x="71627" y="1271955"/>
              <a:ext cx="24262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Issues of Life and Death:</a:t>
              </a:r>
            </a:p>
            <a:p>
              <a:pPr algn="ctr"/>
              <a:r>
                <a:rPr lang="en-US" sz="1400" dirty="0"/>
                <a:t>Origin of the universe/ Origin and value of human life/ Abortion/ Euthanasia/ Afterlife</a:t>
              </a:r>
              <a:endParaRPr lang="en-US" sz="1200" dirty="0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D2E3BD0-7C30-F44F-81E8-84A77C556467}"/>
                </a:ext>
              </a:extLst>
            </p:cNvPr>
            <p:cNvCxnSpPr>
              <a:cxnSpLocks/>
              <a:endCxn id="101" idx="2"/>
            </p:cNvCxnSpPr>
            <p:nvPr/>
          </p:nvCxnSpPr>
          <p:spPr>
            <a:xfrm flipV="1">
              <a:off x="2592163" y="7206580"/>
              <a:ext cx="566026" cy="363015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14B4995-37E4-9346-BB5F-E7858BFAC7B1}"/>
                </a:ext>
              </a:extLst>
            </p:cNvPr>
            <p:cNvCxnSpPr>
              <a:cxnSpLocks/>
              <a:endCxn id="105" idx="2"/>
            </p:cNvCxnSpPr>
            <p:nvPr/>
          </p:nvCxnSpPr>
          <p:spPr>
            <a:xfrm flipV="1">
              <a:off x="513596" y="5707868"/>
              <a:ext cx="284478" cy="476319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7AF9FAE-EF97-644F-B48C-476C1FB9E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596" y="3976321"/>
              <a:ext cx="0" cy="490357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4AC0543-61A0-EC4D-BFA3-C9A642AA7B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595" y="2274266"/>
              <a:ext cx="424597" cy="491866"/>
            </a:xfrm>
            <a:prstGeom prst="line">
              <a:avLst/>
            </a:prstGeom>
            <a:ln w="63500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715784" y="3541431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 11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026A44-D7FB-C94E-85FE-60407062BF29}"/>
              </a:ext>
            </a:extLst>
          </p:cNvPr>
          <p:cNvSpPr/>
          <p:nvPr/>
        </p:nvSpPr>
        <p:spPr>
          <a:xfrm>
            <a:off x="5558968" y="7097645"/>
            <a:ext cx="952500" cy="959154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 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155054" y="-134"/>
            <a:ext cx="3501683" cy="47925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Dotum" panose="020B0600000101010101" pitchFamily="34" charset="-127"/>
                <a:cs typeface="Calibri" panose="020F0502020204030204" pitchFamily="34" charset="0"/>
              </a:rPr>
              <a:t>RE KS4 GCSE LEARNING JOURNEY</a:t>
            </a:r>
          </a:p>
        </p:txBody>
      </p:sp>
      <p:pic>
        <p:nvPicPr>
          <p:cNvPr id="1038" name="Picture 14" descr="Image result for world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" y="1386122"/>
            <a:ext cx="654027" cy="6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judg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88" y="1549710"/>
            <a:ext cx="706649" cy="6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32CD20-F3FC-4B98-856B-E367BA052765}"/>
              </a:ext>
            </a:extLst>
          </p:cNvPr>
          <p:cNvSpPr/>
          <p:nvPr/>
        </p:nvSpPr>
        <p:spPr>
          <a:xfrm>
            <a:off x="3212140" y="78651"/>
            <a:ext cx="3575882" cy="1053177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Issues of Human Rights: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Human Rights and Social Justice/ Censorship/ Freedom of religious expression/ Religious Extremism/ Prejudice and Discrimination/ Wealth and Poverty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284A5-08D5-099A-BFF1-6CEA935671BE}"/>
              </a:ext>
            </a:extLst>
          </p:cNvPr>
          <p:cNvSpPr/>
          <p:nvPr/>
        </p:nvSpPr>
        <p:spPr>
          <a:xfrm>
            <a:off x="141141" y="8035474"/>
            <a:ext cx="4704647" cy="9977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99FF"/>
            </a:solidFill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a typeface="Dotum" panose="020B0600000101010101" pitchFamily="34" charset="-127"/>
              </a:rPr>
              <a:t>Christianity Practices: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a typeface="Dotum" panose="020B0600000101010101" pitchFamily="34" charset="-127"/>
              </a:rPr>
              <a:t>Forms of Worship/ The Sacraments/ Pilgrimage and Celebrations/ Christianity in Britain/ The Worldwide Church</a:t>
            </a:r>
            <a:endParaRPr lang="en-US" sz="1200" dirty="0">
              <a:solidFill>
                <a:schemeClr val="tx1"/>
              </a:solidFill>
              <a:ea typeface="Dotum" panose="020B0600000101010101" pitchFamily="34" charset="-127"/>
            </a:endParaRPr>
          </a:p>
          <a:p>
            <a:pPr algn="ctr"/>
            <a:endParaRPr lang="en-US" sz="1400" dirty="0">
              <a:solidFill>
                <a:schemeClr val="tx1"/>
              </a:solidFill>
              <a:ea typeface="Dotum" panose="020B0600000101010101" pitchFamily="34" charset="-12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7FD1A-126F-EAE7-A1DB-D309A59A18C8}"/>
              </a:ext>
            </a:extLst>
          </p:cNvPr>
          <p:cNvCxnSpPr>
            <a:cxnSpLocks/>
          </p:cNvCxnSpPr>
          <p:nvPr/>
        </p:nvCxnSpPr>
        <p:spPr>
          <a:xfrm flipH="1">
            <a:off x="911559" y="7920944"/>
            <a:ext cx="560948" cy="394780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B039B1-19E4-4278-9CDE-69C5403F0D0D}"/>
              </a:ext>
            </a:extLst>
          </p:cNvPr>
          <p:cNvCxnSpPr>
            <a:cxnSpLocks/>
          </p:cNvCxnSpPr>
          <p:nvPr/>
        </p:nvCxnSpPr>
        <p:spPr>
          <a:xfrm flipV="1">
            <a:off x="2888852" y="939526"/>
            <a:ext cx="391068" cy="252608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7156EC-A63B-014B-6762-B2788D6DF2B8}"/>
              </a:ext>
            </a:extLst>
          </p:cNvPr>
          <p:cNvSpPr/>
          <p:nvPr/>
        </p:nvSpPr>
        <p:spPr>
          <a:xfrm>
            <a:off x="2979893" y="4825571"/>
            <a:ext cx="2964641" cy="850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99FF"/>
            </a:solidFill>
          </a:ln>
          <a:effectLst>
            <a:glow rad="63500">
              <a:schemeClr val="accent5">
                <a:lumMod val="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ea typeface="Dotum" panose="020B0600000101010101" pitchFamily="34" charset="-127"/>
              </a:rPr>
              <a:t>Islam Practices: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a typeface="Dotum" panose="020B0600000101010101" pitchFamily="34" charset="-127"/>
              </a:rPr>
              <a:t>The Five Pillars of Islam/ Jihad/ Festivals and Commemoration/ The 10 Obligatory Acts of Shi’a Islam</a:t>
            </a:r>
            <a:endParaRPr lang="en-US" sz="1200" dirty="0">
              <a:solidFill>
                <a:schemeClr val="tx1"/>
              </a:solidFill>
              <a:ea typeface="Dotum" panose="020B0600000101010101" pitchFamily="34" charset="-12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7DEA9D-ED6B-F0F0-1980-E694A2AD7B3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462214" y="5676158"/>
            <a:ext cx="0" cy="600630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E25C58-F113-756A-4363-43EE710B04F3}"/>
              </a:ext>
            </a:extLst>
          </p:cNvPr>
          <p:cNvCxnSpPr>
            <a:cxnSpLocks/>
          </p:cNvCxnSpPr>
          <p:nvPr/>
        </p:nvCxnSpPr>
        <p:spPr>
          <a:xfrm flipH="1" flipV="1">
            <a:off x="5465600" y="2363149"/>
            <a:ext cx="560875" cy="360037"/>
          </a:xfrm>
          <a:prstGeom prst="line">
            <a:avLst/>
          </a:prstGeom>
          <a:ln w="635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70B2289-EB9B-076E-1686-C451A065139C}"/>
              </a:ext>
            </a:extLst>
          </p:cNvPr>
          <p:cNvSpPr/>
          <p:nvPr/>
        </p:nvSpPr>
        <p:spPr>
          <a:xfrm>
            <a:off x="3960195" y="1625910"/>
            <a:ext cx="2426256" cy="897639"/>
          </a:xfrm>
          <a:prstGeom prst="rect">
            <a:avLst/>
          </a:prstGeom>
          <a:solidFill>
            <a:srgbClr val="CCCCFF"/>
          </a:solidFill>
          <a:ln>
            <a:solidFill>
              <a:srgbClr val="CC99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0494BA-49EF-485D-B187-704363BD54FD}"/>
              </a:ext>
            </a:extLst>
          </p:cNvPr>
          <p:cNvSpPr txBox="1"/>
          <p:nvPr/>
        </p:nvSpPr>
        <p:spPr>
          <a:xfrm>
            <a:off x="3913524" y="1587802"/>
            <a:ext cx="2527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Issues of Good and Evil:</a:t>
            </a:r>
          </a:p>
          <a:p>
            <a:pPr algn="ctr"/>
            <a:r>
              <a:rPr lang="en-US" sz="1400" dirty="0"/>
              <a:t>Crime and Punishment/ Death Penalty/ Forgiveness/ Good, Evil and Suffering</a:t>
            </a:r>
          </a:p>
        </p:txBody>
      </p:sp>
      <p:pic>
        <p:nvPicPr>
          <p:cNvPr id="1026" name="Picture 2" descr="Wedding Clipart - Images, Background, Free, Download | Template.net">
            <a:extLst>
              <a:ext uri="{FF2B5EF4-FFF2-40B4-BE49-F238E27FC236}">
                <a16:creationId xmlns:a16="http://schemas.microsoft.com/office/drawing/2014/main" id="{28BF4E47-9CAB-7092-025D-90F48F75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72" y="3123421"/>
            <a:ext cx="587836" cy="5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e Sex Marriage Stock Illustrations – 1,543 Same Sex Marriage Stock  Illustrations, Vectors &amp; Clipart - Dreamstime">
            <a:extLst>
              <a:ext uri="{FF2B5EF4-FFF2-40B4-BE49-F238E27FC236}">
                <a16:creationId xmlns:a16="http://schemas.microsoft.com/office/drawing/2014/main" id="{E292C953-A9E7-16AC-681B-DE0A889B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2" y="3695282"/>
            <a:ext cx="697570" cy="6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man Rights Icon Vector Art, Icons, and Graphics for Free Download">
            <a:extLst>
              <a:ext uri="{FF2B5EF4-FFF2-40B4-BE49-F238E27FC236}">
                <a16:creationId xmlns:a16="http://schemas.microsoft.com/office/drawing/2014/main" id="{9AC007A8-9726-FBE0-113D-25E89C0D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8" y="1169921"/>
            <a:ext cx="539761" cy="4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Human rights with hands up bubble and world design,  manifestation protest and demonstration theme">
            <a:extLst>
              <a:ext uri="{FF2B5EF4-FFF2-40B4-BE49-F238E27FC236}">
                <a16:creationId xmlns:a16="http://schemas.microsoft.com/office/drawing/2014/main" id="{48CFBE2E-18EE-70A1-5A69-28411EAF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61" y="404507"/>
            <a:ext cx="510732" cy="5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50+ Heaven And Hell Illustrations, Royalty-Free Vector Graphics &amp; Clip Art  - iStock | Heaven hell, Heaven &amp; hell, Devil">
            <a:extLst>
              <a:ext uri="{FF2B5EF4-FFF2-40B4-BE49-F238E27FC236}">
                <a16:creationId xmlns:a16="http://schemas.microsoft.com/office/drawing/2014/main" id="{C0C3DBE4-3ACB-C2DE-5D05-64118CC7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2469798"/>
            <a:ext cx="637973" cy="6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slam - Free shapes and symbols icons">
            <a:extLst>
              <a:ext uri="{FF2B5EF4-FFF2-40B4-BE49-F238E27FC236}">
                <a16:creationId xmlns:a16="http://schemas.microsoft.com/office/drawing/2014/main" id="{F0355204-57A7-A09C-9536-207727AA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" y="4472025"/>
            <a:ext cx="608872" cy="60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aba Mecca Icon Clipart Vector Illustration Design for Hajj and Eid Adha  Islamic Background 10036357 Vector Art at Vecteezy">
            <a:extLst>
              <a:ext uri="{FF2B5EF4-FFF2-40B4-BE49-F238E27FC236}">
                <a16:creationId xmlns:a16="http://schemas.microsoft.com/office/drawing/2014/main" id="{B560118C-8CE4-24CF-A75A-494170F59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6"/>
          <a:stretch/>
        </p:blipFill>
        <p:spPr bwMode="auto">
          <a:xfrm>
            <a:off x="4746362" y="5721984"/>
            <a:ext cx="404716" cy="3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 descr="6,400+ Religious Cross Clipart Illustrations, Royalty-Free Vector Graphics  &amp; Clip Art - iStock">
            <a:extLst>
              <a:ext uri="{FF2B5EF4-FFF2-40B4-BE49-F238E27FC236}">
                <a16:creationId xmlns:a16="http://schemas.microsoft.com/office/drawing/2014/main" id="{61E6618F-B23A-685C-214C-72DD580F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76" y="6688040"/>
            <a:ext cx="958469" cy="95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ee Christmas Clipart Pictures - Clipartix">
            <a:extLst>
              <a:ext uri="{FF2B5EF4-FFF2-40B4-BE49-F238E27FC236}">
                <a16:creationId xmlns:a16="http://schemas.microsoft.com/office/drawing/2014/main" id="{EBB16F71-3076-0AF9-268A-0D545604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" y="7042391"/>
            <a:ext cx="803147" cy="9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56CC02C-7EF5-9D7B-B198-49636B57E290}"/>
              </a:ext>
            </a:extLst>
          </p:cNvPr>
          <p:cNvSpPr/>
          <p:nvPr/>
        </p:nvSpPr>
        <p:spPr>
          <a:xfrm>
            <a:off x="152350" y="424837"/>
            <a:ext cx="1213625" cy="1034840"/>
          </a:xfrm>
          <a:prstGeom prst="ellipse">
            <a:avLst/>
          </a:prstGeom>
          <a:solidFill>
            <a:srgbClr val="92D05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 for A-Level</a:t>
            </a:r>
          </a:p>
        </p:txBody>
      </p:sp>
    </p:spTree>
    <p:extLst>
      <p:ext uri="{BB962C8B-B14F-4D97-AF65-F5344CB8AC3E}">
        <p14:creationId xmlns:p14="http://schemas.microsoft.com/office/powerpoint/2010/main" val="194045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26B4F00F00A40A50C9172C4B22F22" ma:contentTypeVersion="26" ma:contentTypeDescription="Create a new document." ma:contentTypeScope="" ma:versionID="4ecab758a1ff0d07551da865adfc59e6">
  <xsd:schema xmlns:xsd="http://www.w3.org/2001/XMLSchema" xmlns:xs="http://www.w3.org/2001/XMLSchema" xmlns:p="http://schemas.microsoft.com/office/2006/metadata/properties" xmlns:ns2="3531846c-d046-4591-83da-72e70d1ce913" xmlns:ns3="136412b4-f605-4a0e-9721-468d2a88b977" targetNamespace="http://schemas.microsoft.com/office/2006/metadata/properties" ma:root="true" ma:fieldsID="541bb5476a61c8520f786e987e00fefd" ns2:_="" ns3:_="">
    <xsd:import namespace="3531846c-d046-4591-83da-72e70d1ce913"/>
    <xsd:import namespace="136412b4-f605-4a0e-9721-468d2a88b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1846c-d046-4591-83da-72e70d1ce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12b4-f605-4a0e-9721-468d2a88b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6809498-a686-4d8a-b8a2-23c810981bcd}" ma:internalName="TaxCatchAll" ma:showField="CatchAllData" ma:web="136412b4-f605-4a0e-9721-468d2a88b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6412b4-f605-4a0e-9721-468d2a88b977" xsi:nil="true"/>
  </documentManagement>
</p:properties>
</file>

<file path=customXml/itemProps1.xml><?xml version="1.0" encoding="utf-8"?>
<ds:datastoreItem xmlns:ds="http://schemas.openxmlformats.org/officeDocument/2006/customXml" ds:itemID="{AEF93867-F6BD-4E98-8039-4EA877505336}"/>
</file>

<file path=customXml/itemProps2.xml><?xml version="1.0" encoding="utf-8"?>
<ds:datastoreItem xmlns:ds="http://schemas.openxmlformats.org/officeDocument/2006/customXml" ds:itemID="{E873DFC3-09B3-4FD2-9614-25EE20FB5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1851B-D3DE-420B-AF5C-60A3CA5D7E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369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Dotum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Hill</dc:creator>
  <cp:lastModifiedBy>Rebecca Eiffe-Harvey</cp:lastModifiedBy>
  <cp:revision>70</cp:revision>
  <cp:lastPrinted>2020-03-09T11:54:32Z</cp:lastPrinted>
  <dcterms:created xsi:type="dcterms:W3CDTF">2020-02-08T19:02:46Z</dcterms:created>
  <dcterms:modified xsi:type="dcterms:W3CDTF">2023-07-11T09:28:12Z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0x010100DE77206EF9674A49A39E9FBC58246B63</vt:lpwstr>
  </property>
  <property fmtid="{D5CDD505-2E9C-101B-9397-08002B2CF9AE}" pid="3" name="MediaServiceImageTags">
    <vt:lpwstr/>
  </property>
</Properties>
</file>