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62" r:id="rId5"/>
    <p:sldId id="264" r:id="rId6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17"/>
    <a:srgbClr val="FEF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5A74DC-2B05-4307-83B0-6A6FB23EC443}" v="42" dt="2021-02-03T12:26:54.6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21"/>
    <p:restoredTop sz="94620"/>
  </p:normalViewPr>
  <p:slideViewPr>
    <p:cSldViewPr snapToGrid="0" snapToObjects="1">
      <p:cViewPr varScale="1">
        <p:scale>
          <a:sx n="83" d="100"/>
          <a:sy n="83" d="100"/>
        </p:scale>
        <p:origin x="29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11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4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3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5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7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0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2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4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9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2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849D4-6937-9045-8BA5-70EA5F5332F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8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>
            <a:extLst>
              <a:ext uri="{FF2B5EF4-FFF2-40B4-BE49-F238E27FC236}">
                <a16:creationId xmlns:a16="http://schemas.microsoft.com/office/drawing/2014/main" id="{A4E9A7C6-053E-1C4A-8D7F-E7641ED104E3}"/>
              </a:ext>
            </a:extLst>
          </p:cNvPr>
          <p:cNvGrpSpPr/>
          <p:nvPr/>
        </p:nvGrpSpPr>
        <p:grpSpPr>
          <a:xfrm>
            <a:off x="106775" y="163413"/>
            <a:ext cx="6695171" cy="8925378"/>
            <a:chOff x="216790" y="43095"/>
            <a:chExt cx="6758340" cy="9114463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364BF1A6-64B4-AD42-B289-1C3E82FAD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LineDrawing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85988" y="1006064"/>
              <a:ext cx="5803900" cy="7118907"/>
            </a:xfrm>
            <a:prstGeom prst="rect">
              <a:avLst/>
            </a:prstGeom>
            <a:ln>
              <a:noFill/>
            </a:ln>
          </p:spPr>
        </p:pic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97FD4CD-F2E0-B649-9D13-350D86A157B6}"/>
                </a:ext>
              </a:extLst>
            </p:cNvPr>
            <p:cNvSpPr/>
            <p:nvPr/>
          </p:nvSpPr>
          <p:spPr>
            <a:xfrm>
              <a:off x="282199" y="8166416"/>
              <a:ext cx="1636829" cy="88064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1200" b="1" dirty="0">
                  <a:solidFill>
                    <a:srgbClr val="000000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GAMES-CRICKET/SOFTBALL 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Basic bowling, batting and fielding skills</a:t>
              </a:r>
              <a:endParaRPr lang="en-GB" sz="1200" dirty="0">
                <a:ea typeface="Times New Roman" panose="02020603050405020304" pitchFamily="18" charset="0"/>
              </a:endParaRPr>
            </a:p>
            <a:p>
              <a:pPr algn="ctr"/>
              <a:endParaRPr lang="en-US" sz="1000" dirty="0">
                <a:solidFill>
                  <a:schemeClr val="tx1"/>
                </a:solidFill>
                <a:latin typeface="Calibri" panose="020F0502020204030204" pitchFamily="34" charset="0"/>
                <a:ea typeface="Dotum" panose="020B0600000101010101" pitchFamily="34" charset="-127"/>
                <a:cs typeface="Calibri" panose="020F0502020204030204" pitchFamily="34" charset="0"/>
              </a:endParaRP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FEBF2979-FA41-7344-BF37-B2FDB9AB6990}"/>
                </a:ext>
              </a:extLst>
            </p:cNvPr>
            <p:cNvGrpSpPr/>
            <p:nvPr/>
          </p:nvGrpSpPr>
          <p:grpSpPr>
            <a:xfrm>
              <a:off x="1452158" y="1398553"/>
              <a:ext cx="4683097" cy="6085280"/>
              <a:chOff x="1287058" y="1500153"/>
              <a:chExt cx="4683097" cy="6085280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643E18A0-2EEE-384B-BB65-48FD1C969AB2}"/>
                  </a:ext>
                </a:extLst>
              </p:cNvPr>
              <p:cNvSpPr/>
              <p:nvPr/>
            </p:nvSpPr>
            <p:spPr>
              <a:xfrm>
                <a:off x="1287058" y="6750310"/>
                <a:ext cx="3231493" cy="83512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>
                <a:glow rad="63500">
                  <a:schemeClr val="accent6">
                    <a:satMod val="175000"/>
                    <a:alpha val="4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7000"/>
                  </a:lnSpc>
                </a:pPr>
                <a:endParaRPr lang="en-US" sz="1000" b="1" dirty="0">
                  <a:solidFill>
                    <a:schemeClr val="tx1"/>
                  </a:solidFill>
                </a:endParaRPr>
              </a:p>
              <a:p>
                <a:pPr algn="ctr">
                  <a:lnSpc>
                    <a:spcPct val="107000"/>
                  </a:lnSpc>
                </a:pPr>
                <a:endParaRPr lang="en-US" sz="1000" b="1" dirty="0">
                  <a:solidFill>
                    <a:schemeClr val="tx1"/>
                  </a:solidFill>
                </a:endParaRPr>
              </a:p>
              <a:p>
                <a:pPr algn="ctr">
                  <a:lnSpc>
                    <a:spcPct val="107000"/>
                  </a:lnSpc>
                </a:pPr>
                <a:r>
                  <a:rPr lang="en-GB" sz="12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GAMES - RUGBY/BADMINTON </a:t>
                </a:r>
                <a:endParaRPr lang="en-GB" sz="12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</a:pPr>
                <a:r>
                  <a:rPr lang="en-GB" sz="12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Rugby – Ball familiarity &amp; 1v1 tackling</a:t>
                </a: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en-GB" sz="12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Badminton – Game play &amp; introductory shot technique</a:t>
                </a:r>
              </a:p>
              <a:p>
                <a:pPr algn="ctr"/>
                <a:endParaRPr lang="en-US" dirty="0"/>
              </a:p>
            </p:txBody>
          </p:sp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F95D64A5-306D-F14A-9A90-6A8DA2BCC9C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970155" y="1500153"/>
                <a:ext cx="0" cy="444389"/>
              </a:xfrm>
              <a:prstGeom prst="line">
                <a:avLst/>
              </a:prstGeom>
              <a:ln w="63500">
                <a:solidFill>
                  <a:schemeClr val="accent6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C643F785-DE69-DC40-A61C-77AD92EB302B}"/>
                </a:ext>
              </a:extLst>
            </p:cNvPr>
            <p:cNvGrpSpPr/>
            <p:nvPr/>
          </p:nvGrpSpPr>
          <p:grpSpPr>
            <a:xfrm>
              <a:off x="1993527" y="7483832"/>
              <a:ext cx="4118494" cy="1673726"/>
              <a:chOff x="1828427" y="7585432"/>
              <a:chExt cx="4118494" cy="1673726"/>
            </a:xfrm>
          </p:grpSpPr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E987830C-C293-2F4A-87DE-EC98AFA097F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28427" y="7585432"/>
                <a:ext cx="0" cy="376838"/>
              </a:xfrm>
              <a:prstGeom prst="line">
                <a:avLst/>
              </a:prstGeom>
              <a:ln w="63500">
                <a:solidFill>
                  <a:schemeClr val="accent6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6657063-70C8-AF4D-9C1C-ADCC25E00C8F}"/>
                  </a:ext>
                </a:extLst>
              </p:cNvPr>
              <p:cNvSpPr/>
              <p:nvPr/>
            </p:nvSpPr>
            <p:spPr>
              <a:xfrm>
                <a:off x="4337008" y="8424035"/>
                <a:ext cx="1609913" cy="83512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>
                <a:glow rad="63500">
                  <a:srgbClr val="FF0000">
                    <a:alpha val="40000"/>
                  </a:srgb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FOOTBALL </a:t>
                </a:r>
                <a:endParaRPr lang="en-GB" sz="1200" dirty="0"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en-US" sz="12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Ball mastery, first touch, dribbling and 1v1’s</a:t>
                </a:r>
                <a:endParaRPr lang="en-GB" sz="1200" dirty="0"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algn="ctr"/>
                <a:endPara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endParaRPr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F9D5546-5A05-DE43-9604-33C9A003A2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55338" y="8013237"/>
              <a:ext cx="8972" cy="275503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0331DD3-9C82-AA40-BD2C-CEE12A2225AB}"/>
                </a:ext>
              </a:extLst>
            </p:cNvPr>
            <p:cNvCxnSpPr>
              <a:cxnSpLocks/>
            </p:cNvCxnSpPr>
            <p:nvPr/>
          </p:nvCxnSpPr>
          <p:spPr>
            <a:xfrm>
              <a:off x="3149612" y="8124970"/>
              <a:ext cx="0" cy="293013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2F6F94-A8BC-B247-B44D-E8C0704F50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2882" y="5756465"/>
              <a:ext cx="0" cy="892244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BFB6C28-2A87-C24A-BEC0-0033FB1F14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483" y="5692227"/>
              <a:ext cx="7115" cy="522211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0E6C1B7-777F-AE4A-8EDE-95914D1970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00016" y="6120566"/>
              <a:ext cx="365764" cy="6685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0FD9308-27BE-EF4D-95E2-94B42667DF6A}"/>
                </a:ext>
              </a:extLst>
            </p:cNvPr>
            <p:cNvSpPr/>
            <p:nvPr/>
          </p:nvSpPr>
          <p:spPr>
            <a:xfrm>
              <a:off x="216790" y="4951413"/>
              <a:ext cx="1740186" cy="78496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ATHLETICS</a:t>
              </a:r>
              <a:endParaRPr lang="en-GB" sz="1200" dirty="0">
                <a:solidFill>
                  <a:schemeClr val="tx1"/>
                </a:solidFill>
                <a:ea typeface="Times New Roman" panose="02020603050405020304" pitchFamily="18" charset="0"/>
              </a:endParaRPr>
            </a:p>
            <a:p>
              <a:pPr algn="ctr"/>
              <a:r>
                <a:rPr lang="en-GB" sz="1200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Intro to sprints, distance running, jumps and throws. </a:t>
              </a:r>
              <a:endParaRPr lang="en-GB" sz="1200" dirty="0">
                <a:solidFill>
                  <a:schemeClr val="tx1"/>
                </a:solidFill>
                <a:ea typeface="Times New Roman" panose="02020603050405020304" pitchFamily="18" charset="0"/>
              </a:endParaRP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AB587E6B-F272-0145-B8DC-C7D03F2EB54A}"/>
                </a:ext>
              </a:extLst>
            </p:cNvPr>
            <p:cNvSpPr/>
            <p:nvPr/>
          </p:nvSpPr>
          <p:spPr>
            <a:xfrm>
              <a:off x="2062602" y="8406695"/>
              <a:ext cx="2134401" cy="66525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b="1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BODY MOVEMENT </a:t>
              </a:r>
              <a:endParaRPr lang="en-GB" altLang="en-US" sz="1200" dirty="0">
                <a:solidFill>
                  <a:schemeClr val="tx1"/>
                </a:solidFill>
                <a:ea typeface="Times New Roman" panose="02020603050405020304" pitchFamily="18" charset="0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Core gymnastic/Dance skills. </a:t>
              </a: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Strength, control &amp; fluency</a:t>
              </a:r>
              <a:endParaRPr lang="en-GB" altLang="en-US" sz="1200" dirty="0">
                <a:solidFill>
                  <a:schemeClr val="tx1"/>
                </a:solidFill>
                <a:ea typeface="Times New Roman" panose="02020603050405020304" pitchFamily="18" charset="0"/>
              </a:endParaRP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FB909DF-743E-D043-A550-BFC41C495E2F}"/>
                </a:ext>
              </a:extLst>
            </p:cNvPr>
            <p:cNvSpPr/>
            <p:nvPr/>
          </p:nvSpPr>
          <p:spPr>
            <a:xfrm>
              <a:off x="4794212" y="6850360"/>
              <a:ext cx="2103946" cy="69154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0000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FOOTBALL /DANCE OPTION</a:t>
              </a:r>
              <a:endParaRPr lang="en-GB" sz="1200" dirty="0">
                <a:ea typeface="Times New Roman" panose="02020603050405020304" pitchFamily="18" charset="0"/>
              </a:endParaRPr>
            </a:p>
            <a:p>
              <a:pPr algn="ctr"/>
              <a:r>
                <a:rPr lang="en-GB" sz="1200" dirty="0">
                  <a:solidFill>
                    <a:srgbClr val="000000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Passing, attacking and defensive strategies</a:t>
              </a:r>
              <a:endParaRPr lang="en-GB" sz="1200" dirty="0">
                <a:ea typeface="Times New Roman" panose="02020603050405020304" pitchFamily="18" charset="0"/>
              </a:endParaRP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F757637E-80FD-3949-929F-8BABF1182F65}"/>
                </a:ext>
              </a:extLst>
            </p:cNvPr>
            <p:cNvSpPr/>
            <p:nvPr/>
          </p:nvSpPr>
          <p:spPr>
            <a:xfrm>
              <a:off x="5464238" y="3865651"/>
              <a:ext cx="1476911" cy="104142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0000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GAMES-CRICKET/SOFTBALL</a:t>
              </a:r>
            </a:p>
            <a:p>
              <a:pPr algn="ctr"/>
              <a:r>
                <a:rPr lang="en-US" sz="1200" b="1" dirty="0">
                  <a:solidFill>
                    <a:srgbClr val="000000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dirty="0">
                  <a:solidFill>
                    <a:srgbClr val="000000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Developing bowling, batting and fielding skills</a:t>
              </a:r>
              <a:endParaRPr lang="en-GB" sz="1200" dirty="0">
                <a:ea typeface="Times New Roman" panose="02020603050405020304" pitchFamily="18" charset="0"/>
              </a:endParaRP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2017E58-A145-FA46-80A4-F61BBF8CE01C}"/>
                </a:ext>
              </a:extLst>
            </p:cNvPr>
            <p:cNvSpPr/>
            <p:nvPr/>
          </p:nvSpPr>
          <p:spPr>
            <a:xfrm>
              <a:off x="5624687" y="5415612"/>
              <a:ext cx="1330404" cy="12840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GB" sz="1200" b="1" kern="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BODY MOVEMENT</a:t>
              </a:r>
            </a:p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GB" sz="1200" kern="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Developing sequences / vaulting or trampolining</a:t>
              </a: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F4F743A6-8318-134C-94D5-25053E9B2593}"/>
                </a:ext>
              </a:extLst>
            </p:cNvPr>
            <p:cNvCxnSpPr>
              <a:cxnSpLocks/>
            </p:cNvCxnSpPr>
            <p:nvPr/>
          </p:nvCxnSpPr>
          <p:spPr>
            <a:xfrm>
              <a:off x="5148251" y="4606079"/>
              <a:ext cx="317624" cy="0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ight Arrow 85">
              <a:extLst>
                <a:ext uri="{FF2B5EF4-FFF2-40B4-BE49-F238E27FC236}">
                  <a16:creationId xmlns:a16="http://schemas.microsoft.com/office/drawing/2014/main" id="{D206CE7A-54DC-BC49-ABCB-FFA887BDF7DC}"/>
                </a:ext>
              </a:extLst>
            </p:cNvPr>
            <p:cNvSpPr/>
            <p:nvPr/>
          </p:nvSpPr>
          <p:spPr>
            <a:xfrm rot="10800000">
              <a:off x="5389216" y="7743061"/>
              <a:ext cx="587403" cy="381909"/>
            </a:xfrm>
            <a:prstGeom prst="rightArrow">
              <a:avLst>
                <a:gd name="adj1" fmla="val 37171"/>
                <a:gd name="adj2" fmla="val 50000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EFA874F6-AA94-2444-A7DE-E0B2240FEF97}"/>
                </a:ext>
              </a:extLst>
            </p:cNvPr>
            <p:cNvSpPr/>
            <p:nvPr/>
          </p:nvSpPr>
          <p:spPr>
            <a:xfrm>
              <a:off x="5988649" y="7461823"/>
              <a:ext cx="952500" cy="959154"/>
            </a:xfrm>
            <a:prstGeom prst="ellipse">
              <a:avLst/>
            </a:prstGeom>
            <a:solidFill>
              <a:srgbClr val="92D050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Year 7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1D8D1EEB-64D3-1D44-A7D0-FADC30B421A2}"/>
                </a:ext>
              </a:extLst>
            </p:cNvPr>
            <p:cNvSpPr/>
            <p:nvPr/>
          </p:nvSpPr>
          <p:spPr>
            <a:xfrm>
              <a:off x="588419" y="43095"/>
              <a:ext cx="1551314" cy="80122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b="1" dirty="0">
                  <a:solidFill>
                    <a:schemeClr val="tx1"/>
                  </a:solidFill>
                  <a:ea typeface="Times New Roman" panose="02020603050405020304" pitchFamily="18" charset="0"/>
                </a:rPr>
                <a:t>ATHLETICS </a:t>
              </a: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b="1" dirty="0">
                  <a:solidFill>
                    <a:schemeClr val="tx1"/>
                  </a:solidFill>
                  <a:ea typeface="Times New Roman" panose="02020603050405020304" pitchFamily="18" charset="0"/>
                </a:rPr>
                <a:t>A</a:t>
              </a:r>
              <a:r>
                <a:rPr lang="en-GB" altLang="en-US" sz="1200" dirty="0">
                  <a:solidFill>
                    <a:schemeClr val="tx1"/>
                  </a:solidFill>
                  <a:ea typeface="Times New Roman" panose="02020603050405020304" pitchFamily="18" charset="0"/>
                </a:rPr>
                <a:t>dvancing sprint, distance, jump and throw techniques</a:t>
              </a: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FDAEB582-CD6C-EB4D-8B78-1153B15F2BDE}"/>
                </a:ext>
              </a:extLst>
            </p:cNvPr>
            <p:cNvSpPr/>
            <p:nvPr/>
          </p:nvSpPr>
          <p:spPr>
            <a:xfrm>
              <a:off x="4871184" y="2769620"/>
              <a:ext cx="2103946" cy="90828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7000"/>
                </a:lnSpc>
              </a:pPr>
              <a:r>
                <a:rPr lang="en-GB" sz="1200" b="1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GAMES- RUGBY/FOOTBALL/FITNESS </a:t>
              </a:r>
              <a:endParaRPr lang="en-GB" sz="1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GB" sz="1200" dirty="0">
                  <a:solidFill>
                    <a:schemeClr val="tx1"/>
                  </a:solidFill>
                  <a:ea typeface="Times New Roman" panose="02020603050405020304" pitchFamily="18" charset="0"/>
                </a:rPr>
                <a:t>Advancing skills and understanding</a:t>
              </a: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9CAC5F9C-0730-BC40-80A6-9DC4BEDAC6D0}"/>
                </a:ext>
              </a:extLst>
            </p:cNvPr>
            <p:cNvSpPr/>
            <p:nvPr/>
          </p:nvSpPr>
          <p:spPr>
            <a:xfrm>
              <a:off x="2080589" y="4904237"/>
              <a:ext cx="2863589" cy="79732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7000"/>
                </a:lnSpc>
              </a:pPr>
              <a:endParaRPr lang="en-GB" sz="12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</a:pPr>
              <a:r>
                <a:rPr lang="en-GB" sz="1200" b="1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GAMES- RUGBY/BADMINTON </a:t>
              </a:r>
              <a:endParaRPr lang="en-GB" sz="1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</a:pPr>
              <a:r>
                <a:rPr lang="en-GB" sz="1200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Rugby – Developing team play</a:t>
              </a:r>
            </a:p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GB" sz="1200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Badminton – Developing shots and game play</a:t>
              </a:r>
              <a:r>
                <a:rPr lang="en-GB" sz="1200" dirty="0">
                  <a:solidFill>
                    <a:schemeClr val="tx1"/>
                  </a:solidFill>
                  <a:ea typeface="Times New Roman" panose="02020603050405020304" pitchFamily="18" charset="0"/>
                </a:rPr>
                <a:t> </a:t>
              </a: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46512E3B-BE56-7C44-A9E8-22ACEB37C17B}"/>
                </a:ext>
              </a:extLst>
            </p:cNvPr>
            <p:cNvSpPr/>
            <p:nvPr/>
          </p:nvSpPr>
          <p:spPr>
            <a:xfrm>
              <a:off x="5699833" y="238691"/>
              <a:ext cx="1198326" cy="1124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b="1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BASKETBALL</a:t>
              </a:r>
              <a:endParaRPr lang="en-GB" altLang="en-US" sz="1200" dirty="0">
                <a:solidFill>
                  <a:schemeClr val="tx1"/>
                </a:solidFill>
                <a:ea typeface="Times New Roman" panose="02020603050405020304" pitchFamily="18" charset="0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Application of dribbling, passing and shooting skills </a:t>
              </a:r>
              <a:endParaRPr lang="en-GB" altLang="en-US" sz="1200" dirty="0">
                <a:solidFill>
                  <a:schemeClr val="tx1"/>
                </a:solidFill>
                <a:ea typeface="Times New Roman" panose="02020603050405020304" pitchFamily="18" charset="0"/>
              </a:endParaRP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E20606A0-6EA7-B242-8EBE-DDFB3770334D}"/>
                </a:ext>
              </a:extLst>
            </p:cNvPr>
            <p:cNvSpPr/>
            <p:nvPr/>
          </p:nvSpPr>
          <p:spPr>
            <a:xfrm>
              <a:off x="1040644" y="3101658"/>
              <a:ext cx="1746560" cy="83701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0000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FOOTBALL </a:t>
              </a:r>
              <a:endParaRPr lang="en-GB" sz="1200" dirty="0">
                <a:ea typeface="Times New Roman" panose="02020603050405020304" pitchFamily="18" charset="0"/>
              </a:endParaRPr>
            </a:p>
            <a:p>
              <a:pPr algn="ctr"/>
              <a:r>
                <a:rPr lang="en-GB" sz="1200" dirty="0">
                  <a:solidFill>
                    <a:srgbClr val="000000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Shooting, finishing &amp; team attacking strategies</a:t>
              </a:r>
              <a:endParaRPr lang="en-GB" sz="1200" dirty="0">
                <a:ea typeface="Times New Roman" panose="02020603050405020304" pitchFamily="18" charset="0"/>
              </a:endParaRP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6271A490-9861-5849-B70C-04B8D937F110}"/>
                </a:ext>
              </a:extLst>
            </p:cNvPr>
            <p:cNvSpPr/>
            <p:nvPr/>
          </p:nvSpPr>
          <p:spPr>
            <a:xfrm>
              <a:off x="2901273" y="3418991"/>
              <a:ext cx="1835311" cy="89916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ATHLETICS</a:t>
              </a:r>
              <a:endParaRPr lang="en-GB" sz="1200" dirty="0">
                <a:solidFill>
                  <a:schemeClr val="tx1"/>
                </a:solidFill>
                <a:ea typeface="Times New Roman" panose="02020603050405020304" pitchFamily="18" charset="0"/>
              </a:endParaRPr>
            </a:p>
            <a:p>
              <a:pPr algn="ctr"/>
              <a:r>
                <a:rPr lang="en-GB" sz="1200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Developing sprints, distance running, jumps and throws</a:t>
              </a:r>
              <a:endParaRPr lang="en-US" sz="1200" dirty="0">
                <a:solidFill>
                  <a:schemeClr val="tx1"/>
                </a:solidFill>
                <a:ea typeface="Dotum" panose="020B0600000101010101" pitchFamily="34" charset="-127"/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6C08C288-462F-7740-A463-F63724B4D52E}"/>
                </a:ext>
              </a:extLst>
            </p:cNvPr>
            <p:cNvSpPr/>
            <p:nvPr/>
          </p:nvSpPr>
          <p:spPr>
            <a:xfrm>
              <a:off x="1067536" y="1702146"/>
              <a:ext cx="1746560" cy="67287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b="1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BADMINTON</a:t>
              </a:r>
              <a:endParaRPr lang="en-GB" altLang="en-US" sz="1200" dirty="0">
                <a:solidFill>
                  <a:schemeClr val="tx1"/>
                </a:solidFill>
                <a:ea typeface="Times New Roman" panose="02020603050405020304" pitchFamily="18" charset="0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Improving shot selection &amp; execution</a:t>
              </a:r>
              <a:endParaRPr lang="en-GB" altLang="en-US" sz="1200" dirty="0">
                <a:solidFill>
                  <a:schemeClr val="tx1"/>
                </a:solidFill>
                <a:ea typeface="Times New Roman" panose="02020603050405020304" pitchFamily="18" charset="0"/>
              </a:endParaRP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49CD3CD2-D373-9348-B022-83DE1F7835E9}"/>
                </a:ext>
              </a:extLst>
            </p:cNvPr>
            <p:cNvSpPr/>
            <p:nvPr/>
          </p:nvSpPr>
          <p:spPr>
            <a:xfrm>
              <a:off x="3093911" y="1618355"/>
              <a:ext cx="2273197" cy="67287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b="1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FITNESS</a:t>
              </a:r>
              <a:endParaRPr lang="en-GB" altLang="en-US" sz="1200" dirty="0">
                <a:solidFill>
                  <a:schemeClr val="tx1"/>
                </a:solidFill>
                <a:ea typeface="Times New Roman" panose="02020603050405020304" pitchFamily="18" charset="0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Strength training and fitness principles</a:t>
              </a:r>
              <a:endParaRPr lang="en-GB" altLang="en-US" sz="1200" dirty="0">
                <a:solidFill>
                  <a:schemeClr val="tx1"/>
                </a:solidFill>
                <a:ea typeface="Times New Roman" panose="02020603050405020304" pitchFamily="18" charset="0"/>
              </a:endParaRP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E7385A9-45EA-D549-AF69-6EDCD7EF3921}"/>
                </a:ext>
              </a:extLst>
            </p:cNvPr>
            <p:cNvSpPr/>
            <p:nvPr/>
          </p:nvSpPr>
          <p:spPr>
            <a:xfrm>
              <a:off x="1320154" y="5583903"/>
              <a:ext cx="952500" cy="959154"/>
            </a:xfrm>
            <a:prstGeom prst="ellipse">
              <a:avLst/>
            </a:prstGeom>
            <a:solidFill>
              <a:srgbClr val="92D050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Year 8</a:t>
              </a:r>
            </a:p>
          </p:txBody>
        </p: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DBED289E-29FE-484B-B7E6-B0A2FF8A0CB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620330" y="4320019"/>
              <a:ext cx="4613" cy="279859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A6B323EB-1C74-CB46-AAFF-CD999F88CA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3495" y="3482033"/>
              <a:ext cx="300579" cy="9270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6571B0B7-D864-C445-94A6-5B0166433945}"/>
                </a:ext>
              </a:extLst>
            </p:cNvPr>
            <p:cNvSpPr/>
            <p:nvPr/>
          </p:nvSpPr>
          <p:spPr>
            <a:xfrm>
              <a:off x="2879773" y="235627"/>
              <a:ext cx="2591855" cy="67960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0000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GAMES-CRICKET / OAA </a:t>
              </a:r>
              <a:r>
                <a:rPr lang="en-US" sz="1200" dirty="0">
                  <a:solidFill>
                    <a:srgbClr val="000000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Advancing bowling, batting and fielding skills. Intro to variety of OAA activities</a:t>
              </a:r>
              <a:endParaRPr lang="en-GB" sz="1200" dirty="0">
                <a:ea typeface="Times New Roman" panose="02020603050405020304" pitchFamily="18" charset="0"/>
              </a:endParaRP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AD2E3BD0-7C30-F44F-81E8-84A77C55646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1084" y="2401232"/>
              <a:ext cx="0" cy="389132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F14B4995-37E4-9346-BB5F-E7858BFAC7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45959" y="2291225"/>
              <a:ext cx="0" cy="568270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47AF9FAE-EF97-644F-B48C-476C1FB9ED94}"/>
                </a:ext>
              </a:extLst>
            </p:cNvPr>
            <p:cNvCxnSpPr>
              <a:cxnSpLocks/>
            </p:cNvCxnSpPr>
            <p:nvPr/>
          </p:nvCxnSpPr>
          <p:spPr>
            <a:xfrm>
              <a:off x="6013328" y="2291225"/>
              <a:ext cx="0" cy="447360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0D58390F-49DC-E94B-8881-42FB4318D6E8}"/>
                </a:ext>
              </a:extLst>
            </p:cNvPr>
            <p:cNvCxnSpPr>
              <a:cxnSpLocks/>
              <a:endCxn id="141" idx="2"/>
            </p:cNvCxnSpPr>
            <p:nvPr/>
          </p:nvCxnSpPr>
          <p:spPr>
            <a:xfrm flipV="1">
              <a:off x="4172579" y="915232"/>
              <a:ext cx="3122" cy="247771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F4AC0543-61A0-EC4D-BFA3-C9A642AA7B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04196" y="893427"/>
              <a:ext cx="0" cy="321004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Oval 152">
            <a:extLst>
              <a:ext uri="{FF2B5EF4-FFF2-40B4-BE49-F238E27FC236}">
                <a16:creationId xmlns:a16="http://schemas.microsoft.com/office/drawing/2014/main" id="{6F026A44-D7FB-C94E-85FE-60407062BF29}"/>
              </a:ext>
            </a:extLst>
          </p:cNvPr>
          <p:cNvSpPr/>
          <p:nvPr/>
        </p:nvSpPr>
        <p:spPr>
          <a:xfrm>
            <a:off x="125866" y="872643"/>
            <a:ext cx="952500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GCSE / BTEC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6F026A44-D7FB-C94E-85FE-60407062BF29}"/>
              </a:ext>
            </a:extLst>
          </p:cNvPr>
          <p:cNvSpPr/>
          <p:nvPr/>
        </p:nvSpPr>
        <p:spPr>
          <a:xfrm>
            <a:off x="474930" y="3886792"/>
            <a:ext cx="952500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Year 9</a:t>
            </a:r>
          </a:p>
        </p:txBody>
      </p:sp>
      <p:sp>
        <p:nvSpPr>
          <p:cNvPr id="72" name="Text Box 2">
            <a:extLst>
              <a:ext uri="{FF2B5EF4-FFF2-40B4-BE49-F238E27FC236}">
                <a16:creationId xmlns:a16="http://schemas.microsoft.com/office/drawing/2014/main" id="{13259185-B2E6-451B-A765-2A8DECEFA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516" y="-12502"/>
            <a:ext cx="3305283" cy="346249"/>
          </a:xfrm>
          <a:prstGeom prst="rect">
            <a:avLst/>
          </a:prstGeom>
          <a:noFill/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BOYS KS3 PE LEARNING JOURNEY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7491D605-160B-44DB-A75C-87F89A044C8E}"/>
              </a:ext>
            </a:extLst>
          </p:cNvPr>
          <p:cNvCxnSpPr>
            <a:cxnSpLocks/>
          </p:cNvCxnSpPr>
          <p:nvPr/>
        </p:nvCxnSpPr>
        <p:spPr>
          <a:xfrm>
            <a:off x="4641413" y="6305805"/>
            <a:ext cx="0" cy="523652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D850844D-8275-4F30-A30F-5E58C1372CB6}"/>
              </a:ext>
            </a:extLst>
          </p:cNvPr>
          <p:cNvCxnSpPr>
            <a:cxnSpLocks/>
          </p:cNvCxnSpPr>
          <p:nvPr/>
        </p:nvCxnSpPr>
        <p:spPr>
          <a:xfrm>
            <a:off x="791878" y="7572928"/>
            <a:ext cx="0" cy="504697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64" descr="Drawing a cartoon soccer ball">
            <a:extLst>
              <a:ext uri="{FF2B5EF4-FFF2-40B4-BE49-F238E27FC236}">
                <a16:creationId xmlns:a16="http://schemas.microsoft.com/office/drawing/2014/main" id="{82078841-7509-464C-ADF4-6EA8B55AA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73" y="8515025"/>
            <a:ext cx="413147" cy="413147"/>
          </a:xfrm>
          <a:prstGeom prst="rect">
            <a:avLst/>
          </a:prstGeom>
          <a:noFill/>
        </p:spPr>
      </p:pic>
      <p:pic>
        <p:nvPicPr>
          <p:cNvPr id="47" name="Picture 83">
            <a:extLst>
              <a:ext uri="{FF2B5EF4-FFF2-40B4-BE49-F238E27FC236}">
                <a16:creationId xmlns:a16="http://schemas.microsoft.com/office/drawing/2014/main" id="{4F417C0C-F609-4FE3-9604-CE3AAB5B1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431" y="1753520"/>
            <a:ext cx="576263" cy="909638"/>
          </a:xfrm>
          <a:prstGeom prst="rect">
            <a:avLst/>
          </a:prstGeom>
          <a:noFill/>
        </p:spPr>
      </p:pic>
      <p:pic>
        <p:nvPicPr>
          <p:cNvPr id="48" name="Picture 119" descr="Cartoon Background clipart - Rugby, Cartoon, Line, transparent clip art">
            <a:extLst>
              <a:ext uri="{FF2B5EF4-FFF2-40B4-BE49-F238E27FC236}">
                <a16:creationId xmlns:a16="http://schemas.microsoft.com/office/drawing/2014/main" id="{ACF0B307-FF47-4060-B5E1-F7073B4FB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" y="2212925"/>
            <a:ext cx="904639" cy="694280"/>
          </a:xfrm>
          <a:prstGeom prst="rect">
            <a:avLst/>
          </a:prstGeom>
          <a:noFill/>
        </p:spPr>
      </p:pic>
      <p:pic>
        <p:nvPicPr>
          <p:cNvPr id="49" name="Picture 117" descr="Cricket Logos">
            <a:extLst>
              <a:ext uri="{FF2B5EF4-FFF2-40B4-BE49-F238E27FC236}">
                <a16:creationId xmlns:a16="http://schemas.microsoft.com/office/drawing/2014/main" id="{0669E74F-729A-4D95-8A74-ADBD5BF9A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028" y="4953862"/>
            <a:ext cx="492896" cy="850931"/>
          </a:xfrm>
          <a:prstGeom prst="rect">
            <a:avLst/>
          </a:prstGeom>
          <a:noFill/>
        </p:spPr>
      </p:pic>
      <p:pic>
        <p:nvPicPr>
          <p:cNvPr id="51" name="Picture 70">
            <a:extLst>
              <a:ext uri="{FF2B5EF4-FFF2-40B4-BE49-F238E27FC236}">
                <a16:creationId xmlns:a16="http://schemas.microsoft.com/office/drawing/2014/main" id="{34F15015-16C1-4699-BCA3-3B2694175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backgroundMark x1="91057" y1="92432" x2="91057" y2="92432"/>
                        <a14:backgroundMark x1="93089" y1="90270" x2="98374" y2="74595"/>
                        <a14:backgroundMark x1="97561" y1="51351" x2="97561" y2="843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19015" y="5746766"/>
            <a:ext cx="1023713" cy="5762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23528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>
            <a:extLst>
              <a:ext uri="{FF2B5EF4-FFF2-40B4-BE49-F238E27FC236}">
                <a16:creationId xmlns:a16="http://schemas.microsoft.com/office/drawing/2014/main" id="{A4E9A7C6-053E-1C4A-8D7F-E7641ED104E3}"/>
              </a:ext>
            </a:extLst>
          </p:cNvPr>
          <p:cNvGrpSpPr/>
          <p:nvPr/>
        </p:nvGrpSpPr>
        <p:grpSpPr>
          <a:xfrm>
            <a:off x="229745" y="355326"/>
            <a:ext cx="6543513" cy="8649806"/>
            <a:chOff x="335898" y="239654"/>
            <a:chExt cx="6605251" cy="8833054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364BF1A6-64B4-AD42-B289-1C3E82FAD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LineDrawing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46600" y="930443"/>
              <a:ext cx="5803900" cy="7118907"/>
            </a:xfrm>
            <a:prstGeom prst="rect">
              <a:avLst/>
            </a:prstGeom>
            <a:ln>
              <a:noFill/>
            </a:ln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987830C-C293-2F4A-87DE-EC98AFA097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93527" y="7358492"/>
              <a:ext cx="0" cy="502178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F9D5546-5A05-DE43-9604-33C9A003A2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55338" y="8013237"/>
              <a:ext cx="8972" cy="275503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BFB6C28-2A87-C24A-BEC0-0033FB1F14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5483" y="5692227"/>
              <a:ext cx="7115" cy="522211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2017E58-A145-FA46-80A4-F61BBF8CE01C}"/>
                </a:ext>
              </a:extLst>
            </p:cNvPr>
            <p:cNvSpPr/>
            <p:nvPr/>
          </p:nvSpPr>
          <p:spPr>
            <a:xfrm>
              <a:off x="4080877" y="4967729"/>
              <a:ext cx="1668351" cy="6904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b="1" dirty="0">
                  <a:solidFill>
                    <a:schemeClr val="tx1"/>
                  </a:solidFill>
                  <a:ea typeface="Times New Roman" panose="02020603050405020304" pitchFamily="18" charset="0"/>
                </a:rPr>
                <a:t>ATHLETICS</a:t>
              </a: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Advancing the range of athletic skills</a:t>
              </a:r>
              <a:endParaRPr lang="en-GB" altLang="en-US" sz="1200" dirty="0">
                <a:solidFill>
                  <a:schemeClr val="tx1"/>
                </a:solidFill>
                <a:ea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endParaRPr lang="en-GB" sz="1200" kern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F4F743A6-8318-134C-94D5-25053E9B259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07064" y="4106847"/>
              <a:ext cx="4068" cy="383050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ight Arrow 85">
              <a:extLst>
                <a:ext uri="{FF2B5EF4-FFF2-40B4-BE49-F238E27FC236}">
                  <a16:creationId xmlns:a16="http://schemas.microsoft.com/office/drawing/2014/main" id="{D206CE7A-54DC-BC49-ABCB-FFA887BDF7DC}"/>
                </a:ext>
              </a:extLst>
            </p:cNvPr>
            <p:cNvSpPr/>
            <p:nvPr/>
          </p:nvSpPr>
          <p:spPr>
            <a:xfrm rot="10800000">
              <a:off x="5389216" y="7743061"/>
              <a:ext cx="587403" cy="381909"/>
            </a:xfrm>
            <a:prstGeom prst="rightArrow">
              <a:avLst>
                <a:gd name="adj1" fmla="val 37171"/>
                <a:gd name="adj2" fmla="val 50000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EFA874F6-AA94-2444-A7DE-E0B2240FEF97}"/>
                </a:ext>
              </a:extLst>
            </p:cNvPr>
            <p:cNvSpPr/>
            <p:nvPr/>
          </p:nvSpPr>
          <p:spPr>
            <a:xfrm>
              <a:off x="5988649" y="7461823"/>
              <a:ext cx="952500" cy="959154"/>
            </a:xfrm>
            <a:prstGeom prst="ellipse">
              <a:avLst/>
            </a:prstGeom>
            <a:solidFill>
              <a:srgbClr val="92D050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Year 10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FDAEB582-CD6C-EB4D-8B78-1153B15F2BDE}"/>
                </a:ext>
              </a:extLst>
            </p:cNvPr>
            <p:cNvSpPr/>
            <p:nvPr/>
          </p:nvSpPr>
          <p:spPr>
            <a:xfrm>
              <a:off x="2828011" y="239654"/>
              <a:ext cx="2931352" cy="56832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PE LESSON SUMMER OPTIONS</a:t>
              </a:r>
            </a:p>
            <a:p>
              <a:pPr algn="ctr"/>
              <a:r>
                <a:rPr lang="en-GB" sz="12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Cricket, Rounders, Tennis, Softball, Athletics , Dance, OAA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E20606A0-6EA7-B242-8EBE-DDFB3770334D}"/>
                </a:ext>
              </a:extLst>
            </p:cNvPr>
            <p:cNvSpPr/>
            <p:nvPr/>
          </p:nvSpPr>
          <p:spPr>
            <a:xfrm>
              <a:off x="2162670" y="4824317"/>
              <a:ext cx="1746560" cy="83701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b="1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BASKETBALL</a:t>
              </a:r>
              <a:endParaRPr lang="en-GB" altLang="en-US" sz="1200" dirty="0">
                <a:solidFill>
                  <a:schemeClr val="tx1"/>
                </a:solidFill>
                <a:ea typeface="Times New Roman" panose="02020603050405020304" pitchFamily="18" charset="0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Advanced basketball skills and game play</a:t>
              </a:r>
              <a:endParaRPr lang="en-GB" altLang="en-US" sz="1200" dirty="0">
                <a:solidFill>
                  <a:schemeClr val="tx1"/>
                </a:solidFill>
                <a:ea typeface="Times New Roman" panose="02020603050405020304" pitchFamily="18" charset="0"/>
              </a:endParaRP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6271A490-9861-5849-B70C-04B8D937F110}"/>
                </a:ext>
              </a:extLst>
            </p:cNvPr>
            <p:cNvSpPr/>
            <p:nvPr/>
          </p:nvSpPr>
          <p:spPr>
            <a:xfrm>
              <a:off x="335898" y="8173544"/>
              <a:ext cx="1835311" cy="89916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b="1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BADMINTON</a:t>
              </a:r>
              <a:endParaRPr lang="en-GB" altLang="en-US" sz="1200" dirty="0">
                <a:ea typeface="Times New Roman" panose="02020603050405020304" pitchFamily="18" charset="0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200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Advanced badminton skills &amp; game play</a:t>
              </a:r>
              <a:endParaRPr lang="en-GB" altLang="en-US" sz="1200" dirty="0">
                <a:solidFill>
                  <a:schemeClr val="tx1"/>
                </a:solidFill>
                <a:ea typeface="Times New Roman" panose="02020603050405020304" pitchFamily="18" charset="0"/>
              </a:endParaRPr>
            </a:p>
            <a:p>
              <a:pPr algn="ctr"/>
              <a:endParaRPr lang="en-US" sz="1200" dirty="0">
                <a:solidFill>
                  <a:schemeClr val="tx1"/>
                </a:solidFill>
                <a:ea typeface="Dotum" panose="020B0600000101010101" pitchFamily="34" charset="-127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49CD3CD2-D373-9348-B022-83DE1F7835E9}"/>
                </a:ext>
              </a:extLst>
            </p:cNvPr>
            <p:cNvSpPr/>
            <p:nvPr/>
          </p:nvSpPr>
          <p:spPr>
            <a:xfrm>
              <a:off x="1533427" y="3176032"/>
              <a:ext cx="3085610" cy="66954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GB" sz="12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PE LESSON AUTUMN/WINTER OPTIONS</a:t>
              </a:r>
            </a:p>
            <a:p>
              <a:pPr algn="ctr"/>
              <a:r>
                <a:rPr lang="en-GB" sz="12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Football, Basketball, Badminton, Trampolining, Table Tennis &amp; Fitness</a:t>
              </a:r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6571B0B7-D864-C445-94A6-5B0166433945}"/>
                </a:ext>
              </a:extLst>
            </p:cNvPr>
            <p:cNvSpPr/>
            <p:nvPr/>
          </p:nvSpPr>
          <p:spPr>
            <a:xfrm>
              <a:off x="1907420" y="1682561"/>
              <a:ext cx="3481796" cy="67960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GAMES AUTUMN/WINTER OPTIONS</a:t>
              </a:r>
            </a:p>
            <a:p>
              <a:pPr algn="ctr"/>
              <a:r>
                <a:rPr lang="en-GB" sz="12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Football, Basketball, Badminton, Trampolining, Table Tennis, Fitness &amp; Golf</a:t>
              </a:r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AD2E3BD0-7C30-F44F-81E8-84A77C556467}"/>
                </a:ext>
              </a:extLst>
            </p:cNvPr>
            <p:cNvCxnSpPr>
              <a:cxnSpLocks/>
            </p:cNvCxnSpPr>
            <p:nvPr/>
          </p:nvCxnSpPr>
          <p:spPr>
            <a:xfrm>
              <a:off x="1686162" y="2722397"/>
              <a:ext cx="0" cy="428136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F14B4995-37E4-9346-BB5F-E7858BFAC7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92293" y="807985"/>
              <a:ext cx="0" cy="389180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0D58390F-49DC-E94B-8881-42FB4318D6E8}"/>
                </a:ext>
              </a:extLst>
            </p:cNvPr>
            <p:cNvCxnSpPr>
              <a:cxnSpLocks/>
              <a:endCxn id="141" idx="2"/>
            </p:cNvCxnSpPr>
            <p:nvPr/>
          </p:nvCxnSpPr>
          <p:spPr>
            <a:xfrm flipV="1">
              <a:off x="3648318" y="2362166"/>
              <a:ext cx="0" cy="389132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Oval 152">
            <a:extLst>
              <a:ext uri="{FF2B5EF4-FFF2-40B4-BE49-F238E27FC236}">
                <a16:creationId xmlns:a16="http://schemas.microsoft.com/office/drawing/2014/main" id="{6F026A44-D7FB-C94E-85FE-60407062BF29}"/>
              </a:ext>
            </a:extLst>
          </p:cNvPr>
          <p:cNvSpPr/>
          <p:nvPr/>
        </p:nvSpPr>
        <p:spPr>
          <a:xfrm>
            <a:off x="125866" y="719154"/>
            <a:ext cx="1109116" cy="1112643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 LEVEL / BTEC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6F026A44-D7FB-C94E-85FE-60407062BF29}"/>
              </a:ext>
            </a:extLst>
          </p:cNvPr>
          <p:cNvSpPr/>
          <p:nvPr/>
        </p:nvSpPr>
        <p:spPr>
          <a:xfrm>
            <a:off x="474930" y="3886792"/>
            <a:ext cx="952500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Year 11</a:t>
            </a:r>
          </a:p>
        </p:txBody>
      </p:sp>
      <p:sp>
        <p:nvSpPr>
          <p:cNvPr id="72" name="Text Box 2">
            <a:extLst>
              <a:ext uri="{FF2B5EF4-FFF2-40B4-BE49-F238E27FC236}">
                <a16:creationId xmlns:a16="http://schemas.microsoft.com/office/drawing/2014/main" id="{13259185-B2E6-451B-A765-2A8DECEFA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4922" y="9077"/>
            <a:ext cx="3305283" cy="346249"/>
          </a:xfrm>
          <a:prstGeom prst="rect">
            <a:avLst/>
          </a:prstGeom>
          <a:noFill/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BOYS KS4 PE LEARNING JOURNEY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7491D605-160B-44DB-A75C-87F89A044C8E}"/>
              </a:ext>
            </a:extLst>
          </p:cNvPr>
          <p:cNvCxnSpPr>
            <a:cxnSpLocks/>
          </p:cNvCxnSpPr>
          <p:nvPr/>
        </p:nvCxnSpPr>
        <p:spPr>
          <a:xfrm flipV="1">
            <a:off x="5038638" y="5664524"/>
            <a:ext cx="0" cy="459698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D850844D-8275-4F30-A30F-5E58C1372CB6}"/>
              </a:ext>
            </a:extLst>
          </p:cNvPr>
          <p:cNvCxnSpPr>
            <a:cxnSpLocks/>
          </p:cNvCxnSpPr>
          <p:nvPr/>
        </p:nvCxnSpPr>
        <p:spPr>
          <a:xfrm>
            <a:off x="791878" y="7572928"/>
            <a:ext cx="0" cy="504697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64" descr="Drawing a cartoon soccer ball">
            <a:extLst>
              <a:ext uri="{FF2B5EF4-FFF2-40B4-BE49-F238E27FC236}">
                <a16:creationId xmlns:a16="http://schemas.microsoft.com/office/drawing/2014/main" id="{82078841-7509-464C-ADF4-6EA8B55AA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431" y="8441383"/>
            <a:ext cx="486789" cy="486789"/>
          </a:xfrm>
          <a:prstGeom prst="rect">
            <a:avLst/>
          </a:prstGeom>
          <a:noFill/>
        </p:spPr>
      </p:pic>
      <p:pic>
        <p:nvPicPr>
          <p:cNvPr id="47" name="Picture 83">
            <a:extLst>
              <a:ext uri="{FF2B5EF4-FFF2-40B4-BE49-F238E27FC236}">
                <a16:creationId xmlns:a16="http://schemas.microsoft.com/office/drawing/2014/main" id="{4F417C0C-F609-4FE3-9604-CE3AAB5B1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431" y="1753519"/>
            <a:ext cx="672730" cy="1061913"/>
          </a:xfrm>
          <a:prstGeom prst="rect">
            <a:avLst/>
          </a:prstGeom>
          <a:noFill/>
        </p:spPr>
      </p:pic>
      <p:pic>
        <p:nvPicPr>
          <p:cNvPr id="48" name="Picture 119" descr="Cartoon Background clipart - Rugby, Cartoon, Line, transparent clip art">
            <a:extLst>
              <a:ext uri="{FF2B5EF4-FFF2-40B4-BE49-F238E27FC236}">
                <a16:creationId xmlns:a16="http://schemas.microsoft.com/office/drawing/2014/main" id="{ACF0B307-FF47-4060-B5E1-F7073B4FB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82" y="4845946"/>
            <a:ext cx="1303198" cy="1000161"/>
          </a:xfrm>
          <a:prstGeom prst="rect">
            <a:avLst/>
          </a:prstGeom>
          <a:noFill/>
        </p:spPr>
      </p:pic>
      <p:pic>
        <p:nvPicPr>
          <p:cNvPr id="49" name="Picture 117" descr="Cricket Logos">
            <a:extLst>
              <a:ext uri="{FF2B5EF4-FFF2-40B4-BE49-F238E27FC236}">
                <a16:creationId xmlns:a16="http://schemas.microsoft.com/office/drawing/2014/main" id="{0669E74F-729A-4D95-8A74-ADBD5BF9A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53" y="1832375"/>
            <a:ext cx="644491" cy="1112643"/>
          </a:xfrm>
          <a:prstGeom prst="rect">
            <a:avLst/>
          </a:prstGeom>
          <a:noFill/>
        </p:spPr>
      </p:pic>
      <p:pic>
        <p:nvPicPr>
          <p:cNvPr id="51" name="Picture 70">
            <a:extLst>
              <a:ext uri="{FF2B5EF4-FFF2-40B4-BE49-F238E27FC236}">
                <a16:creationId xmlns:a16="http://schemas.microsoft.com/office/drawing/2014/main" id="{34F15015-16C1-4699-BCA3-3B2694175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backgroundMark x1="91057" y1="92432" x2="91057" y2="92432"/>
                        <a14:backgroundMark x1="93089" y1="90270" x2="98374" y2="74595"/>
                        <a14:backgroundMark x1="97561" y1="51351" x2="97561" y2="843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92375" y="5593816"/>
            <a:ext cx="1552161" cy="873734"/>
          </a:xfrm>
          <a:prstGeom prst="rect">
            <a:avLst/>
          </a:prstGeom>
          <a:noFill/>
        </p:spPr>
      </p:pic>
      <p:sp>
        <p:nvSpPr>
          <p:cNvPr id="53" name="TextBox 5">
            <a:extLst>
              <a:ext uri="{FF2B5EF4-FFF2-40B4-BE49-F238E27FC236}">
                <a16:creationId xmlns:a16="http://schemas.microsoft.com/office/drawing/2014/main" id="{51CB35B2-2EB4-43A1-B63F-867079611D53}"/>
              </a:ext>
            </a:extLst>
          </p:cNvPr>
          <p:cNvSpPr txBox="1"/>
          <p:nvPr/>
        </p:nvSpPr>
        <p:spPr>
          <a:xfrm>
            <a:off x="-5394687" y="3264131"/>
            <a:ext cx="1593671" cy="44315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GB" sz="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54" name="TextBox 3">
            <a:extLst>
              <a:ext uri="{FF2B5EF4-FFF2-40B4-BE49-F238E27FC236}">
                <a16:creationId xmlns:a16="http://schemas.microsoft.com/office/drawing/2014/main" id="{985B1BD7-3DE6-44D4-ABEE-6EE1E1E1B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94407" y="3557650"/>
            <a:ext cx="1162343" cy="51125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dirty="0"/>
          </a:p>
        </p:txBody>
      </p:sp>
      <p:sp>
        <p:nvSpPr>
          <p:cNvPr id="55" name="TextBox 3">
            <a:extLst>
              <a:ext uri="{FF2B5EF4-FFF2-40B4-BE49-F238E27FC236}">
                <a16:creationId xmlns:a16="http://schemas.microsoft.com/office/drawing/2014/main" id="{E37F3B46-59D3-44A2-881D-B3F750EFF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826051" y="3157559"/>
            <a:ext cx="1165876" cy="6577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dirty="0"/>
          </a:p>
        </p:txBody>
      </p:sp>
      <p:sp>
        <p:nvSpPr>
          <p:cNvPr id="56" name="TextBox 56">
            <a:extLst>
              <a:ext uri="{FF2B5EF4-FFF2-40B4-BE49-F238E27FC236}">
                <a16:creationId xmlns:a16="http://schemas.microsoft.com/office/drawing/2014/main" id="{F9D339A3-6787-4282-96E9-9372E05EBEC3}"/>
              </a:ext>
            </a:extLst>
          </p:cNvPr>
          <p:cNvSpPr txBox="1"/>
          <p:nvPr/>
        </p:nvSpPr>
        <p:spPr>
          <a:xfrm>
            <a:off x="-3888741" y="1610218"/>
            <a:ext cx="1978679" cy="443158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noAutofit/>
          </a:bodyPr>
          <a:lstStyle/>
          <a:p>
            <a:pPr algn="ctr"/>
            <a:endParaRPr lang="en-GB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7" name="TextBox 3">
            <a:extLst>
              <a:ext uri="{FF2B5EF4-FFF2-40B4-BE49-F238E27FC236}">
                <a16:creationId xmlns:a16="http://schemas.microsoft.com/office/drawing/2014/main" id="{D21530C5-754C-4546-9F45-027E0CE26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780997" y="4069666"/>
            <a:ext cx="1165876" cy="6577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dirty="0"/>
          </a:p>
        </p:txBody>
      </p:sp>
      <p:sp>
        <p:nvSpPr>
          <p:cNvPr id="58" name="TextBox 3">
            <a:extLst>
              <a:ext uri="{FF2B5EF4-FFF2-40B4-BE49-F238E27FC236}">
                <a16:creationId xmlns:a16="http://schemas.microsoft.com/office/drawing/2014/main" id="{17280DF8-A58B-4EB8-9376-F6E57DF8F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28480" y="2339020"/>
            <a:ext cx="1165876" cy="6577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900" dirty="0">
              <a:latin typeface="Arial" panose="020B0604020202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7D85158-012C-4358-B877-5F5B0212A970}"/>
              </a:ext>
            </a:extLst>
          </p:cNvPr>
          <p:cNvSpPr/>
          <p:nvPr/>
        </p:nvSpPr>
        <p:spPr>
          <a:xfrm>
            <a:off x="1314685" y="6471221"/>
            <a:ext cx="1818157" cy="8805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FITNESS</a:t>
            </a:r>
            <a:endParaRPr lang="en-GB" altLang="en-US" sz="12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Advanced strength training and programme design</a:t>
            </a:r>
            <a:endParaRPr lang="en-GB" altLang="en-US" sz="12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algn="ctr"/>
            <a:endParaRPr lang="en-US" sz="1200" dirty="0">
              <a:solidFill>
                <a:schemeClr val="tx1"/>
              </a:solidFill>
              <a:ea typeface="Dotum" panose="020B0600000101010101" pitchFamily="34" charset="-127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D137FAA-0B01-41DF-BAA7-D34BD40D78D1}"/>
              </a:ext>
            </a:extLst>
          </p:cNvPr>
          <p:cNvSpPr/>
          <p:nvPr/>
        </p:nvSpPr>
        <p:spPr>
          <a:xfrm>
            <a:off x="3647564" y="8238872"/>
            <a:ext cx="1730235" cy="8196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FOOTBALL </a:t>
            </a:r>
            <a:endParaRPr lang="en-GB" sz="12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algn="ctr"/>
            <a:r>
              <a:rPr lang="en-GB" sz="12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Officiating and leading football</a:t>
            </a:r>
            <a:endParaRPr lang="en-GB" sz="12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algn="ctr"/>
            <a:endParaRPr lang="en-US" sz="1200" dirty="0">
              <a:solidFill>
                <a:schemeClr val="tx1"/>
              </a:solidFill>
              <a:ea typeface="Dotum" panose="020B0600000101010101" pitchFamily="34" charset="-127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E2B18DB-6415-478E-90C4-F9033E3F28F3}"/>
              </a:ext>
            </a:extLst>
          </p:cNvPr>
          <p:cNvSpPr/>
          <p:nvPr/>
        </p:nvSpPr>
        <p:spPr>
          <a:xfrm>
            <a:off x="4643885" y="3352420"/>
            <a:ext cx="2123877" cy="790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CRICKET/OAA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(GAMES - SUMMER TERM)</a:t>
            </a:r>
            <a:endParaRPr lang="en-GB" sz="12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Advancing skills and game play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Advanced OAA life skills</a:t>
            </a:r>
            <a:endParaRPr lang="en-GB" sz="12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endParaRPr lang="en-GB" sz="1200" kern="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855A992-1983-44C9-8259-7BE62483F9E6}"/>
              </a:ext>
            </a:extLst>
          </p:cNvPr>
          <p:cNvSpPr/>
          <p:nvPr/>
        </p:nvSpPr>
        <p:spPr>
          <a:xfrm>
            <a:off x="3436398" y="6494775"/>
            <a:ext cx="2993248" cy="9460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</a:pPr>
            <a:r>
              <a:rPr lang="en-GB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RUGBY</a:t>
            </a:r>
            <a:endParaRPr lang="en-GB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GB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(GAMES -AUTUMN/WINTER TERM)</a:t>
            </a:r>
            <a:endParaRPr lang="en-GB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GB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Rugby – Advanced attacking and defensive strategies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endParaRPr lang="en-GB" sz="1200" kern="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FFBA920-8A37-4BFC-96C6-DD61C5E807C8}"/>
              </a:ext>
            </a:extLst>
          </p:cNvPr>
          <p:cNvCxnSpPr>
            <a:cxnSpLocks/>
          </p:cNvCxnSpPr>
          <p:nvPr/>
        </p:nvCxnSpPr>
        <p:spPr>
          <a:xfrm flipV="1">
            <a:off x="4512681" y="7447545"/>
            <a:ext cx="0" cy="390573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244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412b4-f605-4a0e-9721-468d2a88b977" xsi:nil="true"/>
  </documentManagement>
</p:properties>
</file>

<file path=customXml/itemProps1.xml><?xml version="1.0" encoding="utf-8"?>
<ds:datastoreItem xmlns:ds="http://schemas.openxmlformats.org/officeDocument/2006/customXml" ds:itemID="{12D59F66-A70B-4535-9FEF-DAE0963F6C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7F0ABF-2B28-438F-B0C6-3981B7F3CC60}"/>
</file>

<file path=customXml/itemProps3.xml><?xml version="1.0" encoding="utf-8"?>
<ds:datastoreItem xmlns:ds="http://schemas.openxmlformats.org/officeDocument/2006/customXml" ds:itemID="{5E2D5DD8-D7BC-45DA-9FA2-3D7082531B1A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fb0b2c1b-211e-47f7-92fa-f2201f911967"/>
    <ds:schemaRef ds:uri="7db4b80c-d841-4095-b273-fbbd9ce3b61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738</TotalTime>
  <Words>337</Words>
  <Application>Microsoft Office PowerPoint</Application>
  <PresentationFormat>On-screen Show (4:3)</PresentationFormat>
  <Paragraphs>76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Dotum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 Hill</dc:creator>
  <cp:lastModifiedBy>Alistair Gordon</cp:lastModifiedBy>
  <cp:revision>43</cp:revision>
  <cp:lastPrinted>2020-03-09T11:54:32Z</cp:lastPrinted>
  <dcterms:created xsi:type="dcterms:W3CDTF">2020-02-08T19:02:46Z</dcterms:created>
  <dcterms:modified xsi:type="dcterms:W3CDTF">2024-07-15T08:25:41Z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0x0101002D7924002AC5744BA9DE2880EC6ED319</vt:lpwstr>
  </property>
</Properties>
</file>