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9" r:id="rId5"/>
  </p:sldIdLst>
  <p:sldSz cx="9720263" cy="17640300"/>
  <p:notesSz cx="9926638" cy="14355763"/>
  <p:defaultTextStyle>
    <a:defPPr>
      <a:defRPr lang="en-US"/>
    </a:defPPr>
    <a:lvl1pPr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546100" indent="-88900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1093788" indent="-179388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641475" indent="-2698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2187575" indent="-3587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A4A3A4"/>
          </p15:clr>
        </p15:guide>
        <p15:guide id="2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003399"/>
    <a:srgbClr val="00FFCC"/>
    <a:srgbClr val="00B800"/>
    <a:srgbClr val="2CB22C"/>
    <a:srgbClr val="00CC00"/>
    <a:srgbClr val="00FF00"/>
    <a:srgbClr val="00B050"/>
    <a:srgbClr val="144856"/>
    <a:srgbClr val="17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8" autoAdjust="0"/>
    <p:restoredTop sz="43141" autoAdjust="0"/>
  </p:normalViewPr>
  <p:slideViewPr>
    <p:cSldViewPr snapToGrid="0">
      <p:cViewPr>
        <p:scale>
          <a:sx n="80" d="100"/>
          <a:sy n="80" d="100"/>
        </p:scale>
        <p:origin x="2412" y="60"/>
      </p:cViewPr>
      <p:guideLst>
        <p:guide orient="horz" pos="5556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/>
          <a:lstStyle>
            <a:lvl1pPr algn="l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/>
          <a:lstStyle>
            <a:lvl1pPr algn="r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7/4/2024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29025" y="1795463"/>
            <a:ext cx="26685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30" tIns="66363" rIns="132730" bIns="6636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202" y="6908127"/>
            <a:ext cx="7942238" cy="5652309"/>
          </a:xfrm>
          <a:prstGeom prst="rect">
            <a:avLst/>
          </a:prstGeom>
        </p:spPr>
        <p:txBody>
          <a:bodyPr vert="horz" lIns="132730" tIns="66363" rIns="132730" bIns="66363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3637171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 anchor="b"/>
          <a:lstStyle>
            <a:lvl1pPr algn="l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1697" y="13637171"/>
            <a:ext cx="4302625" cy="718592"/>
          </a:xfrm>
          <a:prstGeom prst="rect">
            <a:avLst/>
          </a:prstGeom>
        </p:spPr>
        <p:txBody>
          <a:bodyPr vert="horz" wrap="square" lIns="132730" tIns="66363" rIns="132730" bIns="66363" numCol="1" anchor="b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5138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0275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95413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60550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35092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078434" indent="-414782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659128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22779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986432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650082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313736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977386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641038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700"/>
              <a:pPr eaLnBrk="1" hangingPunct="1"/>
              <a:t>1</a:t>
            </a:fld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047964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BDEC8-7776-4BD9-94FC-952A9687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0689-8348-40AB-8024-6D9833C0C22C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1E88-D5CC-4C32-A1A0-11BF66F5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0A929-0B91-4F0B-93B1-AF18FF4A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29528-573D-4C56-AFC1-E5E71C3FE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65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6C342-CAD2-4D7A-A35C-379FD02A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1C-8375-44C4-8CDF-B1B8C491AAF6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5E7B2-8BBD-45ED-BA29-6429DF46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003EF-B869-4299-AEA3-00BF5E05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D1EED-DD41-405A-852C-5702EEB112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1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96A75-51BA-4866-A8A1-DB78831D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B95B5-0612-4491-9750-89C6F3581635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6131-AFCD-45B4-BD58-FB54D4C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FD20B-8F9F-4AF9-A664-327110FA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5C011-E1B4-42C2-9C68-AD9612F254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319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A373-E54A-4E2B-BBE9-68228FAC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7B6E-343C-47A1-80D8-FE317BA230F8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E084-10AE-4A2D-8C9E-9C023625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B736E-406E-4282-9296-31D22F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B552-3DD3-4175-A226-F7405B1C7C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30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AD48E-1F98-4340-97CF-C3BBF1D2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96C7-2361-4768-96D2-1CC0F9B06F0C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1B373-0335-4F11-B999-391126AD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F6FA1-3E07-4238-98ED-5E0F2569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0B12-399A-4526-99A2-AA97F19F27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95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0FCEF5-B9C1-4CD4-BEA5-1B46D48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4DCD8-734C-4B9F-BC3E-66A9CEBC4803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B310ED-EB2C-45B0-86BE-4E695BB6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F5C82A-B40E-43CB-9074-66934B47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6C08-9EF3-48D2-A5F8-5DFCCB8EC3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882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E4CD68-3FA3-4DE9-831B-BC425F10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5CBE-F1C3-431A-983D-6ED9606BBFDB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426C49-FBB6-4760-97FE-F3E23461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C3DE7F-73B4-4DF4-AC2F-62D90A97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4FB95-2C14-43DB-AC8F-019C2035B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165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BCC6B9-DEA6-48FA-B2D5-8B74320C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C32E-F221-4D1D-8B93-633D8E540C0E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C1290F-A21C-466B-AC47-B767226A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4B3345-3BE4-45FD-8B3F-5248CBF5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4AAF8-D935-42DF-B3C3-CB2F709A5B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98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262BC2-9F08-4DC7-800F-5A225A4A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44F56-4C7B-4670-8495-1F995606A77A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49C6CC-B87F-449B-B9BE-2BE91A083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6EDD05-1055-4CA7-8A73-8E43E17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60A30-71CC-4FB0-87AB-E5C760C544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557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846B9D-C5A4-489A-AE28-A0E53F2A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7E030-AFD9-4A32-8D27-F0B19D8E4F7B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8BA78-3040-4D60-8FB4-E0872B3B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1936AC-0EA2-4682-9230-D1297CC8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299A-1438-4288-B342-B53F9EBC0B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442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rtlCol="0">
            <a:normAutofit/>
          </a:bodyPr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AA5B38-0A08-4497-A724-62A8B942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A0DC-BCF3-4BFD-87F3-CE0A0154E512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22E043-6002-43A2-A440-CE1A410E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8021DE-8B69-4029-A140-5A3BEB170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C4705-EBD0-48F1-81A4-13887CB2D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10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CF5F577-0872-45BC-8086-63AA5945E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939800"/>
            <a:ext cx="838358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6EB07F-A7AA-4D4A-AE1F-804C9B7B4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4695825"/>
            <a:ext cx="8383587" cy="1119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A878D-6A61-4877-9575-9D2FDF944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16349663"/>
            <a:ext cx="2187575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F43CB-D355-4C9C-AFA0-89DE3A82A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19450" y="16349663"/>
            <a:ext cx="3281363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5B3E-3FAF-438B-9F19-4D4C588EC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350" y="16349663"/>
            <a:ext cx="2187575" cy="939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13D0CEF-DE75-45B3-AF8D-6E4E73C62E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2pPr>
      <a:lvl3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3pPr>
      <a:lvl4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4pPr>
      <a:lvl5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42888" indent="-242888" algn="l" defTabSz="971550" rtl="0" eaLnBrk="0" fontAlgn="base" hangingPunct="0">
        <a:lnSpc>
          <a:spcPct val="90000"/>
        </a:lnSpc>
        <a:spcBef>
          <a:spcPts val="1063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43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1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98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21" Type="http://schemas.openxmlformats.org/officeDocument/2006/relationships/image" Target="../media/image19.jpe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jpe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jpe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jpeg"/><Relationship Id="rId44" Type="http://schemas.openxmlformats.org/officeDocument/2006/relationships/image" Target="../media/image42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jpe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030368" y="13310114"/>
            <a:ext cx="6365875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700657" y="11443665"/>
            <a:ext cx="2779713" cy="2193925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6314223" y="8961199"/>
            <a:ext cx="2840847" cy="2762390"/>
          </a:xfrm>
          <a:prstGeom prst="blockArc">
            <a:avLst>
              <a:gd name="adj1" fmla="val 10006822"/>
              <a:gd name="adj2" fmla="val 21300085"/>
              <a:gd name="adj3" fmla="val 2214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2097562" y="11140518"/>
            <a:ext cx="5842000" cy="6223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E85F7D3-8359-495F-B790-A68CE6B7BAC5}"/>
              </a:ext>
            </a:extLst>
          </p:cNvPr>
          <p:cNvSpPr/>
          <p:nvPr/>
        </p:nvSpPr>
        <p:spPr>
          <a:xfrm>
            <a:off x="1969821" y="8928122"/>
            <a:ext cx="5929312" cy="61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6B4C747-6CBD-47F4-A3EF-AEA002B4FDB2}"/>
              </a:ext>
            </a:extLst>
          </p:cNvPr>
          <p:cNvSpPr/>
          <p:nvPr/>
        </p:nvSpPr>
        <p:spPr>
          <a:xfrm rot="15912267">
            <a:off x="784212" y="7092437"/>
            <a:ext cx="2705296" cy="2207611"/>
          </a:xfrm>
          <a:prstGeom prst="blockArc">
            <a:avLst>
              <a:gd name="adj1" fmla="val 10726998"/>
              <a:gd name="adj2" fmla="val 263439"/>
              <a:gd name="adj3" fmla="val 28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6471482" y="4962872"/>
            <a:ext cx="2739284" cy="2290965"/>
          </a:xfrm>
          <a:prstGeom prst="blockArc">
            <a:avLst>
              <a:gd name="adj1" fmla="val 10630803"/>
              <a:gd name="adj2" fmla="val 1572"/>
              <a:gd name="adj3" fmla="val 2764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129005" y="6845568"/>
            <a:ext cx="5961062" cy="628650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4D52986-72CC-4B1A-B1E6-9CC3421701DF}"/>
              </a:ext>
            </a:extLst>
          </p:cNvPr>
          <p:cNvSpPr/>
          <p:nvPr/>
        </p:nvSpPr>
        <p:spPr>
          <a:xfrm>
            <a:off x="1875629" y="4737690"/>
            <a:ext cx="6023503" cy="6508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4334BA4B-706E-4805-907A-F502E2965B63}"/>
              </a:ext>
            </a:extLst>
          </p:cNvPr>
          <p:cNvSpPr/>
          <p:nvPr/>
        </p:nvSpPr>
        <p:spPr>
          <a:xfrm>
            <a:off x="8438073" y="1905198"/>
            <a:ext cx="968375" cy="1028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C737485F-66BA-494C-86A8-6255F3BCE707}"/>
              </a:ext>
            </a:extLst>
          </p:cNvPr>
          <p:cNvSpPr/>
          <p:nvPr/>
        </p:nvSpPr>
        <p:spPr>
          <a:xfrm>
            <a:off x="7831138" y="2870386"/>
            <a:ext cx="841375" cy="9032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7982699" y="12949014"/>
            <a:ext cx="841375" cy="903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5606051" y="13200646"/>
            <a:ext cx="69850" cy="717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D165842C-E8E0-4757-9977-B0A16C56CC5C}"/>
              </a:ext>
            </a:extLst>
          </p:cNvPr>
          <p:cNvSpPr/>
          <p:nvPr/>
        </p:nvSpPr>
        <p:spPr>
          <a:xfrm rot="3660063">
            <a:off x="670674" y="14280927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>
            <a:off x="2554336" y="10882664"/>
            <a:ext cx="109859" cy="921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44BD91C-4AE5-428E-9539-38258344C2CA}"/>
              </a:ext>
            </a:extLst>
          </p:cNvPr>
          <p:cNvSpPr/>
          <p:nvPr/>
        </p:nvSpPr>
        <p:spPr>
          <a:xfrm>
            <a:off x="5816569" y="10986401"/>
            <a:ext cx="74612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94" y="313424"/>
            <a:ext cx="93707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4400" b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GERMAN LEARNING JOURNEY 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BDF269D9-6630-4FEF-92EB-4F1B24A36994}"/>
              </a:ext>
            </a:extLst>
          </p:cNvPr>
          <p:cNvSpPr/>
          <p:nvPr/>
        </p:nvSpPr>
        <p:spPr>
          <a:xfrm>
            <a:off x="5342836" y="8401741"/>
            <a:ext cx="1175575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19" name="TextBox 59">
            <a:extLst>
              <a:ext uri="{FF2B5EF4-FFF2-40B4-BE49-F238E27FC236}">
                <a16:creationId xmlns:a16="http://schemas.microsoft.com/office/drawing/2014/main" id="{65DF8BB1-DABF-400C-A885-0E16151A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4236" y="8820723"/>
            <a:ext cx="8144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420" name="TextBox 58">
            <a:extLst>
              <a:ext uri="{FF2B5EF4-FFF2-40B4-BE49-F238E27FC236}">
                <a16:creationId xmlns:a16="http://schemas.microsoft.com/office/drawing/2014/main" id="{1A406321-EF07-4296-9F91-D88621E32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0912" y="8655629"/>
            <a:ext cx="814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7776917" y="12962451"/>
            <a:ext cx="12144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7924" y="13345980"/>
            <a:ext cx="84137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434" name="TextBox 58">
            <a:extLst>
              <a:ext uri="{FF2B5EF4-FFF2-40B4-BE49-F238E27FC236}">
                <a16:creationId xmlns:a16="http://schemas.microsoft.com/office/drawing/2014/main" id="{0C36E098-CD46-46DF-BFA5-F4199A30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291" y="13162172"/>
            <a:ext cx="841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2C591EAA-BE06-4285-9F54-80663BA431B5}"/>
              </a:ext>
            </a:extLst>
          </p:cNvPr>
          <p:cNvCxnSpPr>
            <a:cxnSpLocks/>
          </p:cNvCxnSpPr>
          <p:nvPr/>
        </p:nvCxnSpPr>
        <p:spPr>
          <a:xfrm>
            <a:off x="7432348" y="13134094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0E345DE6-8F1A-43DC-9C3C-5D693850572C}"/>
              </a:ext>
            </a:extLst>
          </p:cNvPr>
          <p:cNvCxnSpPr>
            <a:cxnSpLocks/>
          </p:cNvCxnSpPr>
          <p:nvPr/>
        </p:nvCxnSpPr>
        <p:spPr>
          <a:xfrm flipV="1">
            <a:off x="7680711" y="13716311"/>
            <a:ext cx="0" cy="39236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A8DCE1B0-685A-403A-A5FE-E8F98F9F801E}"/>
              </a:ext>
            </a:extLst>
          </p:cNvPr>
          <p:cNvCxnSpPr>
            <a:cxnSpLocks/>
          </p:cNvCxnSpPr>
          <p:nvPr/>
        </p:nvCxnSpPr>
        <p:spPr>
          <a:xfrm flipV="1">
            <a:off x="6715027" y="13723532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E3071FA2-6387-40F5-AC10-2720391897C0}"/>
              </a:ext>
            </a:extLst>
          </p:cNvPr>
          <p:cNvCxnSpPr>
            <a:cxnSpLocks/>
          </p:cNvCxnSpPr>
          <p:nvPr/>
        </p:nvCxnSpPr>
        <p:spPr>
          <a:xfrm>
            <a:off x="6151483" y="13105108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773C75BF-2453-47FF-A5FF-40B45932E0EA}"/>
              </a:ext>
            </a:extLst>
          </p:cNvPr>
          <p:cNvCxnSpPr>
            <a:cxnSpLocks/>
          </p:cNvCxnSpPr>
          <p:nvPr/>
        </p:nvCxnSpPr>
        <p:spPr>
          <a:xfrm>
            <a:off x="2396225" y="10927050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>
            <a:extLst>
              <a:ext uri="{FF2B5EF4-FFF2-40B4-BE49-F238E27FC236}">
                <a16:creationId xmlns:a16="http://schemas.microsoft.com/office/drawing/2014/main" id="{30317A66-A348-46E1-ABA5-46DAB7116304}"/>
              </a:ext>
            </a:extLst>
          </p:cNvPr>
          <p:cNvSpPr/>
          <p:nvPr/>
        </p:nvSpPr>
        <p:spPr>
          <a:xfrm>
            <a:off x="3163372" y="13242848"/>
            <a:ext cx="84035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BE7D8E02-F817-4EC4-A2E6-82F717C17281}"/>
              </a:ext>
            </a:extLst>
          </p:cNvPr>
          <p:cNvCxnSpPr>
            <a:cxnSpLocks/>
          </p:cNvCxnSpPr>
          <p:nvPr/>
        </p:nvCxnSpPr>
        <p:spPr>
          <a:xfrm>
            <a:off x="4998090" y="13144995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id="{E6309C73-EECE-4DCB-BDE9-565077624A92}"/>
              </a:ext>
            </a:extLst>
          </p:cNvPr>
          <p:cNvCxnSpPr>
            <a:cxnSpLocks/>
          </p:cNvCxnSpPr>
          <p:nvPr/>
        </p:nvCxnSpPr>
        <p:spPr>
          <a:xfrm flipV="1">
            <a:off x="4633995" y="13719574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3D537FE9-BADE-4249-9774-4855E5BCC13F}"/>
              </a:ext>
            </a:extLst>
          </p:cNvPr>
          <p:cNvCxnSpPr>
            <a:cxnSpLocks/>
          </p:cNvCxnSpPr>
          <p:nvPr/>
        </p:nvCxnSpPr>
        <p:spPr>
          <a:xfrm>
            <a:off x="4433158" y="13105109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B3800F71-E0CE-485D-8A7F-52672F6894C5}"/>
              </a:ext>
            </a:extLst>
          </p:cNvPr>
          <p:cNvCxnSpPr>
            <a:cxnSpLocks/>
          </p:cNvCxnSpPr>
          <p:nvPr/>
        </p:nvCxnSpPr>
        <p:spPr>
          <a:xfrm>
            <a:off x="2822057" y="13162172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602A5990-D2B6-420A-B585-A86FB4EF4168}"/>
              </a:ext>
            </a:extLst>
          </p:cNvPr>
          <p:cNvCxnSpPr>
            <a:cxnSpLocks/>
          </p:cNvCxnSpPr>
          <p:nvPr/>
        </p:nvCxnSpPr>
        <p:spPr>
          <a:xfrm flipV="1">
            <a:off x="2989467" y="13786784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D6432BBA-D674-4696-A600-3387E33C95D1}"/>
              </a:ext>
            </a:extLst>
          </p:cNvPr>
          <p:cNvCxnSpPr>
            <a:cxnSpLocks/>
          </p:cNvCxnSpPr>
          <p:nvPr/>
        </p:nvCxnSpPr>
        <p:spPr>
          <a:xfrm flipV="1">
            <a:off x="5413020" y="11624622"/>
            <a:ext cx="0" cy="392364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073109D8-31FC-4F49-AA5A-85C098C917F1}"/>
              </a:ext>
            </a:extLst>
          </p:cNvPr>
          <p:cNvCxnSpPr>
            <a:cxnSpLocks/>
          </p:cNvCxnSpPr>
          <p:nvPr/>
        </p:nvCxnSpPr>
        <p:spPr>
          <a:xfrm>
            <a:off x="5043585" y="10894725"/>
            <a:ext cx="0" cy="32979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A206873B-B405-48D4-B845-169C6F106CB7}"/>
              </a:ext>
            </a:extLst>
          </p:cNvPr>
          <p:cNvCxnSpPr>
            <a:cxnSpLocks/>
          </p:cNvCxnSpPr>
          <p:nvPr/>
        </p:nvCxnSpPr>
        <p:spPr>
          <a:xfrm flipV="1">
            <a:off x="6395904" y="11544230"/>
            <a:ext cx="7802" cy="34443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F0B43ABB-C514-4869-8A5B-146491E0D0FC}"/>
              </a:ext>
            </a:extLst>
          </p:cNvPr>
          <p:cNvCxnSpPr>
            <a:cxnSpLocks/>
          </p:cNvCxnSpPr>
          <p:nvPr/>
        </p:nvCxnSpPr>
        <p:spPr>
          <a:xfrm flipH="1" flipV="1">
            <a:off x="1499931" y="12255690"/>
            <a:ext cx="328945" cy="96755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E145FC6E-E57B-4E1B-B481-4B8421906D39}"/>
              </a:ext>
            </a:extLst>
          </p:cNvPr>
          <p:cNvSpPr/>
          <p:nvPr/>
        </p:nvSpPr>
        <p:spPr>
          <a:xfrm rot="20399505">
            <a:off x="8206571" y="9993207"/>
            <a:ext cx="941619" cy="117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25" name="Straight Connector 324">
            <a:extLst>
              <a:ext uri="{FF2B5EF4-FFF2-40B4-BE49-F238E27FC236}">
                <a16:creationId xmlns:a16="http://schemas.microsoft.com/office/drawing/2014/main" id="{E702F94A-635F-4D8E-A664-72CB53383C35}"/>
              </a:ext>
            </a:extLst>
          </p:cNvPr>
          <p:cNvCxnSpPr>
            <a:cxnSpLocks/>
          </p:cNvCxnSpPr>
          <p:nvPr/>
        </p:nvCxnSpPr>
        <p:spPr>
          <a:xfrm flipV="1">
            <a:off x="6910589" y="9420558"/>
            <a:ext cx="0" cy="322262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F306A231-AA51-46B7-B7A5-F70259982808}"/>
              </a:ext>
            </a:extLst>
          </p:cNvPr>
          <p:cNvCxnSpPr>
            <a:cxnSpLocks/>
          </p:cNvCxnSpPr>
          <p:nvPr/>
        </p:nvCxnSpPr>
        <p:spPr>
          <a:xfrm>
            <a:off x="1132449" y="11216848"/>
            <a:ext cx="317922" cy="266922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95EF70D4-A096-41CC-A5D9-F3B0086030D8}"/>
              </a:ext>
            </a:extLst>
          </p:cNvPr>
          <p:cNvCxnSpPr>
            <a:cxnSpLocks/>
          </p:cNvCxnSpPr>
          <p:nvPr/>
        </p:nvCxnSpPr>
        <p:spPr>
          <a:xfrm>
            <a:off x="3291926" y="8724310"/>
            <a:ext cx="0" cy="262748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E02197D3-8271-46C3-8029-952EAD88B0A5}"/>
              </a:ext>
            </a:extLst>
          </p:cNvPr>
          <p:cNvCxnSpPr>
            <a:cxnSpLocks/>
          </p:cNvCxnSpPr>
          <p:nvPr/>
        </p:nvCxnSpPr>
        <p:spPr>
          <a:xfrm flipV="1">
            <a:off x="1969821" y="9306539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Straight Connector 361">
            <a:extLst>
              <a:ext uri="{FF2B5EF4-FFF2-40B4-BE49-F238E27FC236}">
                <a16:creationId xmlns:a16="http://schemas.microsoft.com/office/drawing/2014/main" id="{241A371C-0DE0-4846-BB6F-AA57FB75974C}"/>
              </a:ext>
            </a:extLst>
          </p:cNvPr>
          <p:cNvCxnSpPr>
            <a:cxnSpLocks/>
          </p:cNvCxnSpPr>
          <p:nvPr/>
        </p:nvCxnSpPr>
        <p:spPr>
          <a:xfrm>
            <a:off x="847473" y="12559045"/>
            <a:ext cx="289533" cy="93547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0" name="Rectangle 389">
            <a:extLst>
              <a:ext uri="{FF2B5EF4-FFF2-40B4-BE49-F238E27FC236}">
                <a16:creationId xmlns:a16="http://schemas.microsoft.com/office/drawing/2014/main" id="{4772B346-07BC-4AD9-9391-9F2B0C401EAD}"/>
              </a:ext>
            </a:extLst>
          </p:cNvPr>
          <p:cNvSpPr/>
          <p:nvPr/>
        </p:nvSpPr>
        <p:spPr>
          <a:xfrm>
            <a:off x="4442759" y="6770822"/>
            <a:ext cx="74613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7A838902-D8B9-4008-B923-C4CA8BFB1A66}"/>
              </a:ext>
            </a:extLst>
          </p:cNvPr>
          <p:cNvCxnSpPr>
            <a:cxnSpLocks/>
          </p:cNvCxnSpPr>
          <p:nvPr/>
        </p:nvCxnSpPr>
        <p:spPr>
          <a:xfrm flipH="1">
            <a:off x="2108175" y="6622815"/>
            <a:ext cx="49937" cy="37626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652E1D5C-370C-4889-974B-3ACBC3AE1A34}"/>
              </a:ext>
            </a:extLst>
          </p:cNvPr>
          <p:cNvCxnSpPr>
            <a:cxnSpLocks/>
          </p:cNvCxnSpPr>
          <p:nvPr/>
        </p:nvCxnSpPr>
        <p:spPr>
          <a:xfrm flipH="1">
            <a:off x="3335970" y="6701332"/>
            <a:ext cx="7503" cy="324201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E10098ED-DEA5-47FB-9CB9-E5F391829EE8}"/>
              </a:ext>
            </a:extLst>
          </p:cNvPr>
          <p:cNvCxnSpPr>
            <a:cxnSpLocks/>
          </p:cNvCxnSpPr>
          <p:nvPr/>
        </p:nvCxnSpPr>
        <p:spPr>
          <a:xfrm flipV="1">
            <a:off x="3778392" y="7363498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Connector 441">
            <a:extLst>
              <a:ext uri="{FF2B5EF4-FFF2-40B4-BE49-F238E27FC236}">
                <a16:creationId xmlns:a16="http://schemas.microsoft.com/office/drawing/2014/main" id="{94B8BA48-4674-43BC-9F75-FB4B6C24D8B3}"/>
              </a:ext>
            </a:extLst>
          </p:cNvPr>
          <p:cNvCxnSpPr>
            <a:cxnSpLocks/>
          </p:cNvCxnSpPr>
          <p:nvPr/>
        </p:nvCxnSpPr>
        <p:spPr>
          <a:xfrm flipV="1">
            <a:off x="5213305" y="7361715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7" name="Straight Connector 446">
            <a:extLst>
              <a:ext uri="{FF2B5EF4-FFF2-40B4-BE49-F238E27FC236}">
                <a16:creationId xmlns:a16="http://schemas.microsoft.com/office/drawing/2014/main" id="{C758B83F-B553-41A1-BDEA-3BB4ED5EE95A}"/>
              </a:ext>
            </a:extLst>
          </p:cNvPr>
          <p:cNvCxnSpPr>
            <a:cxnSpLocks/>
          </p:cNvCxnSpPr>
          <p:nvPr/>
        </p:nvCxnSpPr>
        <p:spPr>
          <a:xfrm>
            <a:off x="5878539" y="6701332"/>
            <a:ext cx="0" cy="2627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Straight Connector 448">
            <a:extLst>
              <a:ext uri="{FF2B5EF4-FFF2-40B4-BE49-F238E27FC236}">
                <a16:creationId xmlns:a16="http://schemas.microsoft.com/office/drawing/2014/main" id="{7DCFB731-B8EE-44A6-98C9-872E5C5C5351}"/>
              </a:ext>
            </a:extLst>
          </p:cNvPr>
          <p:cNvCxnSpPr>
            <a:cxnSpLocks/>
          </p:cNvCxnSpPr>
          <p:nvPr/>
        </p:nvCxnSpPr>
        <p:spPr>
          <a:xfrm flipV="1">
            <a:off x="6548691" y="7361715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" name="Rectangle 485">
            <a:extLst>
              <a:ext uri="{FF2B5EF4-FFF2-40B4-BE49-F238E27FC236}">
                <a16:creationId xmlns:a16="http://schemas.microsoft.com/office/drawing/2014/main" id="{366B2CD5-C679-44C9-828B-B2B12E5BE918}"/>
              </a:ext>
            </a:extLst>
          </p:cNvPr>
          <p:cNvSpPr/>
          <p:nvPr/>
        </p:nvSpPr>
        <p:spPr>
          <a:xfrm>
            <a:off x="7731733" y="4731707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498" name="Straight Connector 497">
            <a:extLst>
              <a:ext uri="{FF2B5EF4-FFF2-40B4-BE49-F238E27FC236}">
                <a16:creationId xmlns:a16="http://schemas.microsoft.com/office/drawing/2014/main" id="{26998D9B-A43C-4558-B426-1966196FC4FA}"/>
              </a:ext>
            </a:extLst>
          </p:cNvPr>
          <p:cNvCxnSpPr>
            <a:cxnSpLocks/>
          </p:cNvCxnSpPr>
          <p:nvPr/>
        </p:nvCxnSpPr>
        <p:spPr>
          <a:xfrm>
            <a:off x="4733574" y="6689378"/>
            <a:ext cx="6548" cy="293112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2" name="Rectangle 501">
            <a:extLst>
              <a:ext uri="{FF2B5EF4-FFF2-40B4-BE49-F238E27FC236}">
                <a16:creationId xmlns:a16="http://schemas.microsoft.com/office/drawing/2014/main" id="{A38C2DF7-60C4-44DA-AC98-833EF7EA8B1D}"/>
              </a:ext>
            </a:extLst>
          </p:cNvPr>
          <p:cNvSpPr/>
          <p:nvPr/>
        </p:nvSpPr>
        <p:spPr>
          <a:xfrm>
            <a:off x="4903544" y="4715571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09" name="TextBox 52">
            <a:extLst>
              <a:ext uri="{FF2B5EF4-FFF2-40B4-BE49-F238E27FC236}">
                <a16:creationId xmlns:a16="http://schemas.microsoft.com/office/drawing/2014/main" id="{7009ECF2-9365-469D-A445-C8FD7808A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499" y="4855416"/>
            <a:ext cx="2791526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Examinations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E8456D6D-6D59-4163-9ABE-8923EF2B70A5}"/>
              </a:ext>
            </a:extLst>
          </p:cNvPr>
          <p:cNvSpPr/>
          <p:nvPr/>
        </p:nvSpPr>
        <p:spPr>
          <a:xfrm>
            <a:off x="2042736" y="2136413"/>
            <a:ext cx="6024562" cy="6302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516" name="Triangle 45">
            <a:extLst>
              <a:ext uri="{FF2B5EF4-FFF2-40B4-BE49-F238E27FC236}">
                <a16:creationId xmlns:a16="http://schemas.microsoft.com/office/drawing/2014/main" id="{66F5EA8C-026E-4A41-B46F-BE1CE69A6A8B}"/>
              </a:ext>
            </a:extLst>
          </p:cNvPr>
          <p:cNvSpPr/>
          <p:nvPr/>
        </p:nvSpPr>
        <p:spPr>
          <a:xfrm rot="16200000">
            <a:off x="1191042" y="2066731"/>
            <a:ext cx="998537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26" name="Triangle 45">
            <a:extLst>
              <a:ext uri="{FF2B5EF4-FFF2-40B4-BE49-F238E27FC236}">
                <a16:creationId xmlns:a16="http://schemas.microsoft.com/office/drawing/2014/main" id="{052BC0F4-281E-46B6-A436-51DAA1E760DA}"/>
              </a:ext>
            </a:extLst>
          </p:cNvPr>
          <p:cNvSpPr/>
          <p:nvPr/>
        </p:nvSpPr>
        <p:spPr>
          <a:xfrm rot="5400000">
            <a:off x="7898229" y="2128015"/>
            <a:ext cx="1023938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31" name="TextBox 2">
            <a:extLst>
              <a:ext uri="{FF2B5EF4-FFF2-40B4-BE49-F238E27FC236}">
                <a16:creationId xmlns:a16="http://schemas.microsoft.com/office/drawing/2014/main" id="{5F74F906-A277-4F14-9128-529969BF4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2023" y="2271351"/>
            <a:ext cx="51752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dirty="0">
                <a:solidFill>
                  <a:schemeClr val="bg1"/>
                </a:solidFill>
              </a:rPr>
              <a:t>Understanding and Applying German Skills </a:t>
            </a:r>
          </a:p>
        </p:txBody>
      </p:sp>
      <p:sp>
        <p:nvSpPr>
          <p:cNvPr id="532" name="TextBox 4">
            <a:extLst>
              <a:ext uri="{FF2B5EF4-FFF2-40B4-BE49-F238E27FC236}">
                <a16:creationId xmlns:a16="http://schemas.microsoft.com/office/drawing/2014/main" id="{AFE35BB7-A81F-45E4-94BA-EE9B96102534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405354" y="2332470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12</a:t>
            </a:r>
          </a:p>
        </p:txBody>
      </p:sp>
      <p:sp>
        <p:nvSpPr>
          <p:cNvPr id="533" name="TextBox 439">
            <a:extLst>
              <a:ext uri="{FF2B5EF4-FFF2-40B4-BE49-F238E27FC236}">
                <a16:creationId xmlns:a16="http://schemas.microsoft.com/office/drawing/2014/main" id="{337BE0E9-9F27-4C34-971A-79B493005A0B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647404" y="2367395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13</a:t>
            </a:r>
          </a:p>
        </p:txBody>
      </p:sp>
      <p:cxnSp>
        <p:nvCxnSpPr>
          <p:cNvPr id="534" name="Straight Connector 533">
            <a:extLst>
              <a:ext uri="{FF2B5EF4-FFF2-40B4-BE49-F238E27FC236}">
                <a16:creationId xmlns:a16="http://schemas.microsoft.com/office/drawing/2014/main" id="{959D34F7-5511-43D4-8E01-82415AB38C00}"/>
              </a:ext>
            </a:extLst>
          </p:cNvPr>
          <p:cNvCxnSpPr>
            <a:cxnSpLocks/>
          </p:cNvCxnSpPr>
          <p:nvPr/>
        </p:nvCxnSpPr>
        <p:spPr>
          <a:xfrm>
            <a:off x="2235482" y="1880516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6" name="Straight Connector 535">
            <a:extLst>
              <a:ext uri="{FF2B5EF4-FFF2-40B4-BE49-F238E27FC236}">
                <a16:creationId xmlns:a16="http://schemas.microsoft.com/office/drawing/2014/main" id="{8A0FFACF-5FE4-4E72-B5F2-A9505B3D812B}"/>
              </a:ext>
            </a:extLst>
          </p:cNvPr>
          <p:cNvCxnSpPr>
            <a:cxnSpLocks/>
          </p:cNvCxnSpPr>
          <p:nvPr/>
        </p:nvCxnSpPr>
        <p:spPr>
          <a:xfrm flipV="1">
            <a:off x="2411387" y="273393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>
            <a:extLst>
              <a:ext uri="{FF2B5EF4-FFF2-40B4-BE49-F238E27FC236}">
                <a16:creationId xmlns:a16="http://schemas.microsoft.com/office/drawing/2014/main" id="{19E3560C-7C4B-4751-8E77-0A4AFA12A5A8}"/>
              </a:ext>
            </a:extLst>
          </p:cNvPr>
          <p:cNvCxnSpPr>
            <a:cxnSpLocks/>
          </p:cNvCxnSpPr>
          <p:nvPr/>
        </p:nvCxnSpPr>
        <p:spPr>
          <a:xfrm>
            <a:off x="3170231" y="1843694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Straight Connector 537">
            <a:extLst>
              <a:ext uri="{FF2B5EF4-FFF2-40B4-BE49-F238E27FC236}">
                <a16:creationId xmlns:a16="http://schemas.microsoft.com/office/drawing/2014/main" id="{42A2657F-F9BE-444E-B705-438A9F17998C}"/>
              </a:ext>
            </a:extLst>
          </p:cNvPr>
          <p:cNvCxnSpPr>
            <a:cxnSpLocks/>
          </p:cNvCxnSpPr>
          <p:nvPr/>
        </p:nvCxnSpPr>
        <p:spPr>
          <a:xfrm flipV="1">
            <a:off x="3243106" y="2735091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CFBA5097-6898-4284-A65D-639702D62DEB}"/>
              </a:ext>
            </a:extLst>
          </p:cNvPr>
          <p:cNvCxnSpPr>
            <a:cxnSpLocks/>
          </p:cNvCxnSpPr>
          <p:nvPr/>
        </p:nvCxnSpPr>
        <p:spPr>
          <a:xfrm flipV="1">
            <a:off x="4156899" y="272662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>
            <a:extLst>
              <a:ext uri="{FF2B5EF4-FFF2-40B4-BE49-F238E27FC236}">
                <a16:creationId xmlns:a16="http://schemas.microsoft.com/office/drawing/2014/main" id="{B38943A8-9FC0-43BE-AE41-D3C272E1A853}"/>
              </a:ext>
            </a:extLst>
          </p:cNvPr>
          <p:cNvCxnSpPr>
            <a:cxnSpLocks/>
          </p:cNvCxnSpPr>
          <p:nvPr/>
        </p:nvCxnSpPr>
        <p:spPr>
          <a:xfrm flipV="1">
            <a:off x="5096800" y="272662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>
            <a:extLst>
              <a:ext uri="{FF2B5EF4-FFF2-40B4-BE49-F238E27FC236}">
                <a16:creationId xmlns:a16="http://schemas.microsoft.com/office/drawing/2014/main" id="{93CD528B-7F86-4942-B423-9FC840703D4F}"/>
              </a:ext>
            </a:extLst>
          </p:cNvPr>
          <p:cNvCxnSpPr>
            <a:cxnSpLocks/>
          </p:cNvCxnSpPr>
          <p:nvPr/>
        </p:nvCxnSpPr>
        <p:spPr>
          <a:xfrm>
            <a:off x="4317323" y="1843694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Connector 547">
            <a:extLst>
              <a:ext uri="{FF2B5EF4-FFF2-40B4-BE49-F238E27FC236}">
                <a16:creationId xmlns:a16="http://schemas.microsoft.com/office/drawing/2014/main" id="{6E7FE2FB-4D7C-4324-8564-84ABEE7D2AE6}"/>
              </a:ext>
            </a:extLst>
          </p:cNvPr>
          <p:cNvCxnSpPr>
            <a:cxnSpLocks/>
          </p:cNvCxnSpPr>
          <p:nvPr/>
        </p:nvCxnSpPr>
        <p:spPr>
          <a:xfrm flipV="1">
            <a:off x="6089780" y="2736525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21AB06C0-77BE-4502-B3DB-5EBBA0CBF525}"/>
              </a:ext>
            </a:extLst>
          </p:cNvPr>
          <p:cNvCxnSpPr>
            <a:cxnSpLocks/>
          </p:cNvCxnSpPr>
          <p:nvPr/>
        </p:nvCxnSpPr>
        <p:spPr>
          <a:xfrm>
            <a:off x="5602538" y="1880360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BD92FB45-3C12-4CBA-88AA-9D7AA3734D31}"/>
              </a:ext>
            </a:extLst>
          </p:cNvPr>
          <p:cNvCxnSpPr>
            <a:cxnSpLocks/>
          </p:cNvCxnSpPr>
          <p:nvPr/>
        </p:nvCxnSpPr>
        <p:spPr>
          <a:xfrm flipV="1">
            <a:off x="6821087" y="273393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550">
            <a:extLst>
              <a:ext uri="{FF2B5EF4-FFF2-40B4-BE49-F238E27FC236}">
                <a16:creationId xmlns:a16="http://schemas.microsoft.com/office/drawing/2014/main" id="{8EC203B5-C338-478D-BBB8-5C5465AD23BD}"/>
              </a:ext>
            </a:extLst>
          </p:cNvPr>
          <p:cNvCxnSpPr>
            <a:cxnSpLocks/>
          </p:cNvCxnSpPr>
          <p:nvPr/>
        </p:nvCxnSpPr>
        <p:spPr>
          <a:xfrm>
            <a:off x="6656983" y="1883890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2" name="Straight Connector 551">
            <a:extLst>
              <a:ext uri="{FF2B5EF4-FFF2-40B4-BE49-F238E27FC236}">
                <a16:creationId xmlns:a16="http://schemas.microsoft.com/office/drawing/2014/main" id="{BA78F9E5-50C4-4C0C-AF4A-BE89B3780447}"/>
              </a:ext>
            </a:extLst>
          </p:cNvPr>
          <p:cNvCxnSpPr>
            <a:cxnSpLocks/>
          </p:cNvCxnSpPr>
          <p:nvPr/>
        </p:nvCxnSpPr>
        <p:spPr>
          <a:xfrm>
            <a:off x="7533057" y="1890988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4" name="Straight Connector 553">
            <a:extLst>
              <a:ext uri="{FF2B5EF4-FFF2-40B4-BE49-F238E27FC236}">
                <a16:creationId xmlns:a16="http://schemas.microsoft.com/office/drawing/2014/main" id="{2F7F46B4-81BA-4764-9167-285DD09AFAB0}"/>
              </a:ext>
            </a:extLst>
          </p:cNvPr>
          <p:cNvCxnSpPr>
            <a:cxnSpLocks/>
          </p:cNvCxnSpPr>
          <p:nvPr/>
        </p:nvCxnSpPr>
        <p:spPr>
          <a:xfrm flipV="1">
            <a:off x="7628737" y="272662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56A1415B-5253-4906-B4A1-8995490E0F04}"/>
              </a:ext>
            </a:extLst>
          </p:cNvPr>
          <p:cNvCxnSpPr>
            <a:cxnSpLocks/>
          </p:cNvCxnSpPr>
          <p:nvPr/>
        </p:nvCxnSpPr>
        <p:spPr>
          <a:xfrm>
            <a:off x="3680461" y="13016095"/>
            <a:ext cx="0" cy="413543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23B27853-5C23-4D64-89F8-BBC60F88B375}"/>
              </a:ext>
            </a:extLst>
          </p:cNvPr>
          <p:cNvCxnSpPr>
            <a:cxnSpLocks/>
          </p:cNvCxnSpPr>
          <p:nvPr/>
        </p:nvCxnSpPr>
        <p:spPr>
          <a:xfrm flipV="1">
            <a:off x="3991530" y="13765147"/>
            <a:ext cx="0" cy="540063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23B27853-5C23-4D64-89F8-BBC60F88B375}"/>
              </a:ext>
            </a:extLst>
          </p:cNvPr>
          <p:cNvCxnSpPr>
            <a:cxnSpLocks/>
          </p:cNvCxnSpPr>
          <p:nvPr/>
        </p:nvCxnSpPr>
        <p:spPr>
          <a:xfrm flipV="1">
            <a:off x="3609573" y="9404303"/>
            <a:ext cx="0" cy="32226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1" name="Rectangle 740">
            <a:extLst>
              <a:ext uri="{FF2B5EF4-FFF2-40B4-BE49-F238E27FC236}">
                <a16:creationId xmlns:a16="http://schemas.microsoft.com/office/drawing/2014/main" id="{D13CAC9E-96EB-41B1-B002-FBAA3B7DAB44}"/>
              </a:ext>
            </a:extLst>
          </p:cNvPr>
          <p:cNvSpPr/>
          <p:nvPr/>
        </p:nvSpPr>
        <p:spPr>
          <a:xfrm rot="3281331">
            <a:off x="1466482" y="8448739"/>
            <a:ext cx="66899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781" name="Rectangle 780">
            <a:extLst>
              <a:ext uri="{FF2B5EF4-FFF2-40B4-BE49-F238E27FC236}">
                <a16:creationId xmlns:a16="http://schemas.microsoft.com/office/drawing/2014/main" id="{9B967AD1-FFB0-495B-BD69-ADF3D6D02055}"/>
              </a:ext>
            </a:extLst>
          </p:cNvPr>
          <p:cNvSpPr/>
          <p:nvPr/>
        </p:nvSpPr>
        <p:spPr>
          <a:xfrm>
            <a:off x="7680712" y="6743336"/>
            <a:ext cx="94494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833" name="Straight Connector 832">
            <a:extLst>
              <a:ext uri="{FF2B5EF4-FFF2-40B4-BE49-F238E27FC236}">
                <a16:creationId xmlns:a16="http://schemas.microsoft.com/office/drawing/2014/main" id="{BDA39CA4-7BB9-4CA8-A239-8E12F7ED568B}"/>
              </a:ext>
            </a:extLst>
          </p:cNvPr>
          <p:cNvCxnSpPr>
            <a:cxnSpLocks/>
          </p:cNvCxnSpPr>
          <p:nvPr/>
        </p:nvCxnSpPr>
        <p:spPr>
          <a:xfrm flipV="1">
            <a:off x="8168695" y="5927058"/>
            <a:ext cx="503818" cy="207081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62" name="Rectangle 861">
            <a:extLst>
              <a:ext uri="{FF2B5EF4-FFF2-40B4-BE49-F238E27FC236}">
                <a16:creationId xmlns:a16="http://schemas.microsoft.com/office/drawing/2014/main" id="{667928A8-8D3B-43AA-9BAE-DE83A10C8585}"/>
              </a:ext>
            </a:extLst>
          </p:cNvPr>
          <p:cNvSpPr/>
          <p:nvPr/>
        </p:nvSpPr>
        <p:spPr>
          <a:xfrm rot="3660063">
            <a:off x="673630" y="14518320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cxnSp>
        <p:nvCxnSpPr>
          <p:cNvPr id="411" name="Straight Connector 410">
            <a:extLst>
              <a:ext uri="{FF2B5EF4-FFF2-40B4-BE49-F238E27FC236}">
                <a16:creationId xmlns:a16="http://schemas.microsoft.com/office/drawing/2014/main" id="{E43EB60C-62F1-42B2-A691-B147C111709A}"/>
              </a:ext>
            </a:extLst>
          </p:cNvPr>
          <p:cNvCxnSpPr>
            <a:cxnSpLocks/>
          </p:cNvCxnSpPr>
          <p:nvPr/>
        </p:nvCxnSpPr>
        <p:spPr>
          <a:xfrm flipV="1">
            <a:off x="1531403" y="13667414"/>
            <a:ext cx="180815" cy="25505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Connector 449">
            <a:extLst>
              <a:ext uri="{FF2B5EF4-FFF2-40B4-BE49-F238E27FC236}">
                <a16:creationId xmlns:a16="http://schemas.microsoft.com/office/drawing/2014/main" id="{15887FC4-C5BA-4378-979A-37BF73B0819B}"/>
              </a:ext>
            </a:extLst>
          </p:cNvPr>
          <p:cNvCxnSpPr>
            <a:cxnSpLocks/>
          </p:cNvCxnSpPr>
          <p:nvPr/>
        </p:nvCxnSpPr>
        <p:spPr>
          <a:xfrm>
            <a:off x="4057698" y="8726794"/>
            <a:ext cx="0" cy="40192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Straight Connector 451">
            <a:extLst>
              <a:ext uri="{FF2B5EF4-FFF2-40B4-BE49-F238E27FC236}">
                <a16:creationId xmlns:a16="http://schemas.microsoft.com/office/drawing/2014/main" id="{63E5369B-D45E-4BB1-BDCC-F22609955D0B}"/>
              </a:ext>
            </a:extLst>
          </p:cNvPr>
          <p:cNvCxnSpPr>
            <a:cxnSpLocks/>
          </p:cNvCxnSpPr>
          <p:nvPr/>
        </p:nvCxnSpPr>
        <p:spPr>
          <a:xfrm flipV="1">
            <a:off x="4812601" y="9337025"/>
            <a:ext cx="0" cy="32226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" name="TextBox 52">
            <a:extLst>
              <a:ext uri="{FF2B5EF4-FFF2-40B4-BE49-F238E27FC236}">
                <a16:creationId xmlns:a16="http://schemas.microsoft.com/office/drawing/2014/main" id="{08FDAF00-456F-4F2F-A0A4-DACD3893B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1653" y="4842437"/>
            <a:ext cx="1197814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Revision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D14D8DE7-E2AA-4A4F-8BB3-DDD680342710}"/>
              </a:ext>
            </a:extLst>
          </p:cNvPr>
          <p:cNvSpPr/>
          <p:nvPr/>
        </p:nvSpPr>
        <p:spPr>
          <a:xfrm>
            <a:off x="997405" y="4361883"/>
            <a:ext cx="13716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Final A level exams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CD509B-E2EB-47B8-A813-6D54485A9421}"/>
              </a:ext>
            </a:extLst>
          </p:cNvPr>
          <p:cNvSpPr txBox="1"/>
          <p:nvPr/>
        </p:nvSpPr>
        <p:spPr>
          <a:xfrm>
            <a:off x="7499371" y="14060296"/>
            <a:ext cx="6110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Trends in </a:t>
            </a:r>
          </a:p>
          <a:p>
            <a:r>
              <a:rPr lang="en-GB" sz="800" dirty="0"/>
              <a:t>Family life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15BEB-B561-464E-A2AC-0FE23E46BEFF}"/>
              </a:ext>
            </a:extLst>
          </p:cNvPr>
          <p:cNvSpPr txBox="1"/>
          <p:nvPr/>
        </p:nvSpPr>
        <p:spPr>
          <a:xfrm>
            <a:off x="5802576" y="12494884"/>
            <a:ext cx="1186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Generational </a:t>
            </a:r>
          </a:p>
          <a:p>
            <a:r>
              <a:rPr lang="en-GB" sz="800" dirty="0"/>
              <a:t>Problems &amp; </a:t>
            </a:r>
          </a:p>
          <a:p>
            <a:r>
              <a:rPr lang="en-GB" sz="800" dirty="0"/>
              <a:t>Extended </a:t>
            </a:r>
          </a:p>
          <a:p>
            <a:r>
              <a:rPr lang="en-GB" sz="800" dirty="0"/>
              <a:t>families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F87C89-D712-45EA-B983-1493B982734F}"/>
              </a:ext>
            </a:extLst>
          </p:cNvPr>
          <p:cNvSpPr txBox="1"/>
          <p:nvPr/>
        </p:nvSpPr>
        <p:spPr>
          <a:xfrm>
            <a:off x="4976622" y="12621575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</a:t>
            </a:r>
          </a:p>
          <a:p>
            <a:r>
              <a:rPr lang="en-GB" sz="800" dirty="0"/>
              <a:t>of the</a:t>
            </a:r>
          </a:p>
          <a:p>
            <a:r>
              <a:rPr lang="en-GB" sz="800" dirty="0"/>
              <a:t>internet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608AFF-6944-469A-8944-EF774DD85125}"/>
              </a:ext>
            </a:extLst>
          </p:cNvPr>
          <p:cNvSpPr txBox="1"/>
          <p:nvPr/>
        </p:nvSpPr>
        <p:spPr>
          <a:xfrm>
            <a:off x="4317323" y="14146588"/>
            <a:ext cx="779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Users of cyber</a:t>
            </a:r>
          </a:p>
          <a:p>
            <a:r>
              <a:rPr lang="en-GB" sz="800" dirty="0"/>
              <a:t>technology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24CDF9-B85E-4B6C-8BEE-487D6EA1A850}"/>
              </a:ext>
            </a:extLst>
          </p:cNvPr>
          <p:cNvSpPr txBox="1"/>
          <p:nvPr/>
        </p:nvSpPr>
        <p:spPr>
          <a:xfrm>
            <a:off x="4290099" y="12571759"/>
            <a:ext cx="596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Social</a:t>
            </a:r>
          </a:p>
          <a:p>
            <a:r>
              <a:rPr lang="en-GB" sz="800" dirty="0"/>
              <a:t>networks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E18D13-EC2C-4C45-A528-D1DBA2B341DA}"/>
              </a:ext>
            </a:extLst>
          </p:cNvPr>
          <p:cNvSpPr txBox="1"/>
          <p:nvPr/>
        </p:nvSpPr>
        <p:spPr>
          <a:xfrm>
            <a:off x="3617879" y="14380763"/>
            <a:ext cx="888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Advantages</a:t>
            </a:r>
          </a:p>
          <a:p>
            <a:r>
              <a:rPr lang="en-GB" sz="800" dirty="0"/>
              <a:t> / disadvantages </a:t>
            </a:r>
          </a:p>
          <a:p>
            <a:r>
              <a:rPr lang="en-GB" sz="800" dirty="0"/>
              <a:t>of technology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8AB7F5-C12B-4677-A2F8-AB0E51301D6C}"/>
              </a:ext>
            </a:extLst>
          </p:cNvPr>
          <p:cNvSpPr txBox="1"/>
          <p:nvPr/>
        </p:nvSpPr>
        <p:spPr>
          <a:xfrm>
            <a:off x="3454848" y="12524857"/>
            <a:ext cx="66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Changes in </a:t>
            </a:r>
          </a:p>
          <a:p>
            <a:r>
              <a:rPr lang="en-GB" sz="800" dirty="0"/>
              <a:t>the use of</a:t>
            </a:r>
          </a:p>
          <a:p>
            <a:r>
              <a:rPr lang="en-GB" sz="800" dirty="0"/>
              <a:t>technology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0AC375-2BEB-4C7D-84B8-DA2FD34E3285}"/>
              </a:ext>
            </a:extLst>
          </p:cNvPr>
          <p:cNvSpPr txBox="1"/>
          <p:nvPr/>
        </p:nvSpPr>
        <p:spPr>
          <a:xfrm>
            <a:off x="2231920" y="12745946"/>
            <a:ext cx="1061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Musical influences in</a:t>
            </a:r>
          </a:p>
          <a:p>
            <a:r>
              <a:rPr lang="en-GB" sz="800" dirty="0"/>
              <a:t>German speaking </a:t>
            </a:r>
          </a:p>
          <a:p>
            <a:r>
              <a:rPr lang="en-GB" sz="800" dirty="0"/>
              <a:t>culture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9266F1-10E8-4AFD-8DBA-0D9E37E90B68}"/>
              </a:ext>
            </a:extLst>
          </p:cNvPr>
          <p:cNvSpPr txBox="1"/>
          <p:nvPr/>
        </p:nvSpPr>
        <p:spPr>
          <a:xfrm>
            <a:off x="2554153" y="14221210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The role of </a:t>
            </a:r>
          </a:p>
          <a:p>
            <a:r>
              <a:rPr lang="en-GB" sz="800" dirty="0"/>
              <a:t>Fashion &amp; image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8CCBCE-0953-40BF-8EB4-6B7E1AD4E747}"/>
              </a:ext>
            </a:extLst>
          </p:cNvPr>
          <p:cNvSpPr txBox="1"/>
          <p:nvPr/>
        </p:nvSpPr>
        <p:spPr>
          <a:xfrm>
            <a:off x="946349" y="13922577"/>
            <a:ext cx="12378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The role of TV and Media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4168FC-7613-4BEB-9C1A-445368B644D1}"/>
              </a:ext>
            </a:extLst>
          </p:cNvPr>
          <p:cNvSpPr txBox="1"/>
          <p:nvPr/>
        </p:nvSpPr>
        <p:spPr>
          <a:xfrm>
            <a:off x="287441" y="10879469"/>
            <a:ext cx="1209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Diversity in German festivals and traditions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CB6E2A-BA74-49BD-AC48-695E4897DD4E}"/>
              </a:ext>
            </a:extLst>
          </p:cNvPr>
          <p:cNvSpPr txBox="1"/>
          <p:nvPr/>
        </p:nvSpPr>
        <p:spPr>
          <a:xfrm>
            <a:off x="371534" y="12474440"/>
            <a:ext cx="707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Festivals and traditions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9F5D7E-5AF8-4AA5-B65E-57AE162D4B14}"/>
              </a:ext>
            </a:extLst>
          </p:cNvPr>
          <p:cNvSpPr txBox="1"/>
          <p:nvPr/>
        </p:nvSpPr>
        <p:spPr>
          <a:xfrm>
            <a:off x="1714563" y="12324247"/>
            <a:ext cx="11641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Social and economic </a:t>
            </a:r>
          </a:p>
          <a:p>
            <a:r>
              <a:rPr lang="en-GB" sz="800" dirty="0"/>
              <a:t>Importance of tradition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80726C2-E78B-4DAE-9B1F-C549BEA90847}"/>
              </a:ext>
            </a:extLst>
          </p:cNvPr>
          <p:cNvSpPr txBox="1"/>
          <p:nvPr/>
        </p:nvSpPr>
        <p:spPr>
          <a:xfrm>
            <a:off x="4729670" y="12016986"/>
            <a:ext cx="683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Cultural life in Berlin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9002DFD-8F04-4079-A433-813B9A53375D}"/>
              </a:ext>
            </a:extLst>
          </p:cNvPr>
          <p:cNvSpPr txBox="1"/>
          <p:nvPr/>
        </p:nvSpPr>
        <p:spPr>
          <a:xfrm>
            <a:off x="4467643" y="10451151"/>
            <a:ext cx="6550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History of Berlin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C60E569-C4B4-4F45-888D-32F95D8AB75D}"/>
              </a:ext>
            </a:extLst>
          </p:cNvPr>
          <p:cNvSpPr txBox="1"/>
          <p:nvPr/>
        </p:nvSpPr>
        <p:spPr>
          <a:xfrm>
            <a:off x="2103328" y="8655142"/>
            <a:ext cx="8947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Victims of racism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53C14A4-099F-48A7-B72E-D083CEA5867B}"/>
              </a:ext>
            </a:extLst>
          </p:cNvPr>
          <p:cNvSpPr txBox="1"/>
          <p:nvPr/>
        </p:nvSpPr>
        <p:spPr>
          <a:xfrm>
            <a:off x="846539" y="9678016"/>
            <a:ext cx="8803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Causes of racism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C5A3B95-2A53-4F8A-9BFB-15860F86A35F}"/>
              </a:ext>
            </a:extLst>
          </p:cNvPr>
          <p:cNvSpPr txBox="1"/>
          <p:nvPr/>
        </p:nvSpPr>
        <p:spPr>
          <a:xfrm>
            <a:off x="7492483" y="8626698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Set Text Study</a:t>
            </a:r>
          </a:p>
          <a:p>
            <a:endParaRPr lang="en-GB" sz="800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9D06CA5-4488-4F74-8252-C242C5F755C6}"/>
              </a:ext>
            </a:extLst>
          </p:cNvPr>
          <p:cNvSpPr txBox="1"/>
          <p:nvPr/>
        </p:nvSpPr>
        <p:spPr>
          <a:xfrm>
            <a:off x="2635036" y="7802663"/>
            <a:ext cx="81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Effects of the EU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382E90C-23D5-4010-9A22-57026275881E}"/>
              </a:ext>
            </a:extLst>
          </p:cNvPr>
          <p:cNvSpPr txBox="1"/>
          <p:nvPr/>
        </p:nvSpPr>
        <p:spPr>
          <a:xfrm>
            <a:off x="1690310" y="6341792"/>
            <a:ext cx="163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Advantages and </a:t>
            </a:r>
          </a:p>
          <a:p>
            <a:r>
              <a:rPr lang="en-GB" sz="800" dirty="0"/>
              <a:t>disadvantages</a:t>
            </a:r>
          </a:p>
          <a:p>
            <a:r>
              <a:rPr lang="en-GB" sz="800" dirty="0"/>
              <a:t>Of EU membership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B7C1E1-8F66-4BE8-89FA-C071885CEF11}"/>
              </a:ext>
            </a:extLst>
          </p:cNvPr>
          <p:cNvSpPr txBox="1"/>
          <p:nvPr/>
        </p:nvSpPr>
        <p:spPr>
          <a:xfrm>
            <a:off x="3115200" y="6332036"/>
            <a:ext cx="853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Youth politics in</a:t>
            </a:r>
          </a:p>
          <a:p>
            <a:r>
              <a:rPr lang="en-GB" sz="800" dirty="0"/>
              <a:t> Germany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F9D40C70-978F-425E-961F-F5E4C377C885}"/>
              </a:ext>
            </a:extLst>
          </p:cNvPr>
          <p:cNvSpPr txBox="1"/>
          <p:nvPr/>
        </p:nvSpPr>
        <p:spPr>
          <a:xfrm>
            <a:off x="3821857" y="7724579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Issues of engagement</a:t>
            </a: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C2144D89-8604-4905-888F-2009FB005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043" y="14346059"/>
            <a:ext cx="813831" cy="750140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A03EAEC0-5A8A-4A04-897F-15D9CAEF3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427" y="12735017"/>
            <a:ext cx="629987" cy="477464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CCBC786C-15A2-425A-A58A-06694499DA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027" y="14503507"/>
            <a:ext cx="556693" cy="488653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C3743D3B-977C-4E90-9B74-9AC67EF35F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8969" y="14069910"/>
            <a:ext cx="681514" cy="748917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0AC6D737-4456-4CDF-941A-DD67013A7A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5268" y="13954304"/>
            <a:ext cx="446987" cy="466007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0E77D010-7955-47EC-8162-C0B145FC6F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809201" y="12978421"/>
            <a:ext cx="273251" cy="208354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6CB2460F-F842-49E4-B5E5-4A11F986A1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0603" y="12767263"/>
            <a:ext cx="453751" cy="424159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451888A2-2DD3-44FB-8123-2EC7EDDBB6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87335" y="12490143"/>
            <a:ext cx="411770" cy="303171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5334EAB2-4C20-460E-B269-8D9175369B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8374" y="12913694"/>
            <a:ext cx="346341" cy="313530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9DB4827F-0F1D-4044-B525-09EF34A798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4651746" y="17170612"/>
            <a:ext cx="169603" cy="142715"/>
          </a:xfrm>
          <a:prstGeom prst="rect">
            <a:avLst/>
          </a:prstGeom>
        </p:spPr>
      </p:pic>
      <p:pic>
        <p:nvPicPr>
          <p:cNvPr id="180" name="Picture 179">
            <a:extLst>
              <a:ext uri="{FF2B5EF4-FFF2-40B4-BE49-F238E27FC236}">
                <a16:creationId xmlns:a16="http://schemas.microsoft.com/office/drawing/2014/main" id="{806A57A0-6850-4837-9C7C-C99F4DF3EF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12601" y="9559741"/>
            <a:ext cx="544034" cy="544034"/>
          </a:xfrm>
          <a:prstGeom prst="rect">
            <a:avLst/>
          </a:prstGeom>
        </p:spPr>
      </p:pic>
      <p:pic>
        <p:nvPicPr>
          <p:cNvPr id="1033" name="Picture 1032">
            <a:extLst>
              <a:ext uri="{FF2B5EF4-FFF2-40B4-BE49-F238E27FC236}">
                <a16:creationId xmlns:a16="http://schemas.microsoft.com/office/drawing/2014/main" id="{FA39AE03-0A0D-4502-AC2D-39F5E49611B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22591" y="6320344"/>
            <a:ext cx="334881" cy="376741"/>
          </a:xfrm>
          <a:prstGeom prst="rect">
            <a:avLst/>
          </a:prstGeom>
        </p:spPr>
      </p:pic>
      <p:sp>
        <p:nvSpPr>
          <p:cNvPr id="1044" name="TextBox 1043">
            <a:extLst>
              <a:ext uri="{FF2B5EF4-FFF2-40B4-BE49-F238E27FC236}">
                <a16:creationId xmlns:a16="http://schemas.microsoft.com/office/drawing/2014/main" id="{CE3054EB-FB16-4695-9916-AE835F8F0E01}"/>
              </a:ext>
            </a:extLst>
          </p:cNvPr>
          <p:cNvSpPr txBox="1"/>
          <p:nvPr/>
        </p:nvSpPr>
        <p:spPr>
          <a:xfrm>
            <a:off x="1566832" y="160770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Enhanced grammatical</a:t>
            </a:r>
          </a:p>
          <a:p>
            <a:r>
              <a:rPr lang="en-GB" sz="800" dirty="0"/>
              <a:t> awareness</a:t>
            </a: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BA260116-38C6-46AA-B60B-88DE27AED3A3}"/>
              </a:ext>
            </a:extLst>
          </p:cNvPr>
          <p:cNvSpPr txBox="1"/>
          <p:nvPr/>
        </p:nvSpPr>
        <p:spPr>
          <a:xfrm>
            <a:off x="2121358" y="3001863"/>
            <a:ext cx="662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Cultural</a:t>
            </a:r>
          </a:p>
          <a:p>
            <a:r>
              <a:rPr lang="en-GB" sz="800" dirty="0"/>
              <a:t> Awareness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B3CEFE93-741D-4F65-B364-4C780B48209D}"/>
              </a:ext>
            </a:extLst>
          </p:cNvPr>
          <p:cNvSpPr txBox="1"/>
          <p:nvPr/>
        </p:nvSpPr>
        <p:spPr>
          <a:xfrm>
            <a:off x="2741936" y="1480250"/>
            <a:ext cx="1099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Reading and Listening</a:t>
            </a:r>
          </a:p>
          <a:p>
            <a:r>
              <a:rPr lang="en-GB" sz="800" dirty="0"/>
              <a:t> Comprehension</a:t>
            </a: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17A7729E-546F-4A65-BD14-59E67145FFE8}"/>
              </a:ext>
            </a:extLst>
          </p:cNvPr>
          <p:cNvSpPr txBox="1"/>
          <p:nvPr/>
        </p:nvSpPr>
        <p:spPr>
          <a:xfrm>
            <a:off x="2882423" y="3027752"/>
            <a:ext cx="1956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Summarising</a:t>
            </a: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D5BDF6FE-D978-4543-B52E-387DD439DB68}"/>
              </a:ext>
            </a:extLst>
          </p:cNvPr>
          <p:cNvSpPr txBox="1"/>
          <p:nvPr/>
        </p:nvSpPr>
        <p:spPr>
          <a:xfrm>
            <a:off x="3998617" y="1607757"/>
            <a:ext cx="6543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Translation</a:t>
            </a: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9E697E01-02E7-42FB-B0A5-CA2854AC0A18}"/>
              </a:ext>
            </a:extLst>
          </p:cNvPr>
          <p:cNvSpPr txBox="1"/>
          <p:nvPr/>
        </p:nvSpPr>
        <p:spPr>
          <a:xfrm>
            <a:off x="4837080" y="2995137"/>
            <a:ext cx="764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Analysing</a:t>
            </a:r>
          </a:p>
          <a:p>
            <a:r>
              <a:rPr lang="en-GB" sz="800" dirty="0"/>
              <a:t> literary</a:t>
            </a:r>
          </a:p>
          <a:p>
            <a:r>
              <a:rPr lang="en-GB" sz="800" dirty="0"/>
              <a:t> set text / film</a:t>
            </a: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EBE424B6-B62E-4E7C-8975-8FAECDA612A2}"/>
              </a:ext>
            </a:extLst>
          </p:cNvPr>
          <p:cNvSpPr txBox="1"/>
          <p:nvPr/>
        </p:nvSpPr>
        <p:spPr>
          <a:xfrm>
            <a:off x="5629545" y="3025327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Accurate application</a:t>
            </a:r>
          </a:p>
          <a:p>
            <a:r>
              <a:rPr lang="en-GB" sz="800" dirty="0"/>
              <a:t> of advanced </a:t>
            </a:r>
          </a:p>
          <a:p>
            <a:r>
              <a:rPr lang="en-GB" sz="800" dirty="0"/>
              <a:t>grammatical</a:t>
            </a:r>
          </a:p>
          <a:p>
            <a:r>
              <a:rPr lang="en-GB" sz="800" dirty="0"/>
              <a:t>structures</a:t>
            </a: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64159ACA-5899-4D93-8AFF-099505982DA3}"/>
              </a:ext>
            </a:extLst>
          </p:cNvPr>
          <p:cNvSpPr txBox="1"/>
          <p:nvPr/>
        </p:nvSpPr>
        <p:spPr>
          <a:xfrm>
            <a:off x="5201383" y="1509766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Discursive essay</a:t>
            </a:r>
          </a:p>
          <a:p>
            <a:r>
              <a:rPr lang="en-GB" sz="800" dirty="0"/>
              <a:t> writing</a:t>
            </a:r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80715A56-6CE4-4A61-A4CB-28083D410A42}"/>
              </a:ext>
            </a:extLst>
          </p:cNvPr>
          <p:cNvSpPr txBox="1"/>
          <p:nvPr/>
        </p:nvSpPr>
        <p:spPr>
          <a:xfrm>
            <a:off x="6558731" y="3015933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Independent</a:t>
            </a:r>
          </a:p>
          <a:p>
            <a:r>
              <a:rPr lang="en-GB" sz="800" dirty="0"/>
              <a:t> research</a:t>
            </a: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5D82D833-37C8-45DD-B488-93C8A435CF26}"/>
              </a:ext>
            </a:extLst>
          </p:cNvPr>
          <p:cNvSpPr txBox="1"/>
          <p:nvPr/>
        </p:nvSpPr>
        <p:spPr>
          <a:xfrm>
            <a:off x="6225313" y="1401217"/>
            <a:ext cx="90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Presentation and</a:t>
            </a:r>
          </a:p>
          <a:p>
            <a:r>
              <a:rPr lang="en-GB" sz="800" dirty="0"/>
              <a:t> discussion</a:t>
            </a:r>
          </a:p>
          <a:p>
            <a:r>
              <a:rPr lang="en-GB" sz="800" dirty="0"/>
              <a:t> of research topic</a:t>
            </a: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62B77E20-9127-4953-BE2C-F2E5A1BAA1D9}"/>
              </a:ext>
            </a:extLst>
          </p:cNvPr>
          <p:cNvSpPr txBox="1"/>
          <p:nvPr/>
        </p:nvSpPr>
        <p:spPr>
          <a:xfrm>
            <a:off x="3807469" y="3008246"/>
            <a:ext cx="1548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Awareness and</a:t>
            </a:r>
          </a:p>
          <a:p>
            <a:r>
              <a:rPr lang="en-GB" sz="800" dirty="0"/>
              <a:t> use of advanced </a:t>
            </a:r>
          </a:p>
          <a:p>
            <a:r>
              <a:rPr lang="en-GB" sz="800" dirty="0"/>
              <a:t>topic specific</a:t>
            </a:r>
          </a:p>
          <a:p>
            <a:r>
              <a:rPr lang="en-GB" sz="800" dirty="0"/>
              <a:t> vocabulary</a:t>
            </a: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CD74B698-B3FD-454F-A9F3-BCEED2973FF9}"/>
              </a:ext>
            </a:extLst>
          </p:cNvPr>
          <p:cNvSpPr txBox="1"/>
          <p:nvPr/>
        </p:nvSpPr>
        <p:spPr>
          <a:xfrm>
            <a:off x="7284983" y="1227673"/>
            <a:ext cx="756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Spontaneous,</a:t>
            </a:r>
          </a:p>
          <a:p>
            <a:r>
              <a:rPr lang="en-GB" sz="800" dirty="0"/>
              <a:t> independent</a:t>
            </a:r>
          </a:p>
          <a:p>
            <a:r>
              <a:rPr lang="en-GB" sz="800" dirty="0"/>
              <a:t> use of spoken </a:t>
            </a:r>
          </a:p>
          <a:p>
            <a:r>
              <a:rPr lang="en-GB" sz="800" dirty="0"/>
              <a:t>language.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1C6209B-5B14-4976-9990-A7173B2E8A83}"/>
              </a:ext>
            </a:extLst>
          </p:cNvPr>
          <p:cNvSpPr txBox="1"/>
          <p:nvPr/>
        </p:nvSpPr>
        <p:spPr>
          <a:xfrm>
            <a:off x="7245697" y="3023871"/>
            <a:ext cx="1157689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Extended research</a:t>
            </a:r>
          </a:p>
          <a:p>
            <a:r>
              <a:rPr lang="en-GB" sz="800" dirty="0"/>
              <a:t> to enhance knowledge</a:t>
            </a:r>
          </a:p>
          <a:p>
            <a:r>
              <a:rPr lang="en-GB" sz="800" dirty="0"/>
              <a:t>and understanding</a:t>
            </a:r>
          </a:p>
          <a:p>
            <a:r>
              <a:rPr lang="en-GB" sz="800" dirty="0"/>
              <a:t> of key topics</a:t>
            </a:r>
          </a:p>
          <a:p>
            <a:endParaRPr lang="en-GB" dirty="0"/>
          </a:p>
        </p:txBody>
      </p:sp>
      <p:pic>
        <p:nvPicPr>
          <p:cNvPr id="23" name="Picture 22" descr="Project Icon 3332903">
            <a:extLst>
              <a:ext uri="{FF2B5EF4-FFF2-40B4-BE49-F238E27FC236}">
                <a16:creationId xmlns:a16="http://schemas.microsoft.com/office/drawing/2014/main" id="{BB8A1D95-99CF-4093-A196-DF6688AD4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71" y="9851027"/>
            <a:ext cx="96230" cy="9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 descr="multicultural Icon 1153228">
            <a:extLst>
              <a:ext uri="{FF2B5EF4-FFF2-40B4-BE49-F238E27FC236}">
                <a16:creationId xmlns:a16="http://schemas.microsoft.com/office/drawing/2014/main" id="{8A51D1FE-E99E-4028-BC4E-500B5F9DC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919" y="8491923"/>
            <a:ext cx="485759" cy="54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" name="TextBox 264">
            <a:extLst>
              <a:ext uri="{FF2B5EF4-FFF2-40B4-BE49-F238E27FC236}">
                <a16:creationId xmlns:a16="http://schemas.microsoft.com/office/drawing/2014/main" id="{6ABD3000-49A6-4B18-A30D-F0947C91A02A}"/>
              </a:ext>
            </a:extLst>
          </p:cNvPr>
          <p:cNvSpPr txBox="1"/>
          <p:nvPr/>
        </p:nvSpPr>
        <p:spPr>
          <a:xfrm>
            <a:off x="608058" y="6871275"/>
            <a:ext cx="10721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Germany and the EU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A85EA202-B6BD-4068-82E1-3912428BF2AE}"/>
              </a:ext>
            </a:extLst>
          </p:cNvPr>
          <p:cNvSpPr txBox="1"/>
          <p:nvPr/>
        </p:nvSpPr>
        <p:spPr>
          <a:xfrm rot="10800000" flipV="1">
            <a:off x="5325794" y="7745527"/>
            <a:ext cx="8090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The DDR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740D265E-A660-4E0F-9CB9-FD45DB4E08E3}"/>
              </a:ext>
            </a:extLst>
          </p:cNvPr>
          <p:cNvSpPr txBox="1"/>
          <p:nvPr/>
        </p:nvSpPr>
        <p:spPr>
          <a:xfrm>
            <a:off x="7337003" y="5504428"/>
            <a:ext cx="1047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Independent research project </a:t>
            </a:r>
          </a:p>
        </p:txBody>
      </p:sp>
      <p:pic>
        <p:nvPicPr>
          <p:cNvPr id="261" name="Picture 260" descr="Project Icon 3332903">
            <a:extLst>
              <a:ext uri="{FF2B5EF4-FFF2-40B4-BE49-F238E27FC236}">
                <a16:creationId xmlns:a16="http://schemas.microsoft.com/office/drawing/2014/main" id="{2D6C9107-27AF-4A5C-AADC-7ED42DEAB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214" y="5785180"/>
            <a:ext cx="480749" cy="48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71E6136-F6A1-403C-8A0A-7920C3537667}"/>
              </a:ext>
            </a:extLst>
          </p:cNvPr>
          <p:cNvSpPr txBox="1"/>
          <p:nvPr/>
        </p:nvSpPr>
        <p:spPr>
          <a:xfrm>
            <a:off x="7191244" y="12483315"/>
            <a:ext cx="765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Marriage and partnership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AAD6A60-9FAC-46DE-9ABF-0330F3492621}"/>
              </a:ext>
            </a:extLst>
          </p:cNvPr>
          <p:cNvSpPr txBox="1"/>
          <p:nvPr/>
        </p:nvSpPr>
        <p:spPr>
          <a:xfrm>
            <a:off x="6534081" y="14197611"/>
            <a:ext cx="830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Blended family life / single parents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D850837F-B183-4825-8379-3E94EBC76ADB}"/>
              </a:ext>
            </a:extLst>
          </p:cNvPr>
          <p:cNvSpPr txBox="1"/>
          <p:nvPr/>
        </p:nvSpPr>
        <p:spPr>
          <a:xfrm>
            <a:off x="2107217" y="10547420"/>
            <a:ext cx="9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Art and architecture </a:t>
            </a:r>
          </a:p>
        </p:txBody>
      </p: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7A574BF1-7B88-473F-B2F7-3ECFF2EE8B7D}"/>
              </a:ext>
            </a:extLst>
          </p:cNvPr>
          <p:cNvCxnSpPr>
            <a:cxnSpLocks/>
          </p:cNvCxnSpPr>
          <p:nvPr/>
        </p:nvCxnSpPr>
        <p:spPr>
          <a:xfrm flipV="1">
            <a:off x="3291926" y="11500941"/>
            <a:ext cx="0" cy="392364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25B7CFC5-7749-4F40-904E-4FB0D390F0FE}"/>
              </a:ext>
            </a:extLst>
          </p:cNvPr>
          <p:cNvSpPr txBox="1"/>
          <p:nvPr/>
        </p:nvSpPr>
        <p:spPr>
          <a:xfrm>
            <a:off x="3376812" y="11806924"/>
            <a:ext cx="9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Architecture in everyday life</a:t>
            </a:r>
          </a:p>
        </p:txBody>
      </p: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A97B050F-5D1B-45F4-8AB3-4721C1A602AA}"/>
              </a:ext>
            </a:extLst>
          </p:cNvPr>
          <p:cNvCxnSpPr>
            <a:cxnSpLocks/>
          </p:cNvCxnSpPr>
          <p:nvPr/>
        </p:nvCxnSpPr>
        <p:spPr>
          <a:xfrm>
            <a:off x="3768399" y="10986401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TextBox 266">
            <a:extLst>
              <a:ext uri="{FF2B5EF4-FFF2-40B4-BE49-F238E27FC236}">
                <a16:creationId xmlns:a16="http://schemas.microsoft.com/office/drawing/2014/main" id="{5C38D1F5-2B80-4C7A-949E-9E1A055D55F5}"/>
              </a:ext>
            </a:extLst>
          </p:cNvPr>
          <p:cNvSpPr txBox="1"/>
          <p:nvPr/>
        </p:nvSpPr>
        <p:spPr>
          <a:xfrm>
            <a:off x="2962155" y="10500468"/>
            <a:ext cx="91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Influences of the past, present and future on design</a:t>
            </a:r>
          </a:p>
        </p:txBody>
      </p: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E864D10D-0D0C-485B-985A-9B8E54B48064}"/>
              </a:ext>
            </a:extLst>
          </p:cNvPr>
          <p:cNvCxnSpPr>
            <a:cxnSpLocks/>
          </p:cNvCxnSpPr>
          <p:nvPr/>
        </p:nvCxnSpPr>
        <p:spPr>
          <a:xfrm>
            <a:off x="7934597" y="10750981"/>
            <a:ext cx="46361" cy="531066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78" name="TextBox 277">
            <a:extLst>
              <a:ext uri="{FF2B5EF4-FFF2-40B4-BE49-F238E27FC236}">
                <a16:creationId xmlns:a16="http://schemas.microsoft.com/office/drawing/2014/main" id="{1CC6D8CA-1379-46F5-9F86-4234F74B0802}"/>
              </a:ext>
            </a:extLst>
          </p:cNvPr>
          <p:cNvSpPr txBox="1"/>
          <p:nvPr/>
        </p:nvSpPr>
        <p:spPr>
          <a:xfrm>
            <a:off x="7208332" y="9734345"/>
            <a:ext cx="9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Independent </a:t>
            </a:r>
          </a:p>
          <a:p>
            <a:r>
              <a:rPr lang="en-GB" sz="800" dirty="0"/>
              <a:t>Research Project</a:t>
            </a:r>
          </a:p>
        </p:txBody>
      </p:sp>
      <p:pic>
        <p:nvPicPr>
          <p:cNvPr id="1040" name="Picture 16" descr="The best free Studies icon images. Download from 110 free icons of Studies  at GetDrawings">
            <a:extLst>
              <a:ext uri="{FF2B5EF4-FFF2-40B4-BE49-F238E27FC236}">
                <a16:creationId xmlns:a16="http://schemas.microsoft.com/office/drawing/2014/main" id="{48B11446-E952-4979-904C-2AF73D94F6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1" b="13492"/>
          <a:stretch/>
        </p:blipFill>
        <p:spPr bwMode="auto">
          <a:xfrm>
            <a:off x="6918848" y="10131111"/>
            <a:ext cx="1016194" cy="94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0" name="TextBox 279">
            <a:extLst>
              <a:ext uri="{FF2B5EF4-FFF2-40B4-BE49-F238E27FC236}">
                <a16:creationId xmlns:a16="http://schemas.microsoft.com/office/drawing/2014/main" id="{3ECC9234-A433-400A-9C9F-ED3AA70C4407}"/>
              </a:ext>
            </a:extLst>
          </p:cNvPr>
          <p:cNvSpPr txBox="1"/>
          <p:nvPr/>
        </p:nvSpPr>
        <p:spPr>
          <a:xfrm>
            <a:off x="7551878" y="10127633"/>
            <a:ext cx="9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Film Study</a:t>
            </a:r>
          </a:p>
          <a:p>
            <a:endParaRPr lang="en-GB" sz="800" dirty="0"/>
          </a:p>
        </p:txBody>
      </p:sp>
      <p:pic>
        <p:nvPicPr>
          <p:cNvPr id="281" name="Picture 280" descr="Project Icon 3332903">
            <a:extLst>
              <a:ext uri="{FF2B5EF4-FFF2-40B4-BE49-F238E27FC236}">
                <a16:creationId xmlns:a16="http://schemas.microsoft.com/office/drawing/2014/main" id="{4449DB6B-34BB-441F-A1A4-88418B08C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686" y="9696967"/>
            <a:ext cx="575368" cy="57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5" name="TextBox 284">
            <a:extLst>
              <a:ext uri="{FF2B5EF4-FFF2-40B4-BE49-F238E27FC236}">
                <a16:creationId xmlns:a16="http://schemas.microsoft.com/office/drawing/2014/main" id="{3BC2E1FC-BB67-4A66-BCFB-D2CB4EA46728}"/>
              </a:ext>
            </a:extLst>
          </p:cNvPr>
          <p:cNvSpPr txBox="1"/>
          <p:nvPr/>
        </p:nvSpPr>
        <p:spPr>
          <a:xfrm>
            <a:off x="4259919" y="9849429"/>
            <a:ext cx="870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Reasons for Immigration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F509D502-24F6-4A27-94F8-5EB3B05E57C8}"/>
              </a:ext>
            </a:extLst>
          </p:cNvPr>
          <p:cNvSpPr txBox="1"/>
          <p:nvPr/>
        </p:nvSpPr>
        <p:spPr>
          <a:xfrm>
            <a:off x="4670238" y="8325870"/>
            <a:ext cx="870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Advantages and disadvantages of immigration</a:t>
            </a:r>
          </a:p>
        </p:txBody>
      </p: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4342ECFB-E2CB-4226-91B3-D6C791D25A94}"/>
              </a:ext>
            </a:extLst>
          </p:cNvPr>
          <p:cNvCxnSpPr>
            <a:cxnSpLocks/>
          </p:cNvCxnSpPr>
          <p:nvPr/>
        </p:nvCxnSpPr>
        <p:spPr>
          <a:xfrm flipV="1">
            <a:off x="2746184" y="9351333"/>
            <a:ext cx="0" cy="32226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3C5CDD22-497D-4C42-BD85-32A7C134E039}"/>
              </a:ext>
            </a:extLst>
          </p:cNvPr>
          <p:cNvCxnSpPr>
            <a:cxnSpLocks/>
          </p:cNvCxnSpPr>
          <p:nvPr/>
        </p:nvCxnSpPr>
        <p:spPr>
          <a:xfrm>
            <a:off x="2535115" y="8838869"/>
            <a:ext cx="0" cy="262748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83" name="Picture 24" descr="Book icon study literature sign Royalty Free Vector Image">
            <a:extLst>
              <a:ext uri="{FF2B5EF4-FFF2-40B4-BE49-F238E27FC236}">
                <a16:creationId xmlns:a16="http://schemas.microsoft.com/office/drawing/2014/main" id="{54DF7807-DF09-453F-B806-9BA40074A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2"/>
          <a:stretch/>
        </p:blipFill>
        <p:spPr bwMode="auto">
          <a:xfrm>
            <a:off x="321337" y="7572044"/>
            <a:ext cx="708034" cy="59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D3DB87E4-F536-46E1-907C-BC15239D2458}"/>
              </a:ext>
            </a:extLst>
          </p:cNvPr>
          <p:cNvCxnSpPr>
            <a:cxnSpLocks/>
          </p:cNvCxnSpPr>
          <p:nvPr/>
        </p:nvCxnSpPr>
        <p:spPr>
          <a:xfrm flipV="1">
            <a:off x="953380" y="8248851"/>
            <a:ext cx="387206" cy="10472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8BA27003-A286-4757-848D-27FD5182D46A}"/>
              </a:ext>
            </a:extLst>
          </p:cNvPr>
          <p:cNvCxnSpPr>
            <a:cxnSpLocks/>
          </p:cNvCxnSpPr>
          <p:nvPr/>
        </p:nvCxnSpPr>
        <p:spPr>
          <a:xfrm>
            <a:off x="1333455" y="7083090"/>
            <a:ext cx="299171" cy="20371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E3DF65DC-5DB5-4C24-8750-B52926C3B68C}"/>
              </a:ext>
            </a:extLst>
          </p:cNvPr>
          <p:cNvCxnSpPr>
            <a:cxnSpLocks/>
          </p:cNvCxnSpPr>
          <p:nvPr/>
        </p:nvCxnSpPr>
        <p:spPr>
          <a:xfrm flipV="1">
            <a:off x="2608516" y="7349876"/>
            <a:ext cx="5858" cy="276045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TextBox 302">
            <a:extLst>
              <a:ext uri="{FF2B5EF4-FFF2-40B4-BE49-F238E27FC236}">
                <a16:creationId xmlns:a16="http://schemas.microsoft.com/office/drawing/2014/main" id="{DCCA460A-9A2C-4E2B-8AA7-121D6B87FF62}"/>
              </a:ext>
            </a:extLst>
          </p:cNvPr>
          <p:cNvSpPr txBox="1"/>
          <p:nvPr/>
        </p:nvSpPr>
        <p:spPr>
          <a:xfrm>
            <a:off x="6162680" y="6566582"/>
            <a:ext cx="12939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The reality of reunification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F44DC2E0-B4A5-4A89-8FB0-717B7B4865B3}"/>
              </a:ext>
            </a:extLst>
          </p:cNvPr>
          <p:cNvSpPr txBox="1"/>
          <p:nvPr/>
        </p:nvSpPr>
        <p:spPr>
          <a:xfrm>
            <a:off x="6715027" y="7752778"/>
            <a:ext cx="11496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A new German identity</a:t>
            </a:r>
          </a:p>
        </p:txBody>
      </p:sp>
      <p:pic>
        <p:nvPicPr>
          <p:cNvPr id="3" name="Picture 2" descr="Black tv icon - Free black appliances icons">
            <a:extLst>
              <a:ext uri="{FF2B5EF4-FFF2-40B4-BE49-F238E27FC236}">
                <a16:creationId xmlns:a16="http://schemas.microsoft.com/office/drawing/2014/main" id="{8DBE0967-0F40-46E0-9CFF-5FCEA93A3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923" y="14084426"/>
            <a:ext cx="441567" cy="4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" name="Picture 204">
            <a:extLst>
              <a:ext uri="{FF2B5EF4-FFF2-40B4-BE49-F238E27FC236}">
                <a16:creationId xmlns:a16="http://schemas.microsoft.com/office/drawing/2014/main" id="{A7D1149D-2106-47DC-B4C4-19E949979B2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4058544" y="15406447"/>
            <a:ext cx="45719" cy="52128"/>
          </a:xfrm>
          <a:prstGeom prst="rect">
            <a:avLst/>
          </a:prstGeom>
        </p:spPr>
      </p:pic>
      <p:pic>
        <p:nvPicPr>
          <p:cNvPr id="1028" name="Picture 4" descr="Female fashion dress isolated icon design Vector Image">
            <a:extLst>
              <a:ext uri="{FF2B5EF4-FFF2-40B4-BE49-F238E27FC236}">
                <a16:creationId xmlns:a16="http://schemas.microsoft.com/office/drawing/2014/main" id="{57CDCA86-BFE6-47BE-8DB4-7DB1316381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8"/>
          <a:stretch/>
        </p:blipFill>
        <p:spPr bwMode="auto">
          <a:xfrm>
            <a:off x="2225843" y="14125682"/>
            <a:ext cx="416242" cy="5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Beer Icon Png #250519 - Free Icons Library">
            <a:extLst>
              <a:ext uri="{FF2B5EF4-FFF2-40B4-BE49-F238E27FC236}">
                <a16:creationId xmlns:a16="http://schemas.microsoft.com/office/drawing/2014/main" id="{5815B842-67C0-43EF-BE31-74FABCFD4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19" y="12934205"/>
            <a:ext cx="579227" cy="57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estival Icons - Download Free Vector Icons | Noun Project">
            <a:extLst>
              <a:ext uri="{FF2B5EF4-FFF2-40B4-BE49-F238E27FC236}">
                <a16:creationId xmlns:a16="http://schemas.microsoft.com/office/drawing/2014/main" id="{80E010A3-E64C-4818-B372-EF588CBC0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20" y="11256398"/>
            <a:ext cx="454744" cy="45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and Money Euro Coin icon PNG and SVG Vector Free Download">
            <a:extLst>
              <a:ext uri="{FF2B5EF4-FFF2-40B4-BE49-F238E27FC236}">
                <a16:creationId xmlns:a16="http://schemas.microsoft.com/office/drawing/2014/main" id="{436FEB23-3BFE-494E-AA27-E021221CB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879" y="11893305"/>
            <a:ext cx="515571" cy="38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rt Icons - Download Free Vector Icons | Noun Project">
            <a:extLst>
              <a:ext uri="{FF2B5EF4-FFF2-40B4-BE49-F238E27FC236}">
                <a16:creationId xmlns:a16="http://schemas.microsoft.com/office/drawing/2014/main" id="{7B3B7A7E-3781-4846-A4E9-E62EA0E8E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71" y="10531549"/>
            <a:ext cx="444418" cy="44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ree Architectural Icon of Glyph style - Available in SVG, PNG, EPS, AI &amp;amp;  Icon fonts">
            <a:extLst>
              <a:ext uri="{FF2B5EF4-FFF2-40B4-BE49-F238E27FC236}">
                <a16:creationId xmlns:a16="http://schemas.microsoft.com/office/drawing/2014/main" id="{5C3944F4-DD7B-4BAC-9417-EE52FC448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594" y="11803893"/>
            <a:ext cx="605590" cy="60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 descr="Architecture Icons - Download Free Vector Icons | Noun Project">
            <a:extLst>
              <a:ext uri="{FF2B5EF4-FFF2-40B4-BE49-F238E27FC236}">
                <a16:creationId xmlns:a16="http://schemas.microsoft.com/office/drawing/2014/main" id="{3721893D-B7BD-45C3-A2C6-1E487C63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208" y="10574125"/>
            <a:ext cx="466647" cy="46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0" descr="Berlin Icons - Download Free Vector Icons | Noun Project">
            <a:extLst>
              <a:ext uri="{FF2B5EF4-FFF2-40B4-BE49-F238E27FC236}">
                <a16:creationId xmlns:a16="http://schemas.microsoft.com/office/drawing/2014/main" id="{AA90C66B-FEA2-4BC3-AD6C-1615F2E62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519" y="10393000"/>
            <a:ext cx="655053" cy="65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2" descr="Berlin Icons - Download Free Vector Icons | Noun Project">
            <a:extLst>
              <a:ext uri="{FF2B5EF4-FFF2-40B4-BE49-F238E27FC236}">
                <a16:creationId xmlns:a16="http://schemas.microsoft.com/office/drawing/2014/main" id="{C3FE56AC-BE18-4F7E-A338-6E2705774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761" y="11841437"/>
            <a:ext cx="528074" cy="52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" name="TextBox 198">
            <a:extLst>
              <a:ext uri="{FF2B5EF4-FFF2-40B4-BE49-F238E27FC236}">
                <a16:creationId xmlns:a16="http://schemas.microsoft.com/office/drawing/2014/main" id="{CC30CA3F-CEA3-4154-8BB4-F888BF953A9E}"/>
              </a:ext>
            </a:extLst>
          </p:cNvPr>
          <p:cNvSpPr txBox="1"/>
          <p:nvPr/>
        </p:nvSpPr>
        <p:spPr>
          <a:xfrm>
            <a:off x="6349167" y="11956410"/>
            <a:ext cx="970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Multiculturalism in Berlin</a:t>
            </a:r>
          </a:p>
        </p:txBody>
      </p:sp>
      <p:pic>
        <p:nvPicPr>
          <p:cNvPr id="1026" name="Picture 2" descr="Multicultural Icons - Download Free Vector Icons | Noun Project">
            <a:extLst>
              <a:ext uri="{FF2B5EF4-FFF2-40B4-BE49-F238E27FC236}">
                <a16:creationId xmlns:a16="http://schemas.microsoft.com/office/drawing/2014/main" id="{B610892E-3976-4612-930A-362BBFA69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52" y="11888302"/>
            <a:ext cx="446381" cy="44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" name="TextBox 206">
            <a:extLst>
              <a:ext uri="{FF2B5EF4-FFF2-40B4-BE49-F238E27FC236}">
                <a16:creationId xmlns:a16="http://schemas.microsoft.com/office/drawing/2014/main" id="{A4D4F017-BE92-4B0A-9ACC-FFE35DCC10D7}"/>
              </a:ext>
            </a:extLst>
          </p:cNvPr>
          <p:cNvSpPr txBox="1"/>
          <p:nvPr/>
        </p:nvSpPr>
        <p:spPr>
          <a:xfrm>
            <a:off x="3327115" y="10013431"/>
            <a:ext cx="870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The politics of immigration</a:t>
            </a:r>
          </a:p>
        </p:txBody>
      </p:sp>
      <p:pic>
        <p:nvPicPr>
          <p:cNvPr id="1030" name="Picture 6" descr="Migrants Icons High Res Stock Images | Shutterstock">
            <a:extLst>
              <a:ext uri="{FF2B5EF4-FFF2-40B4-BE49-F238E27FC236}">
                <a16:creationId xmlns:a16="http://schemas.microsoft.com/office/drawing/2014/main" id="{F5AF374D-73C3-4437-9275-7CFBEF7506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2" t="6823" r="13119" b="13107"/>
          <a:stretch/>
        </p:blipFill>
        <p:spPr bwMode="auto">
          <a:xfrm>
            <a:off x="2084517" y="9845588"/>
            <a:ext cx="424191" cy="42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32C4925B-26AC-428B-8642-59ECE3070259}"/>
              </a:ext>
            </a:extLst>
          </p:cNvPr>
          <p:cNvCxnSpPr>
            <a:cxnSpLocks/>
          </p:cNvCxnSpPr>
          <p:nvPr/>
        </p:nvCxnSpPr>
        <p:spPr>
          <a:xfrm flipV="1">
            <a:off x="918584" y="8804241"/>
            <a:ext cx="339533" cy="146669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8" descr="Immigration Icons - Download Free Vector Icons | Noun Project">
            <a:extLst>
              <a:ext uri="{FF2B5EF4-FFF2-40B4-BE49-F238E27FC236}">
                <a16:creationId xmlns:a16="http://schemas.microsoft.com/office/drawing/2014/main" id="{79F81A0C-6BD8-4D75-9303-A715EBC75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233" y="9579952"/>
            <a:ext cx="490280" cy="49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" name="TextBox 208">
            <a:extLst>
              <a:ext uri="{FF2B5EF4-FFF2-40B4-BE49-F238E27FC236}">
                <a16:creationId xmlns:a16="http://schemas.microsoft.com/office/drawing/2014/main" id="{ED1F5BDA-A2FF-4B9C-98C0-7D6CC450EE62}"/>
              </a:ext>
            </a:extLst>
          </p:cNvPr>
          <p:cNvSpPr txBox="1"/>
          <p:nvPr/>
        </p:nvSpPr>
        <p:spPr>
          <a:xfrm>
            <a:off x="2904641" y="8390340"/>
            <a:ext cx="870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Integration policy – pros and cons</a:t>
            </a:r>
          </a:p>
        </p:txBody>
      </p:sp>
      <p:pic>
        <p:nvPicPr>
          <p:cNvPr id="19" name="Picture 10" descr="Inclusion Icon HD Stock Images | Shutterstock">
            <a:extLst>
              <a:ext uri="{FF2B5EF4-FFF2-40B4-BE49-F238E27FC236}">
                <a16:creationId xmlns:a16="http://schemas.microsoft.com/office/drawing/2014/main" id="{AC1ADF4F-533B-480A-920E-6C2C7BD55B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11"/>
          <a:stretch/>
        </p:blipFill>
        <p:spPr bwMode="auto">
          <a:xfrm>
            <a:off x="3512379" y="8363312"/>
            <a:ext cx="512039" cy="44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id="{B242FBC4-BF80-426B-B3D7-8AE63979341F}"/>
              </a:ext>
            </a:extLst>
          </p:cNvPr>
          <p:cNvSpPr txBox="1"/>
          <p:nvPr/>
        </p:nvSpPr>
        <p:spPr>
          <a:xfrm>
            <a:off x="2393751" y="9813703"/>
            <a:ext cx="870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The experiences of migrants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78C06399-47C9-4DB6-8C50-01BAF71E644C}"/>
              </a:ext>
            </a:extLst>
          </p:cNvPr>
          <p:cNvSpPr txBox="1"/>
          <p:nvPr/>
        </p:nvSpPr>
        <p:spPr>
          <a:xfrm>
            <a:off x="232942" y="8960035"/>
            <a:ext cx="899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The fight against </a:t>
            </a:r>
          </a:p>
          <a:p>
            <a:r>
              <a:rPr lang="en-GB" sz="800" dirty="0"/>
              <a:t>racism</a:t>
            </a:r>
          </a:p>
        </p:txBody>
      </p:sp>
      <p:pic>
        <p:nvPicPr>
          <p:cNvPr id="22" name="Picture 12" descr="Racism Icons - Download Free Vector Icons | Noun Project">
            <a:extLst>
              <a:ext uri="{FF2B5EF4-FFF2-40B4-BE49-F238E27FC236}">
                <a16:creationId xmlns:a16="http://schemas.microsoft.com/office/drawing/2014/main" id="{653EF1AB-AADA-476B-A335-1C7516BB4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357" y="8244991"/>
            <a:ext cx="442201" cy="44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Racism Icons - Download Free Vector Icons | Noun Project">
            <a:extLst>
              <a:ext uri="{FF2B5EF4-FFF2-40B4-BE49-F238E27FC236}">
                <a16:creationId xmlns:a16="http://schemas.microsoft.com/office/drawing/2014/main" id="{02E05A44-B056-471C-8941-8475FCCDE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146" y="9781415"/>
            <a:ext cx="544034" cy="54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8" descr="3,843 Anti Racism Illustrations &amp;amp; Clip Art - iStock">
            <a:extLst>
              <a:ext uri="{FF2B5EF4-FFF2-40B4-BE49-F238E27FC236}">
                <a16:creationId xmlns:a16="http://schemas.microsoft.com/office/drawing/2014/main" id="{DB31DA8C-BFD9-42AD-BCED-94D0C2CD1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22" y="9108788"/>
            <a:ext cx="413719" cy="41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6" name="TextBox 215">
            <a:extLst>
              <a:ext uri="{FF2B5EF4-FFF2-40B4-BE49-F238E27FC236}">
                <a16:creationId xmlns:a16="http://schemas.microsoft.com/office/drawing/2014/main" id="{1490598E-2B03-401E-AE9A-938ACFB1DCBE}"/>
              </a:ext>
            </a:extLst>
          </p:cNvPr>
          <p:cNvSpPr txBox="1"/>
          <p:nvPr/>
        </p:nvSpPr>
        <p:spPr>
          <a:xfrm>
            <a:off x="4426188" y="6451739"/>
            <a:ext cx="8996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Ideals and values</a:t>
            </a:r>
          </a:p>
        </p:txBody>
      </p:sp>
      <p:pic>
        <p:nvPicPr>
          <p:cNvPr id="31" name="Picture 20" descr="European union icon eu stars symbol Royalty Free Vector">
            <a:extLst>
              <a:ext uri="{FF2B5EF4-FFF2-40B4-BE49-F238E27FC236}">
                <a16:creationId xmlns:a16="http://schemas.microsoft.com/office/drawing/2014/main" id="{5BB8661E-FF51-47C1-94F3-0E04E7D4DB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52"/>
          <a:stretch/>
        </p:blipFill>
        <p:spPr bwMode="auto">
          <a:xfrm>
            <a:off x="525895" y="6253396"/>
            <a:ext cx="711636" cy="66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2" descr="Euro Icon – Free Download, PNG and Vector">
            <a:extLst>
              <a:ext uri="{FF2B5EF4-FFF2-40B4-BE49-F238E27FC236}">
                <a16:creationId xmlns:a16="http://schemas.microsoft.com/office/drawing/2014/main" id="{E944373F-C519-42C3-97D3-27059EE39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758" y="7673640"/>
            <a:ext cx="453257" cy="4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4" descr="Europe Map Icons - Download Free Vector Icons | Noun Project">
            <a:extLst>
              <a:ext uri="{FF2B5EF4-FFF2-40B4-BE49-F238E27FC236}">
                <a16:creationId xmlns:a16="http://schemas.microsoft.com/office/drawing/2014/main" id="{7CAEF754-ADFA-4112-866B-72B7FE551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011" y="6246233"/>
            <a:ext cx="401754" cy="40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6" descr="Voting Icons - Download Free Vector Icons | Noun Project">
            <a:extLst>
              <a:ext uri="{FF2B5EF4-FFF2-40B4-BE49-F238E27FC236}">
                <a16:creationId xmlns:a16="http://schemas.microsoft.com/office/drawing/2014/main" id="{790F49FE-FB04-4CE8-A153-ECA3CBAE3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806" y="7591990"/>
            <a:ext cx="552360" cy="55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8" descr="Core Values Icons - Download Free Vector Icons | Noun Project">
            <a:extLst>
              <a:ext uri="{FF2B5EF4-FFF2-40B4-BE49-F238E27FC236}">
                <a16:creationId xmlns:a16="http://schemas.microsoft.com/office/drawing/2014/main" id="{125F4DBF-06EF-4D04-A5D1-85FB4B1B2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082" y="5975332"/>
            <a:ext cx="602002" cy="60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0" descr="National emblem of East Germany - Wikipedia">
            <a:extLst>
              <a:ext uri="{FF2B5EF4-FFF2-40B4-BE49-F238E27FC236}">
                <a16:creationId xmlns:a16="http://schemas.microsoft.com/office/drawing/2014/main" id="{9F81F372-04E5-4EDC-A50D-CB91C4BE1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644" y="7575048"/>
            <a:ext cx="552349" cy="56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Love, partners, together, unification, union, unite, unity icon - Download  on Iconfinder">
            <a:extLst>
              <a:ext uri="{FF2B5EF4-FFF2-40B4-BE49-F238E27FC236}">
                <a16:creationId xmlns:a16="http://schemas.microsoft.com/office/drawing/2014/main" id="{6E8E0077-2749-4209-B436-E1159BD61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34" y="5998412"/>
            <a:ext cx="740422" cy="74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Identity Authentication Comments - Identity Icon Png - Free Transparent PNG  Clipart Images Download">
            <a:extLst>
              <a:ext uri="{FF2B5EF4-FFF2-40B4-BE49-F238E27FC236}">
                <a16:creationId xmlns:a16="http://schemas.microsoft.com/office/drawing/2014/main" id="{CFF737B3-7713-4FB8-84FF-D8ABE83EB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498" y="7986797"/>
            <a:ext cx="592815" cy="53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" name="Picture 224">
            <a:extLst>
              <a:ext uri="{FF2B5EF4-FFF2-40B4-BE49-F238E27FC236}">
                <a16:creationId xmlns:a16="http://schemas.microsoft.com/office/drawing/2014/main" id="{8F816A7E-4D4F-4D12-8366-B059D67A272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71639" y="12786140"/>
            <a:ext cx="444497" cy="3163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32BF4E-71B4-4889-B122-310E968342ED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251825" y="8324692"/>
            <a:ext cx="707197" cy="5913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671ED8-8359-4E44-8B58-4BD6A886526C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293868" y="8096871"/>
            <a:ext cx="774259" cy="341406"/>
          </a:xfrm>
          <a:prstGeom prst="rect">
            <a:avLst/>
          </a:prstGeom>
        </p:spPr>
      </p:pic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923051C8-F5CD-4A9C-9999-47562B077302}"/>
              </a:ext>
            </a:extLst>
          </p:cNvPr>
          <p:cNvCxnSpPr>
            <a:cxnSpLocks/>
          </p:cNvCxnSpPr>
          <p:nvPr/>
        </p:nvCxnSpPr>
        <p:spPr>
          <a:xfrm flipH="1">
            <a:off x="8071773" y="8823928"/>
            <a:ext cx="180052" cy="309180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317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D7B0E2-0D51-4A44-AF7A-9CB3B1FCA8E9}">
  <ds:schemaRefs>
    <ds:schemaRef ds:uri="d506c334-a33e-4786-8a05-7d07526c435b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32171d42-73d6-4db1-989d-aa03357a5aa0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FA39C22-58C3-4B1E-A103-62F7FC1C60D7}"/>
</file>

<file path=customXml/itemProps3.xml><?xml version="1.0" encoding="utf-8"?>
<ds:datastoreItem xmlns:ds="http://schemas.openxmlformats.org/officeDocument/2006/customXml" ds:itemID="{BF5D2E5B-88C2-40CF-B620-02E9C7F5C0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20111</TotalTime>
  <Words>277</Words>
  <Application>Microsoft Office PowerPoint</Application>
  <PresentationFormat>Custom</PresentationFormat>
  <Paragraphs>109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Bahnschrift SemiLight SemiConde</vt:lpstr>
      <vt:lpstr>Calibri</vt:lpstr>
      <vt:lpstr>Calibri Light</vt:lpstr>
      <vt:lpstr>Gill Sans MT Condensed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Paula Lavelle</cp:lastModifiedBy>
  <cp:revision>506</cp:revision>
  <cp:lastPrinted>2020-11-11T10:45:13Z</cp:lastPrinted>
  <dcterms:created xsi:type="dcterms:W3CDTF">2018-02-08T08:28:53Z</dcterms:created>
  <dcterms:modified xsi:type="dcterms:W3CDTF">2024-07-04T15:33:01Z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0x0101005CD9CB17B041F2479E3C21A641B35342</vt:lpwstr>
  </property>
</Properties>
</file>