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8" r:id="rId5"/>
  </p:sldIdLst>
  <p:sldSz cx="9720263" cy="17640300"/>
  <p:notesSz cx="9926638" cy="14355763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3399"/>
    <a:srgbClr val="00FFCC"/>
    <a:srgbClr val="00B800"/>
    <a:srgbClr val="2CB22C"/>
    <a:srgbClr val="00CC00"/>
    <a:srgbClr val="00FF00"/>
    <a:srgbClr val="00B05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8" autoAdjust="0"/>
    <p:restoredTop sz="43141" autoAdjust="0"/>
  </p:normalViewPr>
  <p:slideViewPr>
    <p:cSldViewPr snapToGrid="0">
      <p:cViewPr>
        <p:scale>
          <a:sx n="80" d="100"/>
          <a:sy n="80" d="100"/>
        </p:scale>
        <p:origin x="2412" y="-2130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r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7/4/2024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29025" y="1795463"/>
            <a:ext cx="26685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30" tIns="66363" rIns="132730" bIns="6636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202" y="6908127"/>
            <a:ext cx="7942238" cy="5652309"/>
          </a:xfrm>
          <a:prstGeom prst="rect">
            <a:avLst/>
          </a:prstGeom>
        </p:spPr>
        <p:txBody>
          <a:bodyPr vert="horz" lIns="132730" tIns="66363" rIns="132730" bIns="66363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 anchor="b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697" y="13637171"/>
            <a:ext cx="4302625" cy="718592"/>
          </a:xfrm>
          <a:prstGeom prst="rect">
            <a:avLst/>
          </a:prstGeom>
        </p:spPr>
        <p:txBody>
          <a:bodyPr vert="horz" wrap="square" lIns="132730" tIns="66363" rIns="132730" bIns="66363" numCol="1" anchor="b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35092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078434" indent="-414782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659128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22779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986432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650082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31373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97738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641038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700"/>
              <a:pPr eaLnBrk="1" hangingPunct="1"/>
              <a:t>1</a:t>
            </a:fld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30289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6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image" Target="../media/image39.jpeg"/><Relationship Id="rId47" Type="http://schemas.openxmlformats.org/officeDocument/2006/relationships/image" Target="../media/image4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microsoft.com/office/2007/relationships/hdphoto" Target="../media/hdphoto1.wdp"/><Relationship Id="rId40" Type="http://schemas.openxmlformats.org/officeDocument/2006/relationships/image" Target="../media/image37.png"/><Relationship Id="rId45" Type="http://schemas.openxmlformats.org/officeDocument/2006/relationships/image" Target="../media/image4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0.png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5.png"/><Relationship Id="rId46" Type="http://schemas.openxmlformats.org/officeDocument/2006/relationships/image" Target="../media/image43.jpeg"/><Relationship Id="rId20" Type="http://schemas.openxmlformats.org/officeDocument/2006/relationships/image" Target="../media/image18.png"/><Relationship Id="rId41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30368" y="13310114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700657" y="11443665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14223" y="8961199"/>
            <a:ext cx="2840847" cy="2762390"/>
          </a:xfrm>
          <a:prstGeom prst="blockArc">
            <a:avLst>
              <a:gd name="adj1" fmla="val 10006822"/>
              <a:gd name="adj2" fmla="val 21300085"/>
              <a:gd name="adj3" fmla="val 2214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097562" y="11140518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1969821" y="8928122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784212" y="7092437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471482" y="4962872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129005" y="6845568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1875629" y="4737690"/>
            <a:ext cx="602350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4334BA4B-706E-4805-907A-F502E2965B63}"/>
              </a:ext>
            </a:extLst>
          </p:cNvPr>
          <p:cNvSpPr/>
          <p:nvPr/>
        </p:nvSpPr>
        <p:spPr>
          <a:xfrm>
            <a:off x="8438073" y="1905198"/>
            <a:ext cx="968375" cy="1028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C737485F-66BA-494C-86A8-6255F3BCE707}"/>
              </a:ext>
            </a:extLst>
          </p:cNvPr>
          <p:cNvSpPr/>
          <p:nvPr/>
        </p:nvSpPr>
        <p:spPr>
          <a:xfrm>
            <a:off x="7831138" y="2870386"/>
            <a:ext cx="841375" cy="9032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7982699" y="12949014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606051" y="13200646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670674" y="14280927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54336" y="10882664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816569" y="10986401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94" y="313424"/>
            <a:ext cx="93707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4400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FRENCH 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4685120" y="8456148"/>
            <a:ext cx="1175575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9807" y="8735944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20" name="TextBox 58">
            <a:extLst>
              <a:ext uri="{FF2B5EF4-FFF2-40B4-BE49-F238E27FC236}">
                <a16:creationId xmlns:a16="http://schemas.microsoft.com/office/drawing/2014/main" id="{1A406321-EF07-4296-9F91-D88621E3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4173" y="8570133"/>
            <a:ext cx="814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776917" y="12962451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924" y="13345980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291" y="13162172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C591EAA-BE06-4285-9F54-80663BA431B5}"/>
              </a:ext>
            </a:extLst>
          </p:cNvPr>
          <p:cNvCxnSpPr>
            <a:cxnSpLocks/>
          </p:cNvCxnSpPr>
          <p:nvPr/>
        </p:nvCxnSpPr>
        <p:spPr>
          <a:xfrm>
            <a:off x="7432348" y="13134094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E345DE6-8F1A-43DC-9C3C-5D693850572C}"/>
              </a:ext>
            </a:extLst>
          </p:cNvPr>
          <p:cNvCxnSpPr>
            <a:cxnSpLocks/>
          </p:cNvCxnSpPr>
          <p:nvPr/>
        </p:nvCxnSpPr>
        <p:spPr>
          <a:xfrm flipV="1">
            <a:off x="7680711" y="13716311"/>
            <a:ext cx="0" cy="39236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DCE1B0-685A-403A-A5FE-E8F98F9F801E}"/>
              </a:ext>
            </a:extLst>
          </p:cNvPr>
          <p:cNvCxnSpPr>
            <a:cxnSpLocks/>
          </p:cNvCxnSpPr>
          <p:nvPr/>
        </p:nvCxnSpPr>
        <p:spPr>
          <a:xfrm flipV="1">
            <a:off x="6715027" y="1372353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E3071FA2-6387-40F5-AC10-2720391897C0}"/>
              </a:ext>
            </a:extLst>
          </p:cNvPr>
          <p:cNvCxnSpPr>
            <a:cxnSpLocks/>
          </p:cNvCxnSpPr>
          <p:nvPr/>
        </p:nvCxnSpPr>
        <p:spPr>
          <a:xfrm>
            <a:off x="6151483" y="13105108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773C75BF-2453-47FF-A5FF-40B45932E0EA}"/>
              </a:ext>
            </a:extLst>
          </p:cNvPr>
          <p:cNvCxnSpPr>
            <a:cxnSpLocks/>
          </p:cNvCxnSpPr>
          <p:nvPr/>
        </p:nvCxnSpPr>
        <p:spPr>
          <a:xfrm>
            <a:off x="2396225" y="10927050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163372" y="13242848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785316DD-7B8F-4AED-8335-02B740B0E86B}"/>
              </a:ext>
            </a:extLst>
          </p:cNvPr>
          <p:cNvCxnSpPr>
            <a:cxnSpLocks/>
          </p:cNvCxnSpPr>
          <p:nvPr/>
        </p:nvCxnSpPr>
        <p:spPr>
          <a:xfrm flipV="1">
            <a:off x="5202077" y="1372454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BE7D8E02-F817-4EC4-A2E6-82F717C17281}"/>
              </a:ext>
            </a:extLst>
          </p:cNvPr>
          <p:cNvCxnSpPr>
            <a:cxnSpLocks/>
          </p:cNvCxnSpPr>
          <p:nvPr/>
        </p:nvCxnSpPr>
        <p:spPr>
          <a:xfrm>
            <a:off x="4998090" y="13144995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E6309C73-EECE-4DCB-BDE9-565077624A92}"/>
              </a:ext>
            </a:extLst>
          </p:cNvPr>
          <p:cNvCxnSpPr>
            <a:cxnSpLocks/>
          </p:cNvCxnSpPr>
          <p:nvPr/>
        </p:nvCxnSpPr>
        <p:spPr>
          <a:xfrm flipV="1">
            <a:off x="4633995" y="13719574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3D537FE9-BADE-4249-9774-4855E5BCC13F}"/>
              </a:ext>
            </a:extLst>
          </p:cNvPr>
          <p:cNvCxnSpPr>
            <a:cxnSpLocks/>
          </p:cNvCxnSpPr>
          <p:nvPr/>
        </p:nvCxnSpPr>
        <p:spPr>
          <a:xfrm>
            <a:off x="4433158" y="13105109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B3800F71-E0CE-485D-8A7F-52672F6894C5}"/>
              </a:ext>
            </a:extLst>
          </p:cNvPr>
          <p:cNvCxnSpPr>
            <a:cxnSpLocks/>
          </p:cNvCxnSpPr>
          <p:nvPr/>
        </p:nvCxnSpPr>
        <p:spPr>
          <a:xfrm>
            <a:off x="2849344" y="13061406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602A5990-D2B6-420A-B585-A86FB4EF4168}"/>
              </a:ext>
            </a:extLst>
          </p:cNvPr>
          <p:cNvCxnSpPr>
            <a:cxnSpLocks/>
          </p:cNvCxnSpPr>
          <p:nvPr/>
        </p:nvCxnSpPr>
        <p:spPr>
          <a:xfrm flipV="1">
            <a:off x="2989467" y="13786784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D6432BBA-D674-4696-A600-3387E33C95D1}"/>
              </a:ext>
            </a:extLst>
          </p:cNvPr>
          <p:cNvCxnSpPr>
            <a:cxnSpLocks/>
          </p:cNvCxnSpPr>
          <p:nvPr/>
        </p:nvCxnSpPr>
        <p:spPr>
          <a:xfrm flipV="1">
            <a:off x="5055017" y="11618125"/>
            <a:ext cx="0" cy="39236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073109D8-31FC-4F49-AA5A-85C098C917F1}"/>
              </a:ext>
            </a:extLst>
          </p:cNvPr>
          <p:cNvCxnSpPr>
            <a:cxnSpLocks/>
          </p:cNvCxnSpPr>
          <p:nvPr/>
        </p:nvCxnSpPr>
        <p:spPr>
          <a:xfrm>
            <a:off x="4480065" y="10927052"/>
            <a:ext cx="0" cy="32979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A206873B-B405-48D4-B845-169C6F106CB7}"/>
              </a:ext>
            </a:extLst>
          </p:cNvPr>
          <p:cNvCxnSpPr>
            <a:cxnSpLocks/>
          </p:cNvCxnSpPr>
          <p:nvPr/>
        </p:nvCxnSpPr>
        <p:spPr>
          <a:xfrm flipV="1">
            <a:off x="6181415" y="11542216"/>
            <a:ext cx="7802" cy="34443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F0B43ABB-C514-4869-8A5B-146491E0D0FC}"/>
              </a:ext>
            </a:extLst>
          </p:cNvPr>
          <p:cNvCxnSpPr>
            <a:cxnSpLocks/>
          </p:cNvCxnSpPr>
          <p:nvPr/>
        </p:nvCxnSpPr>
        <p:spPr>
          <a:xfrm flipH="1" flipV="1">
            <a:off x="1499931" y="12255690"/>
            <a:ext cx="328945" cy="96755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206571" y="9993207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E702F94A-635F-4D8E-A664-72CB53383C35}"/>
              </a:ext>
            </a:extLst>
          </p:cNvPr>
          <p:cNvCxnSpPr>
            <a:cxnSpLocks/>
          </p:cNvCxnSpPr>
          <p:nvPr/>
        </p:nvCxnSpPr>
        <p:spPr>
          <a:xfrm flipV="1">
            <a:off x="6073564" y="9443856"/>
            <a:ext cx="0" cy="32226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F306A231-AA51-46B7-B7A5-F70259982808}"/>
              </a:ext>
            </a:extLst>
          </p:cNvPr>
          <p:cNvCxnSpPr>
            <a:cxnSpLocks/>
          </p:cNvCxnSpPr>
          <p:nvPr/>
        </p:nvCxnSpPr>
        <p:spPr>
          <a:xfrm>
            <a:off x="1132449" y="11216848"/>
            <a:ext cx="317922" cy="266922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95EF70D4-A096-41CC-A5D9-F3B0086030D8}"/>
              </a:ext>
            </a:extLst>
          </p:cNvPr>
          <p:cNvCxnSpPr>
            <a:cxnSpLocks/>
          </p:cNvCxnSpPr>
          <p:nvPr/>
        </p:nvCxnSpPr>
        <p:spPr>
          <a:xfrm>
            <a:off x="3527895" y="8770734"/>
            <a:ext cx="0" cy="262748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02197D3-8271-46C3-8029-952EAD88B0A5}"/>
              </a:ext>
            </a:extLst>
          </p:cNvPr>
          <p:cNvCxnSpPr>
            <a:cxnSpLocks/>
          </p:cNvCxnSpPr>
          <p:nvPr/>
        </p:nvCxnSpPr>
        <p:spPr>
          <a:xfrm flipV="1">
            <a:off x="1969821" y="9306539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Straight Connector 361">
            <a:extLst>
              <a:ext uri="{FF2B5EF4-FFF2-40B4-BE49-F238E27FC236}">
                <a16:creationId xmlns:a16="http://schemas.microsoft.com/office/drawing/2014/main" id="{241A371C-0DE0-4846-BB6F-AA57FB75974C}"/>
              </a:ext>
            </a:extLst>
          </p:cNvPr>
          <p:cNvCxnSpPr>
            <a:cxnSpLocks/>
          </p:cNvCxnSpPr>
          <p:nvPr/>
        </p:nvCxnSpPr>
        <p:spPr>
          <a:xfrm>
            <a:off x="847473" y="12559045"/>
            <a:ext cx="289533" cy="93547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42759" y="6770822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7A838902-D8B9-4008-B923-C4CA8BFB1A66}"/>
              </a:ext>
            </a:extLst>
          </p:cNvPr>
          <p:cNvCxnSpPr>
            <a:cxnSpLocks/>
          </p:cNvCxnSpPr>
          <p:nvPr/>
        </p:nvCxnSpPr>
        <p:spPr>
          <a:xfrm flipH="1">
            <a:off x="1820541" y="6664706"/>
            <a:ext cx="49937" cy="37626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52E1D5C-370C-4889-974B-3ACBC3AE1A34}"/>
              </a:ext>
            </a:extLst>
          </p:cNvPr>
          <p:cNvCxnSpPr>
            <a:cxnSpLocks/>
          </p:cNvCxnSpPr>
          <p:nvPr/>
        </p:nvCxnSpPr>
        <p:spPr>
          <a:xfrm flipH="1">
            <a:off x="3291926" y="6700667"/>
            <a:ext cx="7503" cy="324201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E10098ED-DEA5-47FB-9CB9-E5F391829EE8}"/>
              </a:ext>
            </a:extLst>
          </p:cNvPr>
          <p:cNvCxnSpPr>
            <a:cxnSpLocks/>
          </p:cNvCxnSpPr>
          <p:nvPr/>
        </p:nvCxnSpPr>
        <p:spPr>
          <a:xfrm flipV="1">
            <a:off x="4118389" y="7372335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Connector 441">
            <a:extLst>
              <a:ext uri="{FF2B5EF4-FFF2-40B4-BE49-F238E27FC236}">
                <a16:creationId xmlns:a16="http://schemas.microsoft.com/office/drawing/2014/main" id="{94B8BA48-4674-43BC-9F75-FB4B6C24D8B3}"/>
              </a:ext>
            </a:extLst>
          </p:cNvPr>
          <p:cNvCxnSpPr>
            <a:cxnSpLocks/>
          </p:cNvCxnSpPr>
          <p:nvPr/>
        </p:nvCxnSpPr>
        <p:spPr>
          <a:xfrm flipV="1">
            <a:off x="5109536" y="7425981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Straight Connector 446">
            <a:extLst>
              <a:ext uri="{FF2B5EF4-FFF2-40B4-BE49-F238E27FC236}">
                <a16:creationId xmlns:a16="http://schemas.microsoft.com/office/drawing/2014/main" id="{C758B83F-B553-41A1-BDEA-3BB4ED5EE95A}"/>
              </a:ext>
            </a:extLst>
          </p:cNvPr>
          <p:cNvCxnSpPr>
            <a:cxnSpLocks/>
          </p:cNvCxnSpPr>
          <p:nvPr/>
        </p:nvCxnSpPr>
        <p:spPr>
          <a:xfrm>
            <a:off x="6590177" y="6610540"/>
            <a:ext cx="0" cy="2627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7DCFB731-B8EE-44A6-98C9-872E5C5C5351}"/>
              </a:ext>
            </a:extLst>
          </p:cNvPr>
          <p:cNvCxnSpPr>
            <a:cxnSpLocks/>
          </p:cNvCxnSpPr>
          <p:nvPr/>
        </p:nvCxnSpPr>
        <p:spPr>
          <a:xfrm flipV="1">
            <a:off x="6351615" y="7366807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Straight Connector 476">
            <a:extLst>
              <a:ext uri="{FF2B5EF4-FFF2-40B4-BE49-F238E27FC236}">
                <a16:creationId xmlns:a16="http://schemas.microsoft.com/office/drawing/2014/main" id="{BF39F09D-3F77-49B0-8254-21412E405294}"/>
              </a:ext>
            </a:extLst>
          </p:cNvPr>
          <p:cNvCxnSpPr>
            <a:cxnSpLocks/>
          </p:cNvCxnSpPr>
          <p:nvPr/>
        </p:nvCxnSpPr>
        <p:spPr>
          <a:xfrm flipH="1" flipV="1">
            <a:off x="8410198" y="7078294"/>
            <a:ext cx="352490" cy="66803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31733" y="4731707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26998D9B-A43C-4558-B426-1966196FC4FA}"/>
              </a:ext>
            </a:extLst>
          </p:cNvPr>
          <p:cNvCxnSpPr>
            <a:cxnSpLocks/>
          </p:cNvCxnSpPr>
          <p:nvPr/>
        </p:nvCxnSpPr>
        <p:spPr>
          <a:xfrm>
            <a:off x="4723122" y="6647210"/>
            <a:ext cx="6548" cy="29311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903544" y="4715571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9" name="TextBox 52">
            <a:extLst>
              <a:ext uri="{FF2B5EF4-FFF2-40B4-BE49-F238E27FC236}">
                <a16:creationId xmlns:a16="http://schemas.microsoft.com/office/drawing/2014/main" id="{7009ECF2-9365-469D-A445-C8FD7808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499" y="4855416"/>
            <a:ext cx="2791526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Examinations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E8456D6D-6D59-4163-9ABE-8923EF2B70A5}"/>
              </a:ext>
            </a:extLst>
          </p:cNvPr>
          <p:cNvSpPr/>
          <p:nvPr/>
        </p:nvSpPr>
        <p:spPr>
          <a:xfrm>
            <a:off x="2042736" y="2136413"/>
            <a:ext cx="6024562" cy="6302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516" name="Triangle 45">
            <a:extLst>
              <a:ext uri="{FF2B5EF4-FFF2-40B4-BE49-F238E27FC236}">
                <a16:creationId xmlns:a16="http://schemas.microsoft.com/office/drawing/2014/main" id="{66F5EA8C-026E-4A41-B46F-BE1CE69A6A8B}"/>
              </a:ext>
            </a:extLst>
          </p:cNvPr>
          <p:cNvSpPr/>
          <p:nvPr/>
        </p:nvSpPr>
        <p:spPr>
          <a:xfrm rot="16200000">
            <a:off x="1191042" y="2066731"/>
            <a:ext cx="998537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26" name="Triangle 45">
            <a:extLst>
              <a:ext uri="{FF2B5EF4-FFF2-40B4-BE49-F238E27FC236}">
                <a16:creationId xmlns:a16="http://schemas.microsoft.com/office/drawing/2014/main" id="{052BC0F4-281E-46B6-A436-51DAA1E760DA}"/>
              </a:ext>
            </a:extLst>
          </p:cNvPr>
          <p:cNvSpPr/>
          <p:nvPr/>
        </p:nvSpPr>
        <p:spPr>
          <a:xfrm rot="5400000">
            <a:off x="7898229" y="2128015"/>
            <a:ext cx="1023938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31" name="TextBox 2">
            <a:extLst>
              <a:ext uri="{FF2B5EF4-FFF2-40B4-BE49-F238E27FC236}">
                <a16:creationId xmlns:a16="http://schemas.microsoft.com/office/drawing/2014/main" id="{5F74F906-A277-4F14-9128-529969BF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023" y="2271351"/>
            <a:ext cx="5175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dirty="0">
                <a:solidFill>
                  <a:schemeClr val="bg1"/>
                </a:solidFill>
              </a:rPr>
              <a:t>Understanding and Applying French Skills </a:t>
            </a:r>
          </a:p>
        </p:txBody>
      </p:sp>
      <p:sp>
        <p:nvSpPr>
          <p:cNvPr id="532" name="TextBox 4">
            <a:extLst>
              <a:ext uri="{FF2B5EF4-FFF2-40B4-BE49-F238E27FC236}">
                <a16:creationId xmlns:a16="http://schemas.microsoft.com/office/drawing/2014/main" id="{AFE35BB7-A81F-45E4-94BA-EE9B96102534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405354" y="2332470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12</a:t>
            </a:r>
          </a:p>
        </p:txBody>
      </p:sp>
      <p:sp>
        <p:nvSpPr>
          <p:cNvPr id="533" name="TextBox 439">
            <a:extLst>
              <a:ext uri="{FF2B5EF4-FFF2-40B4-BE49-F238E27FC236}">
                <a16:creationId xmlns:a16="http://schemas.microsoft.com/office/drawing/2014/main" id="{337BE0E9-9F27-4C34-971A-79B493005A0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647404" y="2367395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13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959D34F7-5511-43D4-8E01-82415AB38C00}"/>
              </a:ext>
            </a:extLst>
          </p:cNvPr>
          <p:cNvCxnSpPr>
            <a:cxnSpLocks/>
          </p:cNvCxnSpPr>
          <p:nvPr/>
        </p:nvCxnSpPr>
        <p:spPr>
          <a:xfrm>
            <a:off x="2235482" y="1880516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6" name="Straight Connector 535">
            <a:extLst>
              <a:ext uri="{FF2B5EF4-FFF2-40B4-BE49-F238E27FC236}">
                <a16:creationId xmlns:a16="http://schemas.microsoft.com/office/drawing/2014/main" id="{8A0FFACF-5FE4-4E72-B5F2-A9505B3D812B}"/>
              </a:ext>
            </a:extLst>
          </p:cNvPr>
          <p:cNvCxnSpPr>
            <a:cxnSpLocks/>
          </p:cNvCxnSpPr>
          <p:nvPr/>
        </p:nvCxnSpPr>
        <p:spPr>
          <a:xfrm flipV="1">
            <a:off x="2411387" y="273393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>
            <a:extLst>
              <a:ext uri="{FF2B5EF4-FFF2-40B4-BE49-F238E27FC236}">
                <a16:creationId xmlns:a16="http://schemas.microsoft.com/office/drawing/2014/main" id="{19E3560C-7C4B-4751-8E77-0A4AFA12A5A8}"/>
              </a:ext>
            </a:extLst>
          </p:cNvPr>
          <p:cNvCxnSpPr>
            <a:cxnSpLocks/>
          </p:cNvCxnSpPr>
          <p:nvPr/>
        </p:nvCxnSpPr>
        <p:spPr>
          <a:xfrm>
            <a:off x="3170231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Straight Connector 537">
            <a:extLst>
              <a:ext uri="{FF2B5EF4-FFF2-40B4-BE49-F238E27FC236}">
                <a16:creationId xmlns:a16="http://schemas.microsoft.com/office/drawing/2014/main" id="{42A2657F-F9BE-444E-B705-438A9F17998C}"/>
              </a:ext>
            </a:extLst>
          </p:cNvPr>
          <p:cNvCxnSpPr>
            <a:cxnSpLocks/>
          </p:cNvCxnSpPr>
          <p:nvPr/>
        </p:nvCxnSpPr>
        <p:spPr>
          <a:xfrm flipV="1">
            <a:off x="3243106" y="2735091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CFBA5097-6898-4284-A65D-639702D62DEB}"/>
              </a:ext>
            </a:extLst>
          </p:cNvPr>
          <p:cNvCxnSpPr>
            <a:cxnSpLocks/>
          </p:cNvCxnSpPr>
          <p:nvPr/>
        </p:nvCxnSpPr>
        <p:spPr>
          <a:xfrm flipV="1">
            <a:off x="4156899" y="272662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B38943A8-9FC0-43BE-AE41-D3C272E1A853}"/>
              </a:ext>
            </a:extLst>
          </p:cNvPr>
          <p:cNvCxnSpPr>
            <a:cxnSpLocks/>
          </p:cNvCxnSpPr>
          <p:nvPr/>
        </p:nvCxnSpPr>
        <p:spPr>
          <a:xfrm flipV="1">
            <a:off x="5096800" y="272662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>
            <a:extLst>
              <a:ext uri="{FF2B5EF4-FFF2-40B4-BE49-F238E27FC236}">
                <a16:creationId xmlns:a16="http://schemas.microsoft.com/office/drawing/2014/main" id="{93CD528B-7F86-4942-B423-9FC840703D4F}"/>
              </a:ext>
            </a:extLst>
          </p:cNvPr>
          <p:cNvCxnSpPr>
            <a:cxnSpLocks/>
          </p:cNvCxnSpPr>
          <p:nvPr/>
        </p:nvCxnSpPr>
        <p:spPr>
          <a:xfrm>
            <a:off x="4317323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Connector 547">
            <a:extLst>
              <a:ext uri="{FF2B5EF4-FFF2-40B4-BE49-F238E27FC236}">
                <a16:creationId xmlns:a16="http://schemas.microsoft.com/office/drawing/2014/main" id="{6E7FE2FB-4D7C-4324-8564-84ABEE7D2AE6}"/>
              </a:ext>
            </a:extLst>
          </p:cNvPr>
          <p:cNvCxnSpPr>
            <a:cxnSpLocks/>
          </p:cNvCxnSpPr>
          <p:nvPr/>
        </p:nvCxnSpPr>
        <p:spPr>
          <a:xfrm flipV="1">
            <a:off x="6089780" y="2736525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21AB06C0-77BE-4502-B3DB-5EBBA0CBF525}"/>
              </a:ext>
            </a:extLst>
          </p:cNvPr>
          <p:cNvCxnSpPr>
            <a:cxnSpLocks/>
          </p:cNvCxnSpPr>
          <p:nvPr/>
        </p:nvCxnSpPr>
        <p:spPr>
          <a:xfrm>
            <a:off x="5602538" y="1880360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BD92FB45-3C12-4CBA-88AA-9D7AA3734D31}"/>
              </a:ext>
            </a:extLst>
          </p:cNvPr>
          <p:cNvCxnSpPr>
            <a:cxnSpLocks/>
          </p:cNvCxnSpPr>
          <p:nvPr/>
        </p:nvCxnSpPr>
        <p:spPr>
          <a:xfrm flipV="1">
            <a:off x="6821087" y="273393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8EC203B5-C338-478D-BBB8-5C5465AD23BD}"/>
              </a:ext>
            </a:extLst>
          </p:cNvPr>
          <p:cNvCxnSpPr>
            <a:cxnSpLocks/>
          </p:cNvCxnSpPr>
          <p:nvPr/>
        </p:nvCxnSpPr>
        <p:spPr>
          <a:xfrm>
            <a:off x="6656983" y="1883890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2" name="Straight Connector 551">
            <a:extLst>
              <a:ext uri="{FF2B5EF4-FFF2-40B4-BE49-F238E27FC236}">
                <a16:creationId xmlns:a16="http://schemas.microsoft.com/office/drawing/2014/main" id="{BA78F9E5-50C4-4C0C-AF4A-BE89B3780447}"/>
              </a:ext>
            </a:extLst>
          </p:cNvPr>
          <p:cNvCxnSpPr>
            <a:cxnSpLocks/>
          </p:cNvCxnSpPr>
          <p:nvPr/>
        </p:nvCxnSpPr>
        <p:spPr>
          <a:xfrm>
            <a:off x="7533057" y="1890988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4" name="Straight Connector 553">
            <a:extLst>
              <a:ext uri="{FF2B5EF4-FFF2-40B4-BE49-F238E27FC236}">
                <a16:creationId xmlns:a16="http://schemas.microsoft.com/office/drawing/2014/main" id="{2F7F46B4-81BA-4764-9167-285DD09AFAB0}"/>
              </a:ext>
            </a:extLst>
          </p:cNvPr>
          <p:cNvCxnSpPr>
            <a:cxnSpLocks/>
          </p:cNvCxnSpPr>
          <p:nvPr/>
        </p:nvCxnSpPr>
        <p:spPr>
          <a:xfrm flipV="1">
            <a:off x="7628737" y="272662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56A1415B-5253-4906-B4A1-8995490E0F04}"/>
              </a:ext>
            </a:extLst>
          </p:cNvPr>
          <p:cNvCxnSpPr>
            <a:cxnSpLocks/>
          </p:cNvCxnSpPr>
          <p:nvPr/>
        </p:nvCxnSpPr>
        <p:spPr>
          <a:xfrm>
            <a:off x="3680461" y="13016095"/>
            <a:ext cx="0" cy="413543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23B27853-5C23-4D64-89F8-BBC60F88B375}"/>
              </a:ext>
            </a:extLst>
          </p:cNvPr>
          <p:cNvCxnSpPr>
            <a:cxnSpLocks/>
          </p:cNvCxnSpPr>
          <p:nvPr/>
        </p:nvCxnSpPr>
        <p:spPr>
          <a:xfrm flipV="1">
            <a:off x="3991530" y="13765147"/>
            <a:ext cx="0" cy="540063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23B27853-5C23-4D64-89F8-BBC60F88B375}"/>
              </a:ext>
            </a:extLst>
          </p:cNvPr>
          <p:cNvCxnSpPr>
            <a:cxnSpLocks/>
          </p:cNvCxnSpPr>
          <p:nvPr/>
        </p:nvCxnSpPr>
        <p:spPr>
          <a:xfrm flipV="1">
            <a:off x="3609573" y="9404303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1" name="Rectangle 740">
            <a:extLst>
              <a:ext uri="{FF2B5EF4-FFF2-40B4-BE49-F238E27FC236}">
                <a16:creationId xmlns:a16="http://schemas.microsoft.com/office/drawing/2014/main" id="{D13CAC9E-96EB-41B1-B002-FBAA3B7DAB44}"/>
              </a:ext>
            </a:extLst>
          </p:cNvPr>
          <p:cNvSpPr/>
          <p:nvPr/>
        </p:nvSpPr>
        <p:spPr>
          <a:xfrm rot="3281331">
            <a:off x="1466482" y="8448739"/>
            <a:ext cx="66899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680712" y="6743336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BDA39CA4-7BB9-4CA8-A239-8E12F7ED568B}"/>
              </a:ext>
            </a:extLst>
          </p:cNvPr>
          <p:cNvCxnSpPr>
            <a:cxnSpLocks/>
          </p:cNvCxnSpPr>
          <p:nvPr/>
        </p:nvCxnSpPr>
        <p:spPr>
          <a:xfrm flipV="1">
            <a:off x="8168695" y="5927058"/>
            <a:ext cx="503818" cy="207081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673630" y="14518320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E43EB60C-62F1-42B2-A691-B147C111709A}"/>
              </a:ext>
            </a:extLst>
          </p:cNvPr>
          <p:cNvCxnSpPr>
            <a:cxnSpLocks/>
          </p:cNvCxnSpPr>
          <p:nvPr/>
        </p:nvCxnSpPr>
        <p:spPr>
          <a:xfrm flipV="1">
            <a:off x="1531403" y="13667414"/>
            <a:ext cx="180815" cy="25505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>
            <a:extLst>
              <a:ext uri="{FF2B5EF4-FFF2-40B4-BE49-F238E27FC236}">
                <a16:creationId xmlns:a16="http://schemas.microsoft.com/office/drawing/2014/main" id="{15887FC4-C5BA-4378-979A-37BF73B0819B}"/>
              </a:ext>
            </a:extLst>
          </p:cNvPr>
          <p:cNvCxnSpPr>
            <a:cxnSpLocks/>
          </p:cNvCxnSpPr>
          <p:nvPr/>
        </p:nvCxnSpPr>
        <p:spPr>
          <a:xfrm>
            <a:off x="4057698" y="8726794"/>
            <a:ext cx="0" cy="40192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63E5369B-D45E-4BB1-BDCC-F22609955D0B}"/>
              </a:ext>
            </a:extLst>
          </p:cNvPr>
          <p:cNvCxnSpPr>
            <a:cxnSpLocks/>
          </p:cNvCxnSpPr>
          <p:nvPr/>
        </p:nvCxnSpPr>
        <p:spPr>
          <a:xfrm flipV="1">
            <a:off x="4503942" y="9351333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TextBox 52">
            <a:extLst>
              <a:ext uri="{FF2B5EF4-FFF2-40B4-BE49-F238E27FC236}">
                <a16:creationId xmlns:a16="http://schemas.microsoft.com/office/drawing/2014/main" id="{08FDAF00-456F-4F2F-A0A4-DACD3893B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1653" y="4842437"/>
            <a:ext cx="1197814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Revision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997405" y="4361883"/>
            <a:ext cx="13716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Final A level exams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CD509B-E2EB-47B8-A813-6D54485A9421}"/>
              </a:ext>
            </a:extLst>
          </p:cNvPr>
          <p:cNvSpPr txBox="1"/>
          <p:nvPr/>
        </p:nvSpPr>
        <p:spPr>
          <a:xfrm>
            <a:off x="7499371" y="14060296"/>
            <a:ext cx="6110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Trends in </a:t>
            </a:r>
          </a:p>
          <a:p>
            <a:r>
              <a:rPr lang="en-GB" sz="800" dirty="0"/>
              <a:t>Family life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15BEB-B561-464E-A2AC-0FE23E46BEFF}"/>
              </a:ext>
            </a:extLst>
          </p:cNvPr>
          <p:cNvSpPr txBox="1"/>
          <p:nvPr/>
        </p:nvSpPr>
        <p:spPr>
          <a:xfrm>
            <a:off x="5802576" y="12494884"/>
            <a:ext cx="1186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Generational </a:t>
            </a:r>
          </a:p>
          <a:p>
            <a:r>
              <a:rPr lang="en-GB" sz="800" dirty="0"/>
              <a:t>Problems &amp; </a:t>
            </a:r>
          </a:p>
          <a:p>
            <a:r>
              <a:rPr lang="en-GB" sz="800" dirty="0"/>
              <a:t>Extended </a:t>
            </a:r>
          </a:p>
          <a:p>
            <a:r>
              <a:rPr lang="en-GB" sz="800" dirty="0"/>
              <a:t>families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47320A-22F1-4309-B449-116DBE191E95}"/>
              </a:ext>
            </a:extLst>
          </p:cNvPr>
          <p:cNvSpPr txBox="1"/>
          <p:nvPr/>
        </p:nvSpPr>
        <p:spPr>
          <a:xfrm>
            <a:off x="5018562" y="14098099"/>
            <a:ext cx="2044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Technology in</a:t>
            </a:r>
          </a:p>
          <a:p>
            <a:r>
              <a:rPr lang="en-GB" sz="800" dirty="0"/>
              <a:t> Francophone</a:t>
            </a:r>
          </a:p>
          <a:p>
            <a:r>
              <a:rPr lang="en-GB" sz="800" dirty="0"/>
              <a:t>world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F87C89-D712-45EA-B983-1493B982734F}"/>
              </a:ext>
            </a:extLst>
          </p:cNvPr>
          <p:cNvSpPr txBox="1"/>
          <p:nvPr/>
        </p:nvSpPr>
        <p:spPr>
          <a:xfrm>
            <a:off x="4976622" y="12621575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</a:t>
            </a:r>
          </a:p>
          <a:p>
            <a:r>
              <a:rPr lang="en-GB" sz="800" dirty="0"/>
              <a:t>of the</a:t>
            </a:r>
          </a:p>
          <a:p>
            <a:r>
              <a:rPr lang="en-GB" sz="800" dirty="0"/>
              <a:t>internet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608AFF-6944-469A-8944-EF774DD85125}"/>
              </a:ext>
            </a:extLst>
          </p:cNvPr>
          <p:cNvSpPr txBox="1"/>
          <p:nvPr/>
        </p:nvSpPr>
        <p:spPr>
          <a:xfrm>
            <a:off x="4317323" y="14146588"/>
            <a:ext cx="779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Users of cyber</a:t>
            </a:r>
          </a:p>
          <a:p>
            <a:r>
              <a:rPr lang="en-GB" sz="800" dirty="0"/>
              <a:t>technology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24CDF9-B85E-4B6C-8BEE-487D6EA1A850}"/>
              </a:ext>
            </a:extLst>
          </p:cNvPr>
          <p:cNvSpPr txBox="1"/>
          <p:nvPr/>
        </p:nvSpPr>
        <p:spPr>
          <a:xfrm>
            <a:off x="4290099" y="12571759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Social</a:t>
            </a:r>
          </a:p>
          <a:p>
            <a:r>
              <a:rPr lang="en-GB" sz="800" dirty="0"/>
              <a:t>networks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E18D13-EC2C-4C45-A528-D1DBA2B341DA}"/>
              </a:ext>
            </a:extLst>
          </p:cNvPr>
          <p:cNvSpPr txBox="1"/>
          <p:nvPr/>
        </p:nvSpPr>
        <p:spPr>
          <a:xfrm>
            <a:off x="3617879" y="14380763"/>
            <a:ext cx="888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Advantages</a:t>
            </a:r>
          </a:p>
          <a:p>
            <a:r>
              <a:rPr lang="en-GB" sz="800" dirty="0"/>
              <a:t> / disadvantages </a:t>
            </a:r>
          </a:p>
          <a:p>
            <a:r>
              <a:rPr lang="en-GB" sz="800" dirty="0"/>
              <a:t>of technology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8AB7F5-C12B-4677-A2F8-AB0E51301D6C}"/>
              </a:ext>
            </a:extLst>
          </p:cNvPr>
          <p:cNvSpPr txBox="1"/>
          <p:nvPr/>
        </p:nvSpPr>
        <p:spPr>
          <a:xfrm>
            <a:off x="3454848" y="12524857"/>
            <a:ext cx="66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Changes in </a:t>
            </a:r>
          </a:p>
          <a:p>
            <a:r>
              <a:rPr lang="en-GB" sz="800" dirty="0"/>
              <a:t>the use of</a:t>
            </a:r>
          </a:p>
          <a:p>
            <a:r>
              <a:rPr lang="en-GB" sz="800" dirty="0"/>
              <a:t>technology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0AC375-2BEB-4C7D-84B8-DA2FD34E3285}"/>
              </a:ext>
            </a:extLst>
          </p:cNvPr>
          <p:cNvSpPr txBox="1"/>
          <p:nvPr/>
        </p:nvSpPr>
        <p:spPr>
          <a:xfrm>
            <a:off x="2179137" y="12903579"/>
            <a:ext cx="716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Who are the</a:t>
            </a:r>
          </a:p>
          <a:p>
            <a:r>
              <a:rPr lang="en-GB" sz="800" dirty="0"/>
              <a:t>volunteers?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9266F1-10E8-4AFD-8DBA-0D9E37E90B68}"/>
              </a:ext>
            </a:extLst>
          </p:cNvPr>
          <p:cNvSpPr txBox="1"/>
          <p:nvPr/>
        </p:nvSpPr>
        <p:spPr>
          <a:xfrm>
            <a:off x="2553819" y="14232810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The place of</a:t>
            </a:r>
          </a:p>
          <a:p>
            <a:r>
              <a:rPr lang="en-GB" sz="800" dirty="0"/>
              <a:t>Voluntary </a:t>
            </a:r>
          </a:p>
          <a:p>
            <a:r>
              <a:rPr lang="en-GB" sz="800" dirty="0"/>
              <a:t>Work in France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8CCBCE-0953-40BF-8EB4-6B7E1AD4E747}"/>
              </a:ext>
            </a:extLst>
          </p:cNvPr>
          <p:cNvSpPr txBox="1"/>
          <p:nvPr/>
        </p:nvSpPr>
        <p:spPr>
          <a:xfrm>
            <a:off x="946349" y="13922577"/>
            <a:ext cx="12522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The value of volunteering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4168FC-7613-4BEB-9C1A-445368B644D1}"/>
              </a:ext>
            </a:extLst>
          </p:cNvPr>
          <p:cNvSpPr txBox="1"/>
          <p:nvPr/>
        </p:nvSpPr>
        <p:spPr>
          <a:xfrm>
            <a:off x="287441" y="10879469"/>
            <a:ext cx="120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French heritage as</a:t>
            </a:r>
          </a:p>
          <a:p>
            <a:r>
              <a:rPr lang="en-GB" sz="800" dirty="0"/>
              <a:t>The refection of the culture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CB6E2A-BA74-49BD-AC48-695E4897DD4E}"/>
              </a:ext>
            </a:extLst>
          </p:cNvPr>
          <p:cNvSpPr txBox="1"/>
          <p:nvPr/>
        </p:nvSpPr>
        <p:spPr>
          <a:xfrm>
            <a:off x="371534" y="12474440"/>
            <a:ext cx="707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Local, regional and national heritage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9F5D7E-5AF8-4AA5-B65E-57AE162D4B14}"/>
              </a:ext>
            </a:extLst>
          </p:cNvPr>
          <p:cNvSpPr txBox="1"/>
          <p:nvPr/>
        </p:nvSpPr>
        <p:spPr>
          <a:xfrm>
            <a:off x="1659201" y="12418861"/>
            <a:ext cx="7457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Heritage and </a:t>
            </a:r>
          </a:p>
          <a:p>
            <a:r>
              <a:rPr lang="en-GB" sz="800" dirty="0"/>
              <a:t>tourism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0726C2-E78B-4DAE-9B1F-C549BEA90847}"/>
              </a:ext>
            </a:extLst>
          </p:cNvPr>
          <p:cNvSpPr txBox="1"/>
          <p:nvPr/>
        </p:nvSpPr>
        <p:spPr>
          <a:xfrm>
            <a:off x="4569127" y="11962741"/>
            <a:ext cx="683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Why is it called the 7</a:t>
            </a:r>
            <a:r>
              <a:rPr lang="en-GB" sz="800" baseline="30000" dirty="0"/>
              <a:t>th</a:t>
            </a:r>
            <a:r>
              <a:rPr lang="en-GB" sz="800" dirty="0"/>
              <a:t> Art?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002DFD-8F04-4079-A433-813B9A53375D}"/>
              </a:ext>
            </a:extLst>
          </p:cNvPr>
          <p:cNvSpPr txBox="1"/>
          <p:nvPr/>
        </p:nvSpPr>
        <p:spPr>
          <a:xfrm>
            <a:off x="4467643" y="10451151"/>
            <a:ext cx="655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Journey of</a:t>
            </a:r>
          </a:p>
          <a:p>
            <a:r>
              <a:rPr lang="en-GB" sz="800" dirty="0"/>
              <a:t>French cinema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7624A1D-0036-4ED1-9DA3-51B0BBBC8711}"/>
              </a:ext>
            </a:extLst>
          </p:cNvPr>
          <p:cNvSpPr txBox="1"/>
          <p:nvPr/>
        </p:nvSpPr>
        <p:spPr>
          <a:xfrm>
            <a:off x="6353452" y="11955627"/>
            <a:ext cx="5533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The New</a:t>
            </a:r>
          </a:p>
          <a:p>
            <a:r>
              <a:rPr lang="en-GB" sz="800" dirty="0"/>
              <a:t>Wave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C60E569-C4B4-4F45-888D-32F95D8AB75D}"/>
              </a:ext>
            </a:extLst>
          </p:cNvPr>
          <p:cNvSpPr txBox="1"/>
          <p:nvPr/>
        </p:nvSpPr>
        <p:spPr>
          <a:xfrm>
            <a:off x="2114867" y="8601079"/>
            <a:ext cx="8899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Prisons in France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53C14A4-099F-48A7-B72E-D083CEA5867B}"/>
              </a:ext>
            </a:extLst>
          </p:cNvPr>
          <p:cNvSpPr txBox="1"/>
          <p:nvPr/>
        </p:nvSpPr>
        <p:spPr>
          <a:xfrm>
            <a:off x="771964" y="9603528"/>
            <a:ext cx="1093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Punishment of crimes</a:t>
            </a:r>
          </a:p>
          <a:p>
            <a:r>
              <a:rPr lang="en-GB" sz="800" dirty="0"/>
              <a:t>and alternatives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C5A3B95-2A53-4F8A-9BFB-15860F86A35F}"/>
              </a:ext>
            </a:extLst>
          </p:cNvPr>
          <p:cNvSpPr txBox="1"/>
          <p:nvPr/>
        </p:nvSpPr>
        <p:spPr>
          <a:xfrm>
            <a:off x="216023" y="8456148"/>
            <a:ext cx="1017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Set Text Study</a:t>
            </a:r>
          </a:p>
          <a:p>
            <a:r>
              <a:rPr lang="en-GB" sz="800" dirty="0"/>
              <a:t>Bonjour Tristesse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9D06CA5-4488-4F74-8252-C242C5F755C6}"/>
              </a:ext>
            </a:extLst>
          </p:cNvPr>
          <p:cNvSpPr txBox="1"/>
          <p:nvPr/>
        </p:nvSpPr>
        <p:spPr>
          <a:xfrm>
            <a:off x="2635036" y="7802663"/>
            <a:ext cx="81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Politics and </a:t>
            </a:r>
          </a:p>
          <a:p>
            <a:r>
              <a:rPr lang="en-GB" sz="800" dirty="0"/>
              <a:t>young people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382E90C-23D5-4010-9A22-57026275881E}"/>
              </a:ext>
            </a:extLst>
          </p:cNvPr>
          <p:cNvSpPr txBox="1"/>
          <p:nvPr/>
        </p:nvSpPr>
        <p:spPr>
          <a:xfrm>
            <a:off x="1690310" y="6341792"/>
            <a:ext cx="163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Attitudes towards</a:t>
            </a:r>
          </a:p>
          <a:p>
            <a:r>
              <a:rPr lang="en-GB" sz="800" dirty="0"/>
              <a:t>political engagement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B7C1E1-8F66-4BE8-89FA-C071885CEF11}"/>
              </a:ext>
            </a:extLst>
          </p:cNvPr>
          <p:cNvSpPr txBox="1"/>
          <p:nvPr/>
        </p:nvSpPr>
        <p:spPr>
          <a:xfrm>
            <a:off x="3115200" y="6332036"/>
            <a:ext cx="889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Future of politics</a:t>
            </a:r>
          </a:p>
          <a:p>
            <a:r>
              <a:rPr lang="en-GB" sz="800" dirty="0"/>
              <a:t>In France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9D40C70-978F-425E-961F-F5E4C377C885}"/>
              </a:ext>
            </a:extLst>
          </p:cNvPr>
          <p:cNvSpPr txBox="1"/>
          <p:nvPr/>
        </p:nvSpPr>
        <p:spPr>
          <a:xfrm>
            <a:off x="3940095" y="7726049"/>
            <a:ext cx="8659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Power of unions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C2144D89-8604-4905-888F-2009FB005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043" y="14346059"/>
            <a:ext cx="813831" cy="750140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A03EAEC0-5A8A-4A04-897F-15D9CAEF3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427" y="12735017"/>
            <a:ext cx="629987" cy="477464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CCBC786C-15A2-425A-A58A-06694499D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027" y="14503507"/>
            <a:ext cx="556693" cy="488653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D150AE93-F67D-45E6-8DC2-8DAF21B75B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7556" y="14413256"/>
            <a:ext cx="628116" cy="685800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C3743D3B-977C-4E90-9B74-9AC67EF35F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286" y="14479232"/>
            <a:ext cx="681514" cy="748917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0AC6D737-4456-4CDF-941A-DD67013A7A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5268" y="13954304"/>
            <a:ext cx="446987" cy="466007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0E77D010-7955-47EC-8162-C0B145FC6F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809201" y="12978421"/>
            <a:ext cx="273251" cy="208354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6CB2460F-F842-49E4-B5E5-4A11F986A1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0603" y="12767263"/>
            <a:ext cx="453751" cy="424159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451888A2-2DD3-44FB-8123-2EC7EDDBB6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87335" y="12490143"/>
            <a:ext cx="411770" cy="303171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5334EAB2-4C20-460E-B269-8D9175369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8374" y="12913694"/>
            <a:ext cx="346341" cy="313530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4B58F7F0-055A-4061-A32D-0770ECD0DC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50782" y="10487161"/>
            <a:ext cx="520624" cy="593611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9DB4827F-0F1D-4044-B525-09EF34A798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4651746" y="17170612"/>
            <a:ext cx="169603" cy="142715"/>
          </a:xfrm>
          <a:prstGeom prst="rect">
            <a:avLst/>
          </a:prstGeom>
        </p:spPr>
      </p:pic>
      <p:pic>
        <p:nvPicPr>
          <p:cNvPr id="180" name="Picture 179">
            <a:extLst>
              <a:ext uri="{FF2B5EF4-FFF2-40B4-BE49-F238E27FC236}">
                <a16:creationId xmlns:a16="http://schemas.microsoft.com/office/drawing/2014/main" id="{806A57A0-6850-4837-9C7C-C99F4DF3EFF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370" y="7678458"/>
            <a:ext cx="544034" cy="544034"/>
          </a:xfrm>
          <a:prstGeom prst="rect">
            <a:avLst/>
          </a:prstGeom>
        </p:spPr>
      </p:pic>
      <p:pic>
        <p:nvPicPr>
          <p:cNvPr id="1033" name="Picture 1032">
            <a:extLst>
              <a:ext uri="{FF2B5EF4-FFF2-40B4-BE49-F238E27FC236}">
                <a16:creationId xmlns:a16="http://schemas.microsoft.com/office/drawing/2014/main" id="{FA39AE03-0A0D-4502-AC2D-39F5E49611B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58611" y="7556362"/>
            <a:ext cx="577791" cy="650015"/>
          </a:xfrm>
          <a:prstGeom prst="rect">
            <a:avLst/>
          </a:prstGeom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CE3054EB-FB16-4695-9916-AE835F8F0E01}"/>
              </a:ext>
            </a:extLst>
          </p:cNvPr>
          <p:cNvSpPr txBox="1"/>
          <p:nvPr/>
        </p:nvSpPr>
        <p:spPr>
          <a:xfrm>
            <a:off x="1566832" y="160770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Enhanced grammatical</a:t>
            </a:r>
          </a:p>
          <a:p>
            <a:r>
              <a:rPr lang="en-GB" sz="800" dirty="0"/>
              <a:t> awareness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BA260116-38C6-46AA-B60B-88DE27AED3A3}"/>
              </a:ext>
            </a:extLst>
          </p:cNvPr>
          <p:cNvSpPr txBox="1"/>
          <p:nvPr/>
        </p:nvSpPr>
        <p:spPr>
          <a:xfrm>
            <a:off x="2121358" y="3001863"/>
            <a:ext cx="662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Cultural</a:t>
            </a:r>
          </a:p>
          <a:p>
            <a:r>
              <a:rPr lang="en-GB" sz="800" dirty="0"/>
              <a:t> Awareness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3CEFE93-741D-4F65-B364-4C780B48209D}"/>
              </a:ext>
            </a:extLst>
          </p:cNvPr>
          <p:cNvSpPr txBox="1"/>
          <p:nvPr/>
        </p:nvSpPr>
        <p:spPr>
          <a:xfrm>
            <a:off x="2741936" y="1480250"/>
            <a:ext cx="1099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Reading and Listening</a:t>
            </a:r>
          </a:p>
          <a:p>
            <a:r>
              <a:rPr lang="en-GB" sz="800" dirty="0"/>
              <a:t> Comprehension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17A7729E-546F-4A65-BD14-59E67145FFE8}"/>
              </a:ext>
            </a:extLst>
          </p:cNvPr>
          <p:cNvSpPr txBox="1"/>
          <p:nvPr/>
        </p:nvSpPr>
        <p:spPr>
          <a:xfrm>
            <a:off x="2882423" y="3027752"/>
            <a:ext cx="195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Summarising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D5BDF6FE-D978-4543-B52E-387DD439DB68}"/>
              </a:ext>
            </a:extLst>
          </p:cNvPr>
          <p:cNvSpPr txBox="1"/>
          <p:nvPr/>
        </p:nvSpPr>
        <p:spPr>
          <a:xfrm>
            <a:off x="3998617" y="1607757"/>
            <a:ext cx="6543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Translation</a:t>
            </a: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9E697E01-02E7-42FB-B0A5-CA2854AC0A18}"/>
              </a:ext>
            </a:extLst>
          </p:cNvPr>
          <p:cNvSpPr txBox="1"/>
          <p:nvPr/>
        </p:nvSpPr>
        <p:spPr>
          <a:xfrm>
            <a:off x="4837080" y="2995137"/>
            <a:ext cx="764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Analysing</a:t>
            </a:r>
          </a:p>
          <a:p>
            <a:r>
              <a:rPr lang="en-GB" sz="800" dirty="0"/>
              <a:t> literary</a:t>
            </a:r>
          </a:p>
          <a:p>
            <a:r>
              <a:rPr lang="en-GB" sz="800" dirty="0"/>
              <a:t> set text / film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EBE424B6-B62E-4E7C-8975-8FAECDA612A2}"/>
              </a:ext>
            </a:extLst>
          </p:cNvPr>
          <p:cNvSpPr txBox="1"/>
          <p:nvPr/>
        </p:nvSpPr>
        <p:spPr>
          <a:xfrm>
            <a:off x="5629545" y="3025327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Accurate application</a:t>
            </a:r>
          </a:p>
          <a:p>
            <a:r>
              <a:rPr lang="en-GB" sz="800" dirty="0"/>
              <a:t> of advanced </a:t>
            </a:r>
          </a:p>
          <a:p>
            <a:r>
              <a:rPr lang="en-GB" sz="800" dirty="0"/>
              <a:t>grammatical</a:t>
            </a:r>
          </a:p>
          <a:p>
            <a:r>
              <a:rPr lang="en-GB" sz="800" dirty="0"/>
              <a:t>structures</a:t>
            </a: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64159ACA-5899-4D93-8AFF-099505982DA3}"/>
              </a:ext>
            </a:extLst>
          </p:cNvPr>
          <p:cNvSpPr txBox="1"/>
          <p:nvPr/>
        </p:nvSpPr>
        <p:spPr>
          <a:xfrm>
            <a:off x="5201383" y="1509766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Discursive essay</a:t>
            </a:r>
          </a:p>
          <a:p>
            <a:r>
              <a:rPr lang="en-GB" sz="800" dirty="0"/>
              <a:t> writing</a:t>
            </a: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80715A56-6CE4-4A61-A4CB-28083D410A42}"/>
              </a:ext>
            </a:extLst>
          </p:cNvPr>
          <p:cNvSpPr txBox="1"/>
          <p:nvPr/>
        </p:nvSpPr>
        <p:spPr>
          <a:xfrm>
            <a:off x="6558731" y="3015933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Independent</a:t>
            </a:r>
          </a:p>
          <a:p>
            <a:r>
              <a:rPr lang="en-GB" sz="800" dirty="0"/>
              <a:t> research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5D82D833-37C8-45DD-B488-93C8A435CF26}"/>
              </a:ext>
            </a:extLst>
          </p:cNvPr>
          <p:cNvSpPr txBox="1"/>
          <p:nvPr/>
        </p:nvSpPr>
        <p:spPr>
          <a:xfrm>
            <a:off x="6225313" y="1401217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Presentation and</a:t>
            </a:r>
          </a:p>
          <a:p>
            <a:r>
              <a:rPr lang="en-GB" sz="800" dirty="0"/>
              <a:t> discussion</a:t>
            </a:r>
          </a:p>
          <a:p>
            <a:r>
              <a:rPr lang="en-GB" sz="800" dirty="0"/>
              <a:t> of research topic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62B77E20-9127-4953-BE2C-F2E5A1BAA1D9}"/>
              </a:ext>
            </a:extLst>
          </p:cNvPr>
          <p:cNvSpPr txBox="1"/>
          <p:nvPr/>
        </p:nvSpPr>
        <p:spPr>
          <a:xfrm>
            <a:off x="3807469" y="3008246"/>
            <a:ext cx="1548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Awareness and</a:t>
            </a:r>
          </a:p>
          <a:p>
            <a:r>
              <a:rPr lang="en-GB" sz="800" dirty="0"/>
              <a:t> use of advanced </a:t>
            </a:r>
          </a:p>
          <a:p>
            <a:r>
              <a:rPr lang="en-GB" sz="800" dirty="0"/>
              <a:t>topic specific</a:t>
            </a:r>
          </a:p>
          <a:p>
            <a:r>
              <a:rPr lang="en-GB" sz="800" dirty="0"/>
              <a:t> vocabulary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CD74B698-B3FD-454F-A9F3-BCEED2973FF9}"/>
              </a:ext>
            </a:extLst>
          </p:cNvPr>
          <p:cNvSpPr txBox="1"/>
          <p:nvPr/>
        </p:nvSpPr>
        <p:spPr>
          <a:xfrm>
            <a:off x="7284983" y="1227673"/>
            <a:ext cx="756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Spontaneous,</a:t>
            </a:r>
          </a:p>
          <a:p>
            <a:r>
              <a:rPr lang="en-GB" sz="800" dirty="0"/>
              <a:t> independent</a:t>
            </a:r>
          </a:p>
          <a:p>
            <a:r>
              <a:rPr lang="en-GB" sz="800" dirty="0"/>
              <a:t> use of spoken </a:t>
            </a:r>
          </a:p>
          <a:p>
            <a:r>
              <a:rPr lang="en-GB" sz="800" dirty="0"/>
              <a:t>language.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1C6209B-5B14-4976-9990-A7173B2E8A83}"/>
              </a:ext>
            </a:extLst>
          </p:cNvPr>
          <p:cNvSpPr txBox="1"/>
          <p:nvPr/>
        </p:nvSpPr>
        <p:spPr>
          <a:xfrm>
            <a:off x="7245697" y="3023871"/>
            <a:ext cx="1157689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Extended research</a:t>
            </a:r>
          </a:p>
          <a:p>
            <a:r>
              <a:rPr lang="en-GB" sz="800" dirty="0"/>
              <a:t> to enhance knowledge</a:t>
            </a:r>
          </a:p>
          <a:p>
            <a:r>
              <a:rPr lang="en-GB" sz="800" dirty="0"/>
              <a:t>and understanding</a:t>
            </a:r>
          </a:p>
          <a:p>
            <a:r>
              <a:rPr lang="en-GB" sz="800" dirty="0"/>
              <a:t> of key topics</a:t>
            </a:r>
          </a:p>
          <a:p>
            <a:endParaRPr lang="en-GB" dirty="0"/>
          </a:p>
        </p:txBody>
      </p:sp>
      <p:pic>
        <p:nvPicPr>
          <p:cNvPr id="9" name="Picture 2" descr="Charity Icon 3137504">
            <a:extLst>
              <a:ext uri="{FF2B5EF4-FFF2-40B4-BE49-F238E27FC236}">
                <a16:creationId xmlns:a16="http://schemas.microsoft.com/office/drawing/2014/main" id="{D873D5A9-7900-4B98-9C47-9D079FCE3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17" y="14160474"/>
            <a:ext cx="505563" cy="50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Eiffel Tower Icon 1907757">
            <a:extLst>
              <a:ext uri="{FF2B5EF4-FFF2-40B4-BE49-F238E27FC236}">
                <a16:creationId xmlns:a16="http://schemas.microsoft.com/office/drawing/2014/main" id="{1D7F5B35-398C-48AF-A0CB-7AB31923E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67" y="11227952"/>
            <a:ext cx="500923" cy="50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0" descr="Cinema Icon 107543">
            <a:extLst>
              <a:ext uri="{FF2B5EF4-FFF2-40B4-BE49-F238E27FC236}">
                <a16:creationId xmlns:a16="http://schemas.microsoft.com/office/drawing/2014/main" id="{75DC7057-B97A-46F6-93C4-2BBAB2248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148151" y="11802629"/>
            <a:ext cx="443392" cy="44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Project Icon 3332903">
            <a:extLst>
              <a:ext uri="{FF2B5EF4-FFF2-40B4-BE49-F238E27FC236}">
                <a16:creationId xmlns:a16="http://schemas.microsoft.com/office/drawing/2014/main" id="{BB8A1D95-99CF-4093-A196-DF6688AD4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71" y="9851027"/>
            <a:ext cx="96230" cy="9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4" descr="Cinema Icon 3617723">
            <a:extLst>
              <a:ext uri="{FF2B5EF4-FFF2-40B4-BE49-F238E27FC236}">
                <a16:creationId xmlns:a16="http://schemas.microsoft.com/office/drawing/2014/main" id="{1F1E73E0-2494-44E1-ACEA-1E542B306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708" y="11904195"/>
            <a:ext cx="402180" cy="40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6" descr="tourist Icon 2079076">
            <a:extLst>
              <a:ext uri="{FF2B5EF4-FFF2-40B4-BE49-F238E27FC236}">
                <a16:creationId xmlns:a16="http://schemas.microsoft.com/office/drawing/2014/main" id="{97152888-3AF1-47BC-8D61-6EDE3213C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454" y="12056564"/>
            <a:ext cx="360865" cy="36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multicultural Icon 2120635">
            <a:extLst>
              <a:ext uri="{FF2B5EF4-FFF2-40B4-BE49-F238E27FC236}">
                <a16:creationId xmlns:a16="http://schemas.microsoft.com/office/drawing/2014/main" id="{EEFE142F-D203-4D76-8681-BF90F14C4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404" y="9558919"/>
            <a:ext cx="333122" cy="33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8" name="Picture 247">
            <a:extLst>
              <a:ext uri="{FF2B5EF4-FFF2-40B4-BE49-F238E27FC236}">
                <a16:creationId xmlns:a16="http://schemas.microsoft.com/office/drawing/2014/main" id="{F30C6D18-D7B8-4CF5-8014-C57673A76B1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91017" y="7534039"/>
            <a:ext cx="471882" cy="471882"/>
          </a:xfrm>
          <a:prstGeom prst="rect">
            <a:avLst/>
          </a:prstGeom>
        </p:spPr>
      </p:pic>
      <p:pic>
        <p:nvPicPr>
          <p:cNvPr id="64" name="Picture 8" descr="Globe Icon 2952626">
            <a:extLst>
              <a:ext uri="{FF2B5EF4-FFF2-40B4-BE49-F238E27FC236}">
                <a16:creationId xmlns:a16="http://schemas.microsoft.com/office/drawing/2014/main" id="{08C0124A-100F-46E8-BDF3-A9B25715C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983" y="6229121"/>
            <a:ext cx="355078" cy="35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 descr="multicultural Icon 1153228">
            <a:extLst>
              <a:ext uri="{FF2B5EF4-FFF2-40B4-BE49-F238E27FC236}">
                <a16:creationId xmlns:a16="http://schemas.microsoft.com/office/drawing/2014/main" id="{8A51D1FE-E99E-4028-BC4E-500B5F9DC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965" y="8511926"/>
            <a:ext cx="541071" cy="54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6" descr="Film Icon 539439">
            <a:extLst>
              <a:ext uri="{FF2B5EF4-FFF2-40B4-BE49-F238E27FC236}">
                <a16:creationId xmlns:a16="http://schemas.microsoft.com/office/drawing/2014/main" id="{3A1DD110-0F60-4AE0-AFED-49854E37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453" y="10682300"/>
            <a:ext cx="521653" cy="52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0" descr="homeless Icon 9455">
            <a:extLst>
              <a:ext uri="{FF2B5EF4-FFF2-40B4-BE49-F238E27FC236}">
                <a16:creationId xmlns:a16="http://schemas.microsoft.com/office/drawing/2014/main" id="{3ABD01E0-641D-4709-8E6C-9742E89F0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743" y="8251792"/>
            <a:ext cx="324492" cy="30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2" descr="Prison Icon 2378464">
            <a:extLst>
              <a:ext uri="{FF2B5EF4-FFF2-40B4-BE49-F238E27FC236}">
                <a16:creationId xmlns:a16="http://schemas.microsoft.com/office/drawing/2014/main" id="{8E7F7983-6C19-4FE2-90EA-5487766D6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17" y="8268744"/>
            <a:ext cx="413530" cy="33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4" descr="crime Icon 1820946">
            <a:extLst>
              <a:ext uri="{FF2B5EF4-FFF2-40B4-BE49-F238E27FC236}">
                <a16:creationId xmlns:a16="http://schemas.microsoft.com/office/drawing/2014/main" id="{D649A824-AAE5-437B-AF9C-E5D71A2D8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253" y="9736270"/>
            <a:ext cx="451280" cy="45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8" descr="politics Icon 2174401">
            <a:extLst>
              <a:ext uri="{FF2B5EF4-FFF2-40B4-BE49-F238E27FC236}">
                <a16:creationId xmlns:a16="http://schemas.microsoft.com/office/drawing/2014/main" id="{4A7D4C8F-582C-48CF-A10D-469A85811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735" y="6290809"/>
            <a:ext cx="488963" cy="48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30" descr="political party Icon 213047">
            <a:extLst>
              <a:ext uri="{FF2B5EF4-FFF2-40B4-BE49-F238E27FC236}">
                <a16:creationId xmlns:a16="http://schemas.microsoft.com/office/drawing/2014/main" id="{72D18252-6D5A-45C0-BA1F-76C6A7EAD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3" y="7242074"/>
            <a:ext cx="367814" cy="36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6ABD3000-49A6-4B18-A30D-F0947C91A02A}"/>
              </a:ext>
            </a:extLst>
          </p:cNvPr>
          <p:cNvSpPr txBox="1"/>
          <p:nvPr/>
        </p:nvSpPr>
        <p:spPr>
          <a:xfrm>
            <a:off x="608058" y="6871275"/>
            <a:ext cx="1072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Political parties</a:t>
            </a:r>
          </a:p>
          <a:p>
            <a:r>
              <a:rPr lang="en-GB" sz="800" dirty="0"/>
              <a:t>In France</a:t>
            </a:r>
          </a:p>
        </p:txBody>
      </p:sp>
      <p:pic>
        <p:nvPicPr>
          <p:cNvPr id="75" name="Picture 32" descr="voting Icon 3179647">
            <a:extLst>
              <a:ext uri="{FF2B5EF4-FFF2-40B4-BE49-F238E27FC236}">
                <a16:creationId xmlns:a16="http://schemas.microsoft.com/office/drawing/2014/main" id="{3933C466-5FF1-48F8-91C7-4F719E9F2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825" y="6248920"/>
            <a:ext cx="615579" cy="61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demonstration Icon 854370">
            <a:extLst>
              <a:ext uri="{FF2B5EF4-FFF2-40B4-BE49-F238E27FC236}">
                <a16:creationId xmlns:a16="http://schemas.microsoft.com/office/drawing/2014/main" id="{7CA8E773-64AF-4A63-BB3E-8A74E090B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052" y="7445743"/>
            <a:ext cx="615152" cy="61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A85EA202-B6BD-4068-82E1-3912428BF2AE}"/>
              </a:ext>
            </a:extLst>
          </p:cNvPr>
          <p:cNvSpPr txBox="1"/>
          <p:nvPr/>
        </p:nvSpPr>
        <p:spPr>
          <a:xfrm rot="10800000" flipV="1">
            <a:off x="5325794" y="7622417"/>
            <a:ext cx="809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Attitude towards unions</a:t>
            </a:r>
          </a:p>
        </p:txBody>
      </p:sp>
      <p:pic>
        <p:nvPicPr>
          <p:cNvPr id="1062" name="Picture 38" descr="union Icon 1567316">
            <a:extLst>
              <a:ext uri="{FF2B5EF4-FFF2-40B4-BE49-F238E27FC236}">
                <a16:creationId xmlns:a16="http://schemas.microsoft.com/office/drawing/2014/main" id="{2B01B35B-18E8-419C-AF80-A6F094183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090" y="7696163"/>
            <a:ext cx="363352" cy="33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740D265E-A660-4E0F-9CB9-FD45DB4E08E3}"/>
              </a:ext>
            </a:extLst>
          </p:cNvPr>
          <p:cNvSpPr txBox="1"/>
          <p:nvPr/>
        </p:nvSpPr>
        <p:spPr>
          <a:xfrm>
            <a:off x="7337003" y="5504428"/>
            <a:ext cx="1047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Independent research project </a:t>
            </a:r>
          </a:p>
        </p:txBody>
      </p:sp>
      <p:pic>
        <p:nvPicPr>
          <p:cNvPr id="261" name="Picture 260" descr="Project Icon 3332903">
            <a:extLst>
              <a:ext uri="{FF2B5EF4-FFF2-40B4-BE49-F238E27FC236}">
                <a16:creationId xmlns:a16="http://schemas.microsoft.com/office/drawing/2014/main" id="{2D6C9107-27AF-4A5C-AADC-7ED42DEAB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214" y="5785180"/>
            <a:ext cx="480749" cy="48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71E6136-F6A1-403C-8A0A-7920C3537667}"/>
              </a:ext>
            </a:extLst>
          </p:cNvPr>
          <p:cNvSpPr txBox="1"/>
          <p:nvPr/>
        </p:nvSpPr>
        <p:spPr>
          <a:xfrm>
            <a:off x="7191244" y="12483315"/>
            <a:ext cx="765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Marriage and partnership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AAD6A60-9FAC-46DE-9ABF-0330F3492621}"/>
              </a:ext>
            </a:extLst>
          </p:cNvPr>
          <p:cNvSpPr txBox="1"/>
          <p:nvPr/>
        </p:nvSpPr>
        <p:spPr>
          <a:xfrm>
            <a:off x="6534081" y="14197611"/>
            <a:ext cx="83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Blended family life / single parents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99D142D3-A877-4C04-9DBF-F894AE04E0C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15631" y="12552166"/>
            <a:ext cx="581008" cy="410165"/>
          </a:xfrm>
          <a:prstGeom prst="rect">
            <a:avLst/>
          </a:prstGeom>
        </p:spPr>
      </p:pic>
      <p:pic>
        <p:nvPicPr>
          <p:cNvPr id="1026" name="Picture 2" descr="The best free Volunteering icon images. Download from 12 free icons of  Volunteering at GetDrawings">
            <a:extLst>
              <a:ext uri="{FF2B5EF4-FFF2-40B4-BE49-F238E27FC236}">
                <a16:creationId xmlns:a16="http://schemas.microsoft.com/office/drawing/2014/main" id="{25675FDF-1E26-45E8-A9AA-0C6393D10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45" y="14108676"/>
            <a:ext cx="517049" cy="51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Heritage Icons - 591 free vector icons">
            <a:extLst>
              <a:ext uri="{FF2B5EF4-FFF2-40B4-BE49-F238E27FC236}">
                <a16:creationId xmlns:a16="http://schemas.microsoft.com/office/drawing/2014/main" id="{A60F955A-A13A-47B1-AC13-C00EFFFA2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72" y="12984289"/>
            <a:ext cx="618308" cy="61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" name="TextBox 261">
            <a:extLst>
              <a:ext uri="{FF2B5EF4-FFF2-40B4-BE49-F238E27FC236}">
                <a16:creationId xmlns:a16="http://schemas.microsoft.com/office/drawing/2014/main" id="{D850837F-B183-4825-8379-3E94EBC76ADB}"/>
              </a:ext>
            </a:extLst>
          </p:cNvPr>
          <p:cNvSpPr txBox="1"/>
          <p:nvPr/>
        </p:nvSpPr>
        <p:spPr>
          <a:xfrm>
            <a:off x="2107217" y="10547420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Contemporary French music</a:t>
            </a:r>
          </a:p>
        </p:txBody>
      </p:sp>
      <p:pic>
        <p:nvPicPr>
          <p:cNvPr id="1030" name="Picture 6" descr="Free Folk Icon of Line style - Available in SVG, PNG, EPS, AI &amp;amp; Icon fonts">
            <a:extLst>
              <a:ext uri="{FF2B5EF4-FFF2-40B4-BE49-F238E27FC236}">
                <a16:creationId xmlns:a16="http://schemas.microsoft.com/office/drawing/2014/main" id="{0A0D6F77-4D6E-4BB7-BC91-01B790916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790" y="11774124"/>
            <a:ext cx="524689" cy="52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7A574BF1-7B88-473F-B2F7-3ECFF2EE8B7D}"/>
              </a:ext>
            </a:extLst>
          </p:cNvPr>
          <p:cNvCxnSpPr>
            <a:cxnSpLocks/>
          </p:cNvCxnSpPr>
          <p:nvPr/>
        </p:nvCxnSpPr>
        <p:spPr>
          <a:xfrm flipV="1">
            <a:off x="3291926" y="11500941"/>
            <a:ext cx="0" cy="39236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25B7CFC5-7749-4F40-904E-4FB0D390F0FE}"/>
              </a:ext>
            </a:extLst>
          </p:cNvPr>
          <p:cNvSpPr txBox="1"/>
          <p:nvPr/>
        </p:nvSpPr>
        <p:spPr>
          <a:xfrm>
            <a:off x="3376812" y="11806924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Contemporary music fan base</a:t>
            </a:r>
          </a:p>
        </p:txBody>
      </p: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A97B050F-5D1B-45F4-8AB3-4721C1A602AA}"/>
              </a:ext>
            </a:extLst>
          </p:cNvPr>
          <p:cNvCxnSpPr>
            <a:cxnSpLocks/>
          </p:cNvCxnSpPr>
          <p:nvPr/>
        </p:nvCxnSpPr>
        <p:spPr>
          <a:xfrm>
            <a:off x="3548262" y="10952256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8" descr="Audio, hands, music, protect, safe, secure, sound icon - Download on  Iconfinder">
            <a:extLst>
              <a:ext uri="{FF2B5EF4-FFF2-40B4-BE49-F238E27FC236}">
                <a16:creationId xmlns:a16="http://schemas.microsoft.com/office/drawing/2014/main" id="{509BA35A-CCB9-43B6-91EF-1F1AB452C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563" y="10543682"/>
            <a:ext cx="502666" cy="50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5C38D1F5-2B80-4C7A-949E-9E1A055D55F5}"/>
              </a:ext>
            </a:extLst>
          </p:cNvPr>
          <p:cNvSpPr txBox="1"/>
          <p:nvPr/>
        </p:nvSpPr>
        <p:spPr>
          <a:xfrm>
            <a:off x="3493228" y="10532109"/>
            <a:ext cx="91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Safeguarding traditional French music</a:t>
            </a:r>
          </a:p>
        </p:txBody>
      </p:sp>
      <p:pic>
        <p:nvPicPr>
          <p:cNvPr id="79" name="Picture 14" descr="Film Festival Logo High Res Stock Images | Shutterstock">
            <a:extLst>
              <a:ext uri="{FF2B5EF4-FFF2-40B4-BE49-F238E27FC236}">
                <a16:creationId xmlns:a16="http://schemas.microsoft.com/office/drawing/2014/main" id="{26166CBC-6537-407A-9874-1F25EEE23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24"/>
          <a:stretch/>
        </p:blipFill>
        <p:spPr bwMode="auto">
          <a:xfrm>
            <a:off x="5719978" y="10594630"/>
            <a:ext cx="470779" cy="44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E864D10D-0D0C-485B-985A-9B8E54B48064}"/>
              </a:ext>
            </a:extLst>
          </p:cNvPr>
          <p:cNvCxnSpPr>
            <a:cxnSpLocks/>
          </p:cNvCxnSpPr>
          <p:nvPr/>
        </p:nvCxnSpPr>
        <p:spPr>
          <a:xfrm>
            <a:off x="7934597" y="10750981"/>
            <a:ext cx="46361" cy="531066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75" name="TextBox 274">
            <a:extLst>
              <a:ext uri="{FF2B5EF4-FFF2-40B4-BE49-F238E27FC236}">
                <a16:creationId xmlns:a16="http://schemas.microsoft.com/office/drawing/2014/main" id="{CA8261CA-7969-43B3-8438-CA841592D338}"/>
              </a:ext>
            </a:extLst>
          </p:cNvPr>
          <p:cNvSpPr txBox="1"/>
          <p:nvPr/>
        </p:nvSpPr>
        <p:spPr>
          <a:xfrm>
            <a:off x="6084976" y="10816084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Popularity of film festivals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1CC6D8CA-1379-46F5-9F86-4234F74B0802}"/>
              </a:ext>
            </a:extLst>
          </p:cNvPr>
          <p:cNvSpPr txBox="1"/>
          <p:nvPr/>
        </p:nvSpPr>
        <p:spPr>
          <a:xfrm>
            <a:off x="5728746" y="9863533"/>
            <a:ext cx="9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Independent </a:t>
            </a:r>
          </a:p>
          <a:p>
            <a:r>
              <a:rPr lang="en-GB" sz="800" dirty="0"/>
              <a:t>Research Project</a:t>
            </a:r>
          </a:p>
        </p:txBody>
      </p:sp>
      <p:pic>
        <p:nvPicPr>
          <p:cNvPr id="1040" name="Picture 16" descr="The best free Studies icon images. Download from 110 free icons of Studies  at GetDrawings">
            <a:extLst>
              <a:ext uri="{FF2B5EF4-FFF2-40B4-BE49-F238E27FC236}">
                <a16:creationId xmlns:a16="http://schemas.microsoft.com/office/drawing/2014/main" id="{48B11446-E952-4979-904C-2AF73D94F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833" y="10004077"/>
            <a:ext cx="855001" cy="85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0" name="TextBox 279">
            <a:extLst>
              <a:ext uri="{FF2B5EF4-FFF2-40B4-BE49-F238E27FC236}">
                <a16:creationId xmlns:a16="http://schemas.microsoft.com/office/drawing/2014/main" id="{3ECC9234-A433-400A-9C9F-ED3AA70C4407}"/>
              </a:ext>
            </a:extLst>
          </p:cNvPr>
          <p:cNvSpPr txBox="1"/>
          <p:nvPr/>
        </p:nvSpPr>
        <p:spPr>
          <a:xfrm>
            <a:off x="7551878" y="10127633"/>
            <a:ext cx="91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Film Study</a:t>
            </a:r>
          </a:p>
          <a:p>
            <a:endParaRPr lang="en-GB" sz="800" dirty="0"/>
          </a:p>
          <a:p>
            <a:r>
              <a:rPr lang="en-GB" sz="800" dirty="0"/>
              <a:t>La </a:t>
            </a:r>
            <a:r>
              <a:rPr lang="en-GB" sz="800" dirty="0" err="1"/>
              <a:t>Haine</a:t>
            </a:r>
            <a:endParaRPr lang="en-GB" sz="800" dirty="0"/>
          </a:p>
        </p:txBody>
      </p:sp>
      <p:pic>
        <p:nvPicPr>
          <p:cNvPr id="281" name="Picture 280" descr="Project Icon 3332903">
            <a:extLst>
              <a:ext uri="{FF2B5EF4-FFF2-40B4-BE49-F238E27FC236}">
                <a16:creationId xmlns:a16="http://schemas.microsoft.com/office/drawing/2014/main" id="{4449DB6B-34BB-441F-A1A4-88418B08C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387" y="9528066"/>
            <a:ext cx="575368" cy="57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5" name="TextBox 284">
            <a:extLst>
              <a:ext uri="{FF2B5EF4-FFF2-40B4-BE49-F238E27FC236}">
                <a16:creationId xmlns:a16="http://schemas.microsoft.com/office/drawing/2014/main" id="{3BC2E1FC-BB67-4A66-BCFB-D2CB4EA46728}"/>
              </a:ext>
            </a:extLst>
          </p:cNvPr>
          <p:cNvSpPr txBox="1"/>
          <p:nvPr/>
        </p:nvSpPr>
        <p:spPr>
          <a:xfrm>
            <a:off x="4089930" y="9910554"/>
            <a:ext cx="87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Benefits of ethnic diversity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F509D502-24F6-4A27-94F8-5EB3B05E57C8}"/>
              </a:ext>
            </a:extLst>
          </p:cNvPr>
          <p:cNvSpPr txBox="1"/>
          <p:nvPr/>
        </p:nvSpPr>
        <p:spPr>
          <a:xfrm>
            <a:off x="3821857" y="8283369"/>
            <a:ext cx="870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Promotion of tolerance and respect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2C61B279-7615-43AD-8D50-54720B035315}"/>
              </a:ext>
            </a:extLst>
          </p:cNvPr>
          <p:cNvSpPr txBox="1"/>
          <p:nvPr/>
        </p:nvSpPr>
        <p:spPr>
          <a:xfrm>
            <a:off x="3002009" y="9727523"/>
            <a:ext cx="87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Who are the marginalised?</a:t>
            </a:r>
          </a:p>
        </p:txBody>
      </p:sp>
      <p:pic>
        <p:nvPicPr>
          <p:cNvPr id="1042" name="Picture 18" descr="Poverty Icons - Download Free Vector Icons | Noun Project">
            <a:extLst>
              <a:ext uri="{FF2B5EF4-FFF2-40B4-BE49-F238E27FC236}">
                <a16:creationId xmlns:a16="http://schemas.microsoft.com/office/drawing/2014/main" id="{61852374-1CFD-4821-972F-A189DD5C8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225" y="9761477"/>
            <a:ext cx="509606" cy="50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8" name="TextBox 287">
            <a:extLst>
              <a:ext uri="{FF2B5EF4-FFF2-40B4-BE49-F238E27FC236}">
                <a16:creationId xmlns:a16="http://schemas.microsoft.com/office/drawing/2014/main" id="{7645E5D6-E81F-45F9-B773-40839DB3514D}"/>
              </a:ext>
            </a:extLst>
          </p:cNvPr>
          <p:cNvSpPr txBox="1"/>
          <p:nvPr/>
        </p:nvSpPr>
        <p:spPr>
          <a:xfrm>
            <a:off x="2898237" y="8548716"/>
            <a:ext cx="87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Support for the disadvantaged</a:t>
            </a:r>
          </a:p>
        </p:txBody>
      </p: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4342ECFB-E2CB-4226-91B3-D6C791D25A94}"/>
              </a:ext>
            </a:extLst>
          </p:cNvPr>
          <p:cNvCxnSpPr>
            <a:cxnSpLocks/>
          </p:cNvCxnSpPr>
          <p:nvPr/>
        </p:nvCxnSpPr>
        <p:spPr>
          <a:xfrm flipV="1">
            <a:off x="2746184" y="9351333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3C5CDD22-497D-4C42-BD85-32A7C134E039}"/>
              </a:ext>
            </a:extLst>
          </p:cNvPr>
          <p:cNvCxnSpPr>
            <a:cxnSpLocks/>
          </p:cNvCxnSpPr>
          <p:nvPr/>
        </p:nvCxnSpPr>
        <p:spPr>
          <a:xfrm>
            <a:off x="2535115" y="8838869"/>
            <a:ext cx="0" cy="262748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2" name="TextBox 291">
            <a:extLst>
              <a:ext uri="{FF2B5EF4-FFF2-40B4-BE49-F238E27FC236}">
                <a16:creationId xmlns:a16="http://schemas.microsoft.com/office/drawing/2014/main" id="{D28D865B-3A5E-4A45-AF50-039FE584E450}"/>
              </a:ext>
            </a:extLst>
          </p:cNvPr>
          <p:cNvSpPr txBox="1"/>
          <p:nvPr/>
        </p:nvSpPr>
        <p:spPr>
          <a:xfrm>
            <a:off x="2226085" y="9698693"/>
            <a:ext cx="87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Attitudes to the marginalised</a:t>
            </a:r>
          </a:p>
        </p:txBody>
      </p:sp>
      <p:pic>
        <p:nvPicPr>
          <p:cNvPr id="81" name="Picture 20" descr="Poverty - Free people icons">
            <a:extLst>
              <a:ext uri="{FF2B5EF4-FFF2-40B4-BE49-F238E27FC236}">
                <a16:creationId xmlns:a16="http://schemas.microsoft.com/office/drawing/2014/main" id="{AC4205C2-D358-4ADC-9ABC-A1DDF3405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265" y="9982446"/>
            <a:ext cx="425585" cy="42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4" descr="Book icon study literature sign Royalty Free Vector Image">
            <a:extLst>
              <a:ext uri="{FF2B5EF4-FFF2-40B4-BE49-F238E27FC236}">
                <a16:creationId xmlns:a16="http://schemas.microsoft.com/office/drawing/2014/main" id="{54DF7807-DF09-453F-B806-9BA40074A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2"/>
          <a:stretch/>
        </p:blipFill>
        <p:spPr bwMode="auto">
          <a:xfrm>
            <a:off x="310130" y="7749763"/>
            <a:ext cx="708034" cy="59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D3DB87E4-F536-46E1-907C-BC15239D2458}"/>
              </a:ext>
            </a:extLst>
          </p:cNvPr>
          <p:cNvCxnSpPr>
            <a:cxnSpLocks/>
          </p:cNvCxnSpPr>
          <p:nvPr/>
        </p:nvCxnSpPr>
        <p:spPr>
          <a:xfrm flipV="1">
            <a:off x="953380" y="8248851"/>
            <a:ext cx="387206" cy="10472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8BA27003-A286-4757-848D-27FD5182D46A}"/>
              </a:ext>
            </a:extLst>
          </p:cNvPr>
          <p:cNvCxnSpPr>
            <a:cxnSpLocks/>
          </p:cNvCxnSpPr>
          <p:nvPr/>
        </p:nvCxnSpPr>
        <p:spPr>
          <a:xfrm>
            <a:off x="1100387" y="7360532"/>
            <a:ext cx="299171" cy="20371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E3DF65DC-5DB5-4C24-8750-B52926C3B68C}"/>
              </a:ext>
            </a:extLst>
          </p:cNvPr>
          <p:cNvCxnSpPr>
            <a:cxnSpLocks/>
          </p:cNvCxnSpPr>
          <p:nvPr/>
        </p:nvCxnSpPr>
        <p:spPr>
          <a:xfrm flipV="1">
            <a:off x="2458003" y="7316866"/>
            <a:ext cx="5858" cy="276045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28" descr="Strike Icon #85160 - Free Icons Library">
            <a:extLst>
              <a:ext uri="{FF2B5EF4-FFF2-40B4-BE49-F238E27FC236}">
                <a16:creationId xmlns:a16="http://schemas.microsoft.com/office/drawing/2014/main" id="{33E7700A-03AF-4FE3-8C4A-4F794A65B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420" y="6198387"/>
            <a:ext cx="479521" cy="47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3" name="TextBox 302">
            <a:extLst>
              <a:ext uri="{FF2B5EF4-FFF2-40B4-BE49-F238E27FC236}">
                <a16:creationId xmlns:a16="http://schemas.microsoft.com/office/drawing/2014/main" id="{DCCA460A-9A2C-4E2B-8AA7-121D6B87FF62}"/>
              </a:ext>
            </a:extLst>
          </p:cNvPr>
          <p:cNvSpPr txBox="1"/>
          <p:nvPr/>
        </p:nvSpPr>
        <p:spPr>
          <a:xfrm>
            <a:off x="4980141" y="6398155"/>
            <a:ext cx="1194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Effectiveness of striking </a:t>
            </a:r>
          </a:p>
          <a:p>
            <a:r>
              <a:rPr lang="en-GB" sz="800" dirty="0"/>
              <a:t>And demonstrations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F44DC2E0-B4A5-4A89-8FB0-717B7B4865B3}"/>
              </a:ext>
            </a:extLst>
          </p:cNvPr>
          <p:cNvSpPr txBox="1"/>
          <p:nvPr/>
        </p:nvSpPr>
        <p:spPr>
          <a:xfrm>
            <a:off x="6715027" y="7752778"/>
            <a:ext cx="11961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Politics and immigration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452F90E-DD75-48A9-88A6-99D44A0F4EAC}"/>
              </a:ext>
            </a:extLst>
          </p:cNvPr>
          <p:cNvSpPr txBox="1"/>
          <p:nvPr/>
        </p:nvSpPr>
        <p:spPr>
          <a:xfrm>
            <a:off x="6897066" y="6465444"/>
            <a:ext cx="1180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Political party policy on </a:t>
            </a:r>
          </a:p>
          <a:p>
            <a:r>
              <a:rPr lang="en-GB" sz="800" dirty="0"/>
              <a:t>immigrations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940019C3-2BC9-4059-A6BB-8B0658D4CE2A}"/>
              </a:ext>
            </a:extLst>
          </p:cNvPr>
          <p:cNvSpPr txBox="1"/>
          <p:nvPr/>
        </p:nvSpPr>
        <p:spPr>
          <a:xfrm>
            <a:off x="8340042" y="7284453"/>
            <a:ext cx="121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Immigrants and political </a:t>
            </a:r>
          </a:p>
          <a:p>
            <a:r>
              <a:rPr lang="en-GB" sz="800" dirty="0"/>
              <a:t>engagement</a:t>
            </a:r>
          </a:p>
        </p:txBody>
      </p:sp>
    </p:spTree>
    <p:extLst>
      <p:ext uri="{BB962C8B-B14F-4D97-AF65-F5344CB8AC3E}">
        <p14:creationId xmlns:p14="http://schemas.microsoft.com/office/powerpoint/2010/main" val="340789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BF5D2E5B-88C2-40CF-B620-02E9C7F5C0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884CCC-CB4A-4775-B0A0-C6618452A267}"/>
</file>

<file path=customXml/itemProps3.xml><?xml version="1.0" encoding="utf-8"?>
<ds:datastoreItem xmlns:ds="http://schemas.openxmlformats.org/officeDocument/2006/customXml" ds:itemID="{97D7B0E2-0D51-4A44-AF7A-9CB3B1FCA8E9}">
  <ds:schemaRefs>
    <ds:schemaRef ds:uri="d506c334-a33e-4786-8a05-7d07526c435b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32171d42-73d6-4db1-989d-aa03357a5aa0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20111</TotalTime>
  <Words>292</Words>
  <Application>Microsoft Office PowerPoint</Application>
  <PresentationFormat>Custom</PresentationFormat>
  <Paragraphs>123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 SemiLight SemiConde</vt:lpstr>
      <vt:lpstr>Calibri</vt:lpstr>
      <vt:lpstr>Calibri Light</vt:lpstr>
      <vt:lpstr>Gill Sans MT Condensed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Paula Lavelle</cp:lastModifiedBy>
  <cp:revision>506</cp:revision>
  <cp:lastPrinted>2020-11-11T10:45:13Z</cp:lastPrinted>
  <dcterms:created xsi:type="dcterms:W3CDTF">2018-02-08T08:28:53Z</dcterms:created>
  <dcterms:modified xsi:type="dcterms:W3CDTF">2024-07-04T15:32:16Z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0x0101005CD9CB17B041F2479E3C21A641B35342</vt:lpwstr>
  </property>
</Properties>
</file>