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601200" cy="12801600" type="A3"/>
  <p:notesSz cx="6797675" cy="9926638"/>
  <p:defaultTextStyle>
    <a:defPPr>
      <a:defRPr lang="en-US"/>
    </a:defPPr>
    <a:lvl1pPr marL="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8023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604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4407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9209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4011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88141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3616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84188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E00"/>
    <a:srgbClr val="FF00FF"/>
    <a:srgbClr val="0048DC"/>
    <a:srgbClr val="002879"/>
    <a:srgbClr val="002570"/>
    <a:srgbClr val="5B052C"/>
    <a:srgbClr val="175A68"/>
    <a:srgbClr val="144856"/>
    <a:srgbClr val="F8B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90" d="100"/>
          <a:sy n="90" d="100"/>
        </p:scale>
        <p:origin x="2772" y="-18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097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194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2917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2389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0486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83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806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779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100"/>
            </a:lvl1pPr>
            <a:lvl2pPr marL="397891" indent="0" algn="ctr">
              <a:buNone/>
              <a:defRPr sz="1700"/>
            </a:lvl2pPr>
            <a:lvl3pPr marL="795782" indent="0" algn="ctr">
              <a:buNone/>
              <a:defRPr sz="1600"/>
            </a:lvl3pPr>
            <a:lvl4pPr marL="1193674" indent="0" algn="ctr">
              <a:buNone/>
              <a:defRPr sz="1400"/>
            </a:lvl4pPr>
            <a:lvl5pPr marL="1591564" indent="0" algn="ctr">
              <a:buNone/>
              <a:defRPr sz="1400"/>
            </a:lvl5pPr>
            <a:lvl6pPr marL="1989456" indent="0" algn="ctr">
              <a:buNone/>
              <a:defRPr sz="1400"/>
            </a:lvl6pPr>
            <a:lvl7pPr marL="2387347" indent="0" algn="ctr">
              <a:buNone/>
              <a:defRPr sz="1400"/>
            </a:lvl7pPr>
            <a:lvl8pPr marL="2785238" indent="0" algn="ctr">
              <a:buNone/>
              <a:defRPr sz="1400"/>
            </a:lvl8pPr>
            <a:lvl9pPr marL="3183129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978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5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93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91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894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873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852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831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7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9"/>
            <a:ext cx="8281035" cy="24743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2"/>
            <a:ext cx="4081761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6"/>
            <a:ext cx="4860607" cy="9097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6"/>
            <a:ext cx="4860607" cy="9097434"/>
          </a:xfrm>
        </p:spPr>
        <p:txBody>
          <a:bodyPr anchor="t"/>
          <a:lstStyle>
            <a:lvl1pPr marL="0" indent="0">
              <a:buNone/>
              <a:defRPr sz="2800"/>
            </a:lvl1pPr>
            <a:lvl2pPr marL="397891" indent="0">
              <a:buNone/>
              <a:defRPr sz="2400"/>
            </a:lvl2pPr>
            <a:lvl3pPr marL="795782" indent="0">
              <a:buNone/>
              <a:defRPr sz="2100"/>
            </a:lvl3pPr>
            <a:lvl4pPr marL="1193674" indent="0">
              <a:buNone/>
              <a:defRPr sz="1700"/>
            </a:lvl4pPr>
            <a:lvl5pPr marL="1591564" indent="0">
              <a:buNone/>
              <a:defRPr sz="1700"/>
            </a:lvl5pPr>
            <a:lvl6pPr marL="1989456" indent="0">
              <a:buNone/>
              <a:defRPr sz="1700"/>
            </a:lvl6pPr>
            <a:lvl7pPr marL="2387347" indent="0">
              <a:buNone/>
              <a:defRPr sz="1700"/>
            </a:lvl7pPr>
            <a:lvl8pPr marL="2785238" indent="0">
              <a:buNone/>
              <a:defRPr sz="1700"/>
            </a:lvl8pPr>
            <a:lvl9pPr marL="3183129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9"/>
            <a:ext cx="8281035" cy="2474385"/>
          </a:xfrm>
          <a:prstGeom prst="rect">
            <a:avLst/>
          </a:prstGeom>
        </p:spPr>
        <p:txBody>
          <a:bodyPr vert="horz" lIns="74862" tIns="37431" rIns="74862" bIns="3743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7"/>
          </a:xfrm>
          <a:prstGeom prst="rect">
            <a:avLst/>
          </a:prstGeom>
        </p:spPr>
        <p:txBody>
          <a:bodyPr vert="horz" lIns="74862" tIns="37431" rIns="74862" bIns="3743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9578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946" indent="-198946" algn="l" defTabSz="795782" rtl="0" eaLnBrk="1" latinLnBrk="0" hangingPunct="1">
        <a:lnSpc>
          <a:spcPct val="90000"/>
        </a:lnSpc>
        <a:spcBef>
          <a:spcPts val="87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6836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4728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92619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0510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88401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86292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84184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82075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7891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5782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367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56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9456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7347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5238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83129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rickledown.wordpress.com/2011/07/07/new-environmental-protection-and-public-health-ideas/" TargetMode="External"/><Relationship Id="rId13" Type="http://schemas.openxmlformats.org/officeDocument/2006/relationships/image" Target="../media/image6.jpeg"/><Relationship Id="rId18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blogs.lse.ac.uk/psychologylse/2018/02/28/spotlight-on-careers-research-manager/" TargetMode="External"/><Relationship Id="rId1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flickr.com/photos/fdecomite/7664372158" TargetMode="External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Ethnic_groups_in_Europe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jpeg"/><Relationship Id="rId10" Type="http://schemas.openxmlformats.org/officeDocument/2006/relationships/hyperlink" Target="https://era.ideasoneurope.eu/" TargetMode="External"/><Relationship Id="rId19" Type="http://schemas.openxmlformats.org/officeDocument/2006/relationships/image" Target="../media/image10.jpg"/><Relationship Id="rId4" Type="http://schemas.openxmlformats.org/officeDocument/2006/relationships/hyperlink" Target="https://en.wikipedia.org/wiki/Woodrow_Wilson_Boyhood_Home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s://www.3dwombat.com/blog/career/bastille-day-happy-french-national-holida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10" y="-4380"/>
            <a:ext cx="9607752" cy="128016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5594" y="-119592"/>
            <a:ext cx="9607345" cy="12801600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811867" y="3123142"/>
            <a:ext cx="6189133" cy="44873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5843770" y="808273"/>
            <a:ext cx="2595059" cy="352592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endParaRPr lang="en-GB" b="1" dirty="0"/>
          </a:p>
        </p:txBody>
      </p:sp>
      <p:sp>
        <p:nvSpPr>
          <p:cNvPr id="91" name="Rectangle 90"/>
          <p:cNvSpPr/>
          <p:nvPr/>
        </p:nvSpPr>
        <p:spPr>
          <a:xfrm>
            <a:off x="2073760" y="699920"/>
            <a:ext cx="6766846" cy="444925"/>
          </a:xfrm>
          <a:prstGeom prst="rect">
            <a:avLst/>
          </a:prstGeom>
          <a:solidFill>
            <a:schemeClr val="bg2"/>
          </a:solidFill>
        </p:spPr>
        <p:txBody>
          <a:bodyPr wrap="square" lIns="74862" tIns="37431" rIns="74862" bIns="37431">
            <a:spAutoFit/>
          </a:bodyPr>
          <a:lstStyle/>
          <a:p>
            <a:r>
              <a:rPr lang="en-GB" sz="2400" b="1" dirty="0"/>
              <a:t>French and German KS4 - LEARNING JOURNEY</a:t>
            </a:r>
          </a:p>
        </p:txBody>
      </p:sp>
      <p:sp>
        <p:nvSpPr>
          <p:cNvPr id="93" name="AutoShape 130" descr="Image result for tuxford academy"/>
          <p:cNvSpPr>
            <a:spLocks noChangeAspect="1" noChangeArrowheads="1"/>
          </p:cNvSpPr>
          <p:nvPr/>
        </p:nvSpPr>
        <p:spPr bwMode="auto">
          <a:xfrm>
            <a:off x="153669" y="-104837"/>
            <a:ext cx="301067" cy="2211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862" tIns="37431" rIns="74862" bIns="37431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3854050-DFA9-7C43-ADFF-C58DD8789F26}"/>
              </a:ext>
            </a:extLst>
          </p:cNvPr>
          <p:cNvCxnSpPr>
            <a:cxnSpLocks/>
          </p:cNvCxnSpPr>
          <p:nvPr/>
        </p:nvCxnSpPr>
        <p:spPr>
          <a:xfrm>
            <a:off x="2921219" y="4866956"/>
            <a:ext cx="2398" cy="1818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412874" y="6281208"/>
            <a:ext cx="6739467" cy="426599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21" name="Block Arc 120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7375251" y="9643860"/>
            <a:ext cx="1833868" cy="1552145"/>
          </a:xfrm>
          <a:prstGeom prst="blockArc">
            <a:avLst>
              <a:gd name="adj1" fmla="val 10676724"/>
              <a:gd name="adj2" fmla="val 21473799"/>
              <a:gd name="adj3" fmla="val 2762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955697" y="9517947"/>
            <a:ext cx="6570134" cy="4148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25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67316" y="10913533"/>
            <a:ext cx="6306217" cy="423334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grpSp>
        <p:nvGrpSpPr>
          <p:cNvPr id="110" name="Group 109"/>
          <p:cNvGrpSpPr/>
          <p:nvPr/>
        </p:nvGrpSpPr>
        <p:grpSpPr>
          <a:xfrm>
            <a:off x="1032299" y="10608733"/>
            <a:ext cx="1200098" cy="1088995"/>
            <a:chOff x="10793145" y="10750505"/>
            <a:chExt cx="1214980" cy="1304869"/>
          </a:xfrm>
          <a:solidFill>
            <a:schemeClr val="bg2"/>
          </a:solidFill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80735897-8BBA-DB41-B061-A9B018CCEA5B}"/>
                </a:ext>
              </a:extLst>
            </p:cNvPr>
            <p:cNvSpPr/>
            <p:nvPr/>
          </p:nvSpPr>
          <p:spPr>
            <a:xfrm>
              <a:off x="10793145" y="10750505"/>
              <a:ext cx="1214980" cy="1304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B86E97AE-F6AD-3941-9977-D85456F283F2}"/>
                </a:ext>
              </a:extLst>
            </p:cNvPr>
            <p:cNvSpPr/>
            <p:nvPr/>
          </p:nvSpPr>
          <p:spPr>
            <a:xfrm>
              <a:off x="10995977" y="10951287"/>
              <a:ext cx="841075" cy="9033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397388CA-480C-FF4C-8413-3D86DF3CDAEA}"/>
                </a:ext>
              </a:extLst>
            </p:cNvPr>
            <p:cNvSpPr txBox="1"/>
            <p:nvPr/>
          </p:nvSpPr>
          <p:spPr>
            <a:xfrm>
              <a:off x="11006447" y="11021207"/>
              <a:ext cx="841074" cy="626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Year</a:t>
              </a:r>
            </a:p>
            <a:p>
              <a:pPr algn="ctr"/>
              <a:r>
                <a:rPr lang="en-US" sz="1400" b="1" dirty="0"/>
                <a:t>10</a:t>
              </a:r>
            </a:p>
          </p:txBody>
        </p:sp>
      </p:grpSp>
      <p:sp>
        <p:nvSpPr>
          <p:cNvPr id="130" name="Block Arc 12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200000" flipH="1">
            <a:off x="931387" y="1343660"/>
            <a:ext cx="2179427" cy="2248770"/>
          </a:xfrm>
          <a:prstGeom prst="blockArc">
            <a:avLst>
              <a:gd name="adj1" fmla="val 12089536"/>
              <a:gd name="adj2" fmla="val 21162835"/>
              <a:gd name="adj3" fmla="val 1960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193416" y="4784336"/>
            <a:ext cx="6970799" cy="38071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>
            <a:off x="611593" y="1036800"/>
            <a:ext cx="1427044" cy="898561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138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864833" y="7864379"/>
            <a:ext cx="6316812" cy="423333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29CA148-C5A7-674A-9EBE-7E0537F4EF65}"/>
              </a:ext>
            </a:extLst>
          </p:cNvPr>
          <p:cNvCxnSpPr>
            <a:cxnSpLocks/>
          </p:cNvCxnSpPr>
          <p:nvPr/>
        </p:nvCxnSpPr>
        <p:spPr>
          <a:xfrm flipV="1">
            <a:off x="3775220" y="11027627"/>
            <a:ext cx="0" cy="25458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8058007" y="10790114"/>
            <a:ext cx="1" cy="3175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3541317" y="4624517"/>
            <a:ext cx="4044" cy="2680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Block Arc 235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980766" y="3337984"/>
            <a:ext cx="2040466" cy="1608666"/>
          </a:xfrm>
          <a:prstGeom prst="blockArc">
            <a:avLst>
              <a:gd name="adj1" fmla="val 10905988"/>
              <a:gd name="adj2" fmla="val 1572"/>
              <a:gd name="adj3" fmla="val 2764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1" name="Block Arc 220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7046446" y="6489822"/>
            <a:ext cx="2023122" cy="1586845"/>
          </a:xfrm>
          <a:prstGeom prst="blockArc">
            <a:avLst>
              <a:gd name="adj1" fmla="val 10905988"/>
              <a:gd name="adj2" fmla="val 1572"/>
              <a:gd name="adj3" fmla="val 2764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900F27E-8F40-44F5-99CA-0CA97865C274}"/>
              </a:ext>
            </a:extLst>
          </p:cNvPr>
          <p:cNvSpPr txBox="1"/>
          <p:nvPr/>
        </p:nvSpPr>
        <p:spPr>
          <a:xfrm>
            <a:off x="4240534" y="11470419"/>
            <a:ext cx="1433667" cy="183315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endParaRPr lang="en-GB" sz="700" dirty="0">
              <a:ea typeface="Verdana" panose="020B0604030504040204" pitchFamily="34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7106176" y="9163741"/>
            <a:ext cx="7736" cy="5477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2163843" y="9221539"/>
            <a:ext cx="0" cy="3927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5991503" y="7686112"/>
            <a:ext cx="2589" cy="2746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3914682" y="6044746"/>
            <a:ext cx="4280" cy="3113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Block Arc 22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200000" flipH="1">
            <a:off x="450806" y="4906476"/>
            <a:ext cx="1993990" cy="1608672"/>
          </a:xfrm>
          <a:prstGeom prst="blockArc">
            <a:avLst>
              <a:gd name="adj1" fmla="val 10732158"/>
              <a:gd name="adj2" fmla="val 1572"/>
              <a:gd name="adj3" fmla="val 27649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 flipV="1">
            <a:off x="7153690" y="4858730"/>
            <a:ext cx="8954" cy="2826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7282797" y="2903641"/>
            <a:ext cx="3047" cy="3576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8322144" y="3236912"/>
            <a:ext cx="180061" cy="31027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5186123" y="4534876"/>
            <a:ext cx="3047" cy="3576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 flipH="1">
            <a:off x="7920824" y="4475747"/>
            <a:ext cx="3976" cy="3323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B58C7C54-BA15-1143-8FA5-033C1320FED3}"/>
              </a:ext>
            </a:extLst>
          </p:cNvPr>
          <p:cNvCxnSpPr>
            <a:cxnSpLocks/>
          </p:cNvCxnSpPr>
          <p:nvPr/>
        </p:nvCxnSpPr>
        <p:spPr>
          <a:xfrm>
            <a:off x="5508947" y="2887798"/>
            <a:ext cx="0" cy="21836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 128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481196" y="4544904"/>
            <a:ext cx="1200098" cy="108899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681544" y="4712469"/>
            <a:ext cx="830773" cy="75386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672833" y="4823215"/>
            <a:ext cx="830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  <a:p>
            <a:pPr algn="ctr"/>
            <a:r>
              <a:rPr lang="en-US" sz="1400" b="1" dirty="0"/>
              <a:t>11</a:t>
            </a:r>
          </a:p>
        </p:txBody>
      </p:sp>
      <p:sp>
        <p:nvSpPr>
          <p:cNvPr id="139" name="Block Arc 138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200000" flipH="1">
            <a:off x="836588" y="8089041"/>
            <a:ext cx="2057398" cy="1642534"/>
          </a:xfrm>
          <a:prstGeom prst="blockArc">
            <a:avLst>
              <a:gd name="adj1" fmla="val 10275050"/>
              <a:gd name="adj2" fmla="val 553916"/>
              <a:gd name="adj3" fmla="val 2456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E9D736-A72E-4E3C-A66D-4C549FA47EBA}"/>
              </a:ext>
            </a:extLst>
          </p:cNvPr>
          <p:cNvSpPr txBox="1"/>
          <p:nvPr/>
        </p:nvSpPr>
        <p:spPr>
          <a:xfrm>
            <a:off x="3541317" y="11282217"/>
            <a:ext cx="2019717" cy="180049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1.My Personal World/Neighbourhood</a:t>
            </a:r>
          </a:p>
          <a:p>
            <a:pPr lvl="0">
              <a:lnSpc>
                <a:spcPts val="2640"/>
              </a:lnSpc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Family, Friends Relationships, Equality,  Places in Town, Shopping </a:t>
            </a: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8" name="Picture 7" descr="A picture containing building, outdoor, grass, sky&#10;&#10;Description automatically generated">
            <a:extLst>
              <a:ext uri="{FF2B5EF4-FFF2-40B4-BE49-F238E27FC236}">
                <a16:creationId xmlns:a16="http://schemas.microsoft.com/office/drawing/2014/main" id="{40BC274C-DFE4-4D6F-BD42-4AACF7778D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991982" y="10148512"/>
            <a:ext cx="1011771" cy="758828"/>
          </a:xfrm>
          <a:prstGeom prst="rect">
            <a:avLst/>
          </a:prstGeom>
        </p:spPr>
      </p:pic>
      <p:pic>
        <p:nvPicPr>
          <p:cNvPr id="12" name="Picture 11" descr="Map&#10;&#10;Description automatically generated">
            <a:extLst>
              <a:ext uri="{FF2B5EF4-FFF2-40B4-BE49-F238E27FC236}">
                <a16:creationId xmlns:a16="http://schemas.microsoft.com/office/drawing/2014/main" id="{2BFDF8CC-D02B-47A5-B61E-9060692F64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434641" y="11188415"/>
            <a:ext cx="1290667" cy="104974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F9BC78A8-3FA7-47FD-ADB2-F2FD05A16A7A}"/>
              </a:ext>
            </a:extLst>
          </p:cNvPr>
          <p:cNvSpPr/>
          <p:nvPr/>
        </p:nvSpPr>
        <p:spPr>
          <a:xfrm>
            <a:off x="2173992" y="11361369"/>
            <a:ext cx="87469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Term 1</a:t>
            </a:r>
            <a:endParaRPr lang="en-US" dirty="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E21A2B11-04FA-47A9-97CE-8B149438E8A8}"/>
              </a:ext>
            </a:extLst>
          </p:cNvPr>
          <p:cNvSpPr/>
          <p:nvPr/>
        </p:nvSpPr>
        <p:spPr>
          <a:xfrm>
            <a:off x="6559947" y="10564738"/>
            <a:ext cx="87469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Term 2</a:t>
            </a:r>
            <a:endParaRPr lang="en-US" dirty="0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3529CC0-4209-4A5F-98CA-6E4CAB83F93F}"/>
              </a:ext>
            </a:extLst>
          </p:cNvPr>
          <p:cNvSpPr txBox="1"/>
          <p:nvPr/>
        </p:nvSpPr>
        <p:spPr>
          <a:xfrm>
            <a:off x="6545344" y="8309755"/>
            <a:ext cx="2756125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3. My Neighbourhood</a:t>
            </a:r>
          </a:p>
          <a:p>
            <a:r>
              <a:rPr lang="en-GB" sz="1400" dirty="0"/>
              <a:t>Local issues and actions, Understanding infographics about environment</a:t>
            </a:r>
            <a:endParaRPr lang="en-GB" sz="1400" b="1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B0AA5715-540A-44FB-8A53-652E2070782B}"/>
              </a:ext>
            </a:extLst>
          </p:cNvPr>
          <p:cNvSpPr txBox="1"/>
          <p:nvPr/>
        </p:nvSpPr>
        <p:spPr>
          <a:xfrm>
            <a:off x="7638597" y="10030842"/>
            <a:ext cx="1799419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2. Travel and Tourism</a:t>
            </a:r>
          </a:p>
          <a:p>
            <a:r>
              <a:rPr lang="en-GB" sz="1400" dirty="0"/>
              <a:t>Accommodation,</a:t>
            </a:r>
          </a:p>
          <a:p>
            <a:r>
              <a:rPr lang="en-GB" sz="1400" dirty="0"/>
              <a:t>Festivals, Tourist Attractions</a:t>
            </a:r>
            <a:endParaRPr lang="en-US" sz="14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FD4098A-6365-40C8-96A7-4C65692AA05F}"/>
              </a:ext>
            </a:extLst>
          </p:cNvPr>
          <p:cNvSpPr txBox="1"/>
          <p:nvPr/>
        </p:nvSpPr>
        <p:spPr>
          <a:xfrm>
            <a:off x="1096930" y="8671408"/>
            <a:ext cx="3611175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4. Environment </a:t>
            </a:r>
          </a:p>
          <a:p>
            <a:r>
              <a:rPr lang="en-GB" sz="1400" dirty="0"/>
              <a:t> environmental problems and solutions</a:t>
            </a:r>
            <a:endParaRPr lang="en-US" sz="1400" dirty="0"/>
          </a:p>
        </p:txBody>
      </p:sp>
      <p:pic>
        <p:nvPicPr>
          <p:cNvPr id="55" name="Picture 54" descr="A picture containing grass, nature, sky, outdoor&#10;&#10;Description automatically generated">
            <a:extLst>
              <a:ext uri="{FF2B5EF4-FFF2-40B4-BE49-F238E27FC236}">
                <a16:creationId xmlns:a16="http://schemas.microsoft.com/office/drawing/2014/main" id="{6D0A28C6-3CC8-4A8B-AD77-6714665A9B1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1643213" y="7982867"/>
            <a:ext cx="973977" cy="697368"/>
          </a:xfrm>
          <a:prstGeom prst="rect">
            <a:avLst/>
          </a:prstGeom>
        </p:spPr>
      </p:pic>
      <p:sp>
        <p:nvSpPr>
          <p:cNvPr id="170" name="Rectangle 169">
            <a:extLst>
              <a:ext uri="{FF2B5EF4-FFF2-40B4-BE49-F238E27FC236}">
                <a16:creationId xmlns:a16="http://schemas.microsoft.com/office/drawing/2014/main" id="{28CF993E-463B-4BC6-9C59-858B3856D11A}"/>
              </a:ext>
            </a:extLst>
          </p:cNvPr>
          <p:cNvSpPr/>
          <p:nvPr/>
        </p:nvSpPr>
        <p:spPr>
          <a:xfrm>
            <a:off x="4345260" y="7363284"/>
            <a:ext cx="87469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Term 3</a:t>
            </a:r>
            <a:endParaRPr lang="en-US" dirty="0"/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C7773BD6-9D12-4BBD-AEC5-286FCDD8A5FA}"/>
              </a:ext>
            </a:extLst>
          </p:cNvPr>
          <p:cNvSpPr txBox="1"/>
          <p:nvPr/>
        </p:nvSpPr>
        <p:spPr>
          <a:xfrm>
            <a:off x="5235926" y="6925376"/>
            <a:ext cx="2771941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5.Lifestyle and Wellbeing</a:t>
            </a:r>
          </a:p>
          <a:p>
            <a:r>
              <a:rPr lang="en-GB" sz="1400" dirty="0"/>
              <a:t>Physical well being/mental wellbeing</a:t>
            </a:r>
          </a:p>
          <a:p>
            <a:endParaRPr lang="en-US" sz="1400" b="1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97A3E1D-584C-45CB-8D70-A642C768DBCF}"/>
              </a:ext>
            </a:extLst>
          </p:cNvPr>
          <p:cNvSpPr txBox="1"/>
          <p:nvPr/>
        </p:nvSpPr>
        <p:spPr>
          <a:xfrm>
            <a:off x="2991173" y="5394385"/>
            <a:ext cx="2008982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6.Media and Technology</a:t>
            </a:r>
          </a:p>
          <a:p>
            <a:r>
              <a:rPr lang="en-GB" sz="1400" dirty="0"/>
              <a:t>Social Media/Gaming, Music, TV/Film</a:t>
            </a:r>
            <a:endParaRPr lang="en-US" sz="1400" dirty="0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EABB1457-B6F1-4348-8336-4E6ECEDEFAD2}"/>
              </a:ext>
            </a:extLst>
          </p:cNvPr>
          <p:cNvSpPr txBox="1"/>
          <p:nvPr/>
        </p:nvSpPr>
        <p:spPr>
          <a:xfrm>
            <a:off x="192712" y="9907261"/>
            <a:ext cx="2321884" cy="307777"/>
          </a:xfrm>
          <a:prstGeom prst="rect">
            <a:avLst/>
          </a:prstGeom>
          <a:solidFill>
            <a:srgbClr val="FE5E00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YEAR 10 GERMAN / FRENCH</a:t>
            </a:r>
            <a:endParaRPr lang="en-US" sz="1400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951281E7-5F1B-41AD-9300-09F60D31B3F7}"/>
              </a:ext>
            </a:extLst>
          </p:cNvPr>
          <p:cNvSpPr/>
          <p:nvPr/>
        </p:nvSpPr>
        <p:spPr>
          <a:xfrm>
            <a:off x="1657066" y="4328696"/>
            <a:ext cx="87469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Term 1</a:t>
            </a:r>
            <a:endParaRPr lang="en-US" dirty="0"/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1C3B0CE5-F835-43CC-983F-AC788FFCEF1A}"/>
              </a:ext>
            </a:extLst>
          </p:cNvPr>
          <p:cNvSpPr txBox="1"/>
          <p:nvPr/>
        </p:nvSpPr>
        <p:spPr>
          <a:xfrm>
            <a:off x="2878738" y="3853578"/>
            <a:ext cx="1542485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7. Studying and My Future</a:t>
            </a:r>
          </a:p>
          <a:p>
            <a:r>
              <a:rPr lang="en-GB" sz="1400" dirty="0"/>
              <a:t>Describing your school</a:t>
            </a:r>
            <a:endParaRPr lang="en-US" sz="1400" dirty="0"/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C6D8BEE-33AC-4215-B966-E517CADED754}"/>
              </a:ext>
            </a:extLst>
          </p:cNvPr>
          <p:cNvSpPr txBox="1"/>
          <p:nvPr/>
        </p:nvSpPr>
        <p:spPr>
          <a:xfrm>
            <a:off x="4807886" y="3733362"/>
            <a:ext cx="2447744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8.Studying and My Future</a:t>
            </a:r>
          </a:p>
          <a:p>
            <a:r>
              <a:rPr lang="en-GB" sz="1400" dirty="0"/>
              <a:t>Giving detailed information about what you learn</a:t>
            </a:r>
            <a:endParaRPr lang="en-US" sz="1400" dirty="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415C9AFA-D6E2-476C-B103-1DA3278113D5}"/>
              </a:ext>
            </a:extLst>
          </p:cNvPr>
          <p:cNvSpPr txBox="1"/>
          <p:nvPr/>
        </p:nvSpPr>
        <p:spPr>
          <a:xfrm>
            <a:off x="6340486" y="5160011"/>
            <a:ext cx="1736434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10. Life at school</a:t>
            </a:r>
          </a:p>
          <a:p>
            <a:r>
              <a:rPr lang="en-GB" sz="1400" dirty="0"/>
              <a:t>Describing your day, routines, uniform</a:t>
            </a:r>
            <a:endParaRPr lang="en-US" sz="1400" dirty="0"/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0BD6D8BE-33B0-4D95-B9F2-8D187C0203BA}"/>
              </a:ext>
            </a:extLst>
          </p:cNvPr>
          <p:cNvSpPr txBox="1"/>
          <p:nvPr/>
        </p:nvSpPr>
        <p:spPr>
          <a:xfrm>
            <a:off x="7638597" y="3715315"/>
            <a:ext cx="1662872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9.Studying and My Future</a:t>
            </a:r>
            <a:endParaRPr lang="en-GB" sz="1400" dirty="0"/>
          </a:p>
          <a:p>
            <a:r>
              <a:rPr lang="en-GB" sz="1400" dirty="0"/>
              <a:t>Progress at school, School Memories</a:t>
            </a:r>
            <a:endParaRPr lang="en-US" sz="1400" dirty="0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80DC79C0-A354-4867-A222-9E20C194D935}"/>
              </a:ext>
            </a:extLst>
          </p:cNvPr>
          <p:cNvSpPr txBox="1"/>
          <p:nvPr/>
        </p:nvSpPr>
        <p:spPr>
          <a:xfrm>
            <a:off x="7691741" y="2550419"/>
            <a:ext cx="1746275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10. Studying and My Future</a:t>
            </a:r>
          </a:p>
          <a:p>
            <a:r>
              <a:rPr lang="en-GB" sz="1400" dirty="0"/>
              <a:t>Job aspirations, preferences</a:t>
            </a:r>
            <a:endParaRPr lang="en-US" sz="1400" dirty="0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70205740-1CA9-400F-A8CE-E4384A284702}"/>
              </a:ext>
            </a:extLst>
          </p:cNvPr>
          <p:cNvSpPr txBox="1"/>
          <p:nvPr/>
        </p:nvSpPr>
        <p:spPr>
          <a:xfrm>
            <a:off x="6063305" y="2333408"/>
            <a:ext cx="1484504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11. Studying and My Future</a:t>
            </a:r>
          </a:p>
          <a:p>
            <a:r>
              <a:rPr lang="en-GB" sz="1400" dirty="0"/>
              <a:t>Talking about future studies</a:t>
            </a:r>
            <a:endParaRPr lang="en-US" sz="1400" dirty="0"/>
          </a:p>
        </p:txBody>
      </p:sp>
      <p:pic>
        <p:nvPicPr>
          <p:cNvPr id="81" name="Picture 80" descr="A picture containing grass, outdoor, sky, tree&#10;&#10;Description automatically generated">
            <a:extLst>
              <a:ext uri="{FF2B5EF4-FFF2-40B4-BE49-F238E27FC236}">
                <a16:creationId xmlns:a16="http://schemas.microsoft.com/office/drawing/2014/main" id="{B191E778-8CCB-4E59-A8EB-F31CA98484C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7009259" y="1441493"/>
            <a:ext cx="1330152" cy="621112"/>
          </a:xfrm>
          <a:prstGeom prst="rect">
            <a:avLst/>
          </a:prstGeom>
        </p:spPr>
      </p:pic>
      <p:pic>
        <p:nvPicPr>
          <p:cNvPr id="84" name="Picture 83" descr="A picture containing electronics, indoor, keyboard, typewriter&#10;&#10;Description automatically generated">
            <a:extLst>
              <a:ext uri="{FF2B5EF4-FFF2-40B4-BE49-F238E27FC236}">
                <a16:creationId xmlns:a16="http://schemas.microsoft.com/office/drawing/2014/main" id="{A31FB0D1-1BF3-4294-AC91-E2E63304D5F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4022219" y="1471034"/>
            <a:ext cx="1380351" cy="579794"/>
          </a:xfrm>
          <a:prstGeom prst="rect">
            <a:avLst/>
          </a:prstGeom>
        </p:spPr>
      </p:pic>
      <p:sp>
        <p:nvSpPr>
          <p:cNvPr id="212" name="TextBox 211">
            <a:extLst>
              <a:ext uri="{FF2B5EF4-FFF2-40B4-BE49-F238E27FC236}">
                <a16:creationId xmlns:a16="http://schemas.microsoft.com/office/drawing/2014/main" id="{38E6C695-28B0-455F-9973-405821442A4F}"/>
              </a:ext>
            </a:extLst>
          </p:cNvPr>
          <p:cNvSpPr txBox="1"/>
          <p:nvPr/>
        </p:nvSpPr>
        <p:spPr>
          <a:xfrm>
            <a:off x="4060873" y="2258319"/>
            <a:ext cx="1827579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12. Studying and My Future</a:t>
            </a:r>
          </a:p>
          <a:p>
            <a:r>
              <a:rPr lang="en-GB" sz="1400" dirty="0"/>
              <a:t>Getting a job, future aspirations</a:t>
            </a:r>
            <a:endParaRPr lang="en-US" sz="1400" dirty="0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6D5F7873-172F-488E-BCC1-1BD0A30D1E7D}"/>
              </a:ext>
            </a:extLst>
          </p:cNvPr>
          <p:cNvSpPr/>
          <p:nvPr/>
        </p:nvSpPr>
        <p:spPr>
          <a:xfrm>
            <a:off x="2998669" y="2658141"/>
            <a:ext cx="87469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Term 2</a:t>
            </a:r>
            <a:endParaRPr lang="en-US" dirty="0"/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6295AC03-6B0A-48E0-BDD8-A2EEF1A0EBF6}"/>
              </a:ext>
            </a:extLst>
          </p:cNvPr>
          <p:cNvSpPr txBox="1"/>
          <p:nvPr/>
        </p:nvSpPr>
        <p:spPr>
          <a:xfrm>
            <a:off x="5319291" y="3285480"/>
            <a:ext cx="1492674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Speaking Mocks 1</a:t>
            </a:r>
            <a:endParaRPr lang="en-US" sz="1400" dirty="0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17F33E96-D88C-4F98-8DF3-75F54BC6DC84}"/>
              </a:ext>
            </a:extLst>
          </p:cNvPr>
          <p:cNvSpPr txBox="1"/>
          <p:nvPr/>
        </p:nvSpPr>
        <p:spPr>
          <a:xfrm>
            <a:off x="2160964" y="3332110"/>
            <a:ext cx="1675411" cy="307777"/>
          </a:xfrm>
          <a:prstGeom prst="rect">
            <a:avLst/>
          </a:prstGeom>
          <a:solidFill>
            <a:srgbClr val="FF00FF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DETAILED REVISION</a:t>
            </a:r>
            <a:endParaRPr lang="en-US" sz="1400" dirty="0"/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A327C959-ABD9-444C-A0B5-97F0D57BABFB}"/>
              </a:ext>
            </a:extLst>
          </p:cNvPr>
          <p:cNvSpPr txBox="1"/>
          <p:nvPr/>
        </p:nvSpPr>
        <p:spPr>
          <a:xfrm>
            <a:off x="4267871" y="3266926"/>
            <a:ext cx="82188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Mocks 1</a:t>
            </a:r>
            <a:endParaRPr lang="en-US" sz="1400" dirty="0"/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3CAA408D-FEAE-4A95-BC3A-208E772C6D36}"/>
              </a:ext>
            </a:extLst>
          </p:cNvPr>
          <p:cNvSpPr txBox="1"/>
          <p:nvPr/>
        </p:nvSpPr>
        <p:spPr>
          <a:xfrm>
            <a:off x="94330" y="3969371"/>
            <a:ext cx="2305150" cy="307777"/>
          </a:xfrm>
          <a:prstGeom prst="rect">
            <a:avLst/>
          </a:prstGeom>
          <a:solidFill>
            <a:srgbClr val="FE5E00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YEAR 11 GERMAN / FRENCH</a:t>
            </a:r>
            <a:endParaRPr lang="en-US" sz="1400" dirty="0"/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1E6783AE-D7A8-44C3-BAB9-E95CBAF1BD64}"/>
              </a:ext>
            </a:extLst>
          </p:cNvPr>
          <p:cNvSpPr txBox="1"/>
          <p:nvPr/>
        </p:nvSpPr>
        <p:spPr>
          <a:xfrm>
            <a:off x="302933" y="3158251"/>
            <a:ext cx="1492674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Speaking Mocks Re-sits</a:t>
            </a:r>
            <a:endParaRPr lang="en-US" sz="1400" dirty="0"/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4892D0BE-E91D-4036-B68D-29BCF021CA89}"/>
              </a:ext>
            </a:extLst>
          </p:cNvPr>
          <p:cNvSpPr txBox="1"/>
          <p:nvPr/>
        </p:nvSpPr>
        <p:spPr>
          <a:xfrm>
            <a:off x="1270350" y="2563958"/>
            <a:ext cx="821888" cy="30777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Mocks 2</a:t>
            </a:r>
            <a:endParaRPr lang="en-US" sz="1400" dirty="0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C2765D6E-9FF3-4CD1-82C7-025CB11306E9}"/>
              </a:ext>
            </a:extLst>
          </p:cNvPr>
          <p:cNvSpPr/>
          <p:nvPr/>
        </p:nvSpPr>
        <p:spPr>
          <a:xfrm>
            <a:off x="136557" y="2132038"/>
            <a:ext cx="874694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Term 3</a:t>
            </a:r>
            <a:endParaRPr lang="en-US" dirty="0"/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794DBC28-CC2D-4DBC-B785-727EF120FD01}"/>
              </a:ext>
            </a:extLst>
          </p:cNvPr>
          <p:cNvSpPr/>
          <p:nvPr/>
        </p:nvSpPr>
        <p:spPr>
          <a:xfrm>
            <a:off x="878641" y="1232499"/>
            <a:ext cx="874694" cy="4261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GCSE EXAMS</a:t>
            </a:r>
            <a:endParaRPr lang="en-US" dirty="0"/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D95A8E12-F95C-4C03-B3BB-344A0B886FAC}"/>
              </a:ext>
            </a:extLst>
          </p:cNvPr>
          <p:cNvSpPr/>
          <p:nvPr/>
        </p:nvSpPr>
        <p:spPr>
          <a:xfrm>
            <a:off x="1038935" y="10641856"/>
            <a:ext cx="1200098" cy="108899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B32C63E1-4A49-46A2-89B2-9C032E0B1AB0}"/>
              </a:ext>
            </a:extLst>
          </p:cNvPr>
          <p:cNvSpPr txBox="1"/>
          <p:nvPr/>
        </p:nvSpPr>
        <p:spPr>
          <a:xfrm>
            <a:off x="1228751" y="10918804"/>
            <a:ext cx="8307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Year</a:t>
            </a:r>
          </a:p>
          <a:p>
            <a:pPr algn="ctr"/>
            <a:r>
              <a:rPr lang="en-US" sz="1400" b="1" dirty="0"/>
              <a:t>10</a:t>
            </a:r>
          </a:p>
        </p:txBody>
      </p:sp>
      <p:pic>
        <p:nvPicPr>
          <p:cNvPr id="241" name="Picture 240">
            <a:extLst>
              <a:ext uri="{FF2B5EF4-FFF2-40B4-BE49-F238E27FC236}">
                <a16:creationId xmlns:a16="http://schemas.microsoft.com/office/drawing/2014/main" id="{73592982-C3E9-4EF2-8857-019499610BE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 rot="20447311">
            <a:off x="1031445" y="11535773"/>
            <a:ext cx="532667" cy="332917"/>
          </a:xfrm>
          <a:prstGeom prst="rect">
            <a:avLst/>
          </a:prstGeom>
        </p:spPr>
      </p:pic>
      <p:pic>
        <p:nvPicPr>
          <p:cNvPr id="251" name="Picture 250" descr="A flag on a pole&#10;&#10;Description automatically generated with medium confidence">
            <a:extLst>
              <a:ext uri="{FF2B5EF4-FFF2-40B4-BE49-F238E27FC236}">
                <a16:creationId xmlns:a16="http://schemas.microsoft.com/office/drawing/2014/main" id="{F4478EC9-B9FF-4C1D-A48E-BE2292673312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 rot="12240986" flipV="1">
            <a:off x="1808111" y="10440050"/>
            <a:ext cx="611796" cy="458847"/>
          </a:xfrm>
          <a:prstGeom prst="rect">
            <a:avLst/>
          </a:prstGeom>
        </p:spPr>
      </p:pic>
      <p:pic>
        <p:nvPicPr>
          <p:cNvPr id="252" name="Picture 251" descr="A flag on a pole&#10;&#10;Description automatically generated with medium confidence">
            <a:extLst>
              <a:ext uri="{FF2B5EF4-FFF2-40B4-BE49-F238E27FC236}">
                <a16:creationId xmlns:a16="http://schemas.microsoft.com/office/drawing/2014/main" id="{DD1216C5-9BDA-409E-B418-F4297F686DB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 rot="12240986" flipV="1">
            <a:off x="1276890" y="5216244"/>
            <a:ext cx="611796" cy="458847"/>
          </a:xfrm>
          <a:prstGeom prst="rect">
            <a:avLst/>
          </a:prstGeom>
        </p:spPr>
      </p:pic>
      <p:pic>
        <p:nvPicPr>
          <p:cNvPr id="253" name="Picture 252">
            <a:extLst>
              <a:ext uri="{FF2B5EF4-FFF2-40B4-BE49-F238E27FC236}">
                <a16:creationId xmlns:a16="http://schemas.microsoft.com/office/drawing/2014/main" id="{BA1BCED0-70F6-42BF-ADD6-09EB3BE962A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 rot="20447311">
            <a:off x="232655" y="4791424"/>
            <a:ext cx="532667" cy="332917"/>
          </a:xfrm>
          <a:prstGeom prst="rect">
            <a:avLst/>
          </a:prstGeom>
        </p:spPr>
      </p:pic>
      <p:pic>
        <p:nvPicPr>
          <p:cNvPr id="5" name="Picture 4" descr="Person using laptop computer">
            <a:extLst>
              <a:ext uri="{FF2B5EF4-FFF2-40B4-BE49-F238E27FC236}">
                <a16:creationId xmlns:a16="http://schemas.microsoft.com/office/drawing/2014/main" id="{560848E7-D0C1-E45F-0714-4BA523000AA6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241" y="6104739"/>
            <a:ext cx="1347092" cy="843043"/>
          </a:xfrm>
          <a:prstGeom prst="rect">
            <a:avLst/>
          </a:prstGeom>
        </p:spPr>
      </p:pic>
      <p:pic>
        <p:nvPicPr>
          <p:cNvPr id="7" name="Picture 6" descr="Girl playing with dog">
            <a:extLst>
              <a:ext uri="{FF2B5EF4-FFF2-40B4-BE49-F238E27FC236}">
                <a16:creationId xmlns:a16="http://schemas.microsoft.com/office/drawing/2014/main" id="{1CDF96E7-8F22-27A0-4E39-BE77694E6639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571" y="5979636"/>
            <a:ext cx="1296959" cy="964299"/>
          </a:xfrm>
          <a:prstGeom prst="rect">
            <a:avLst/>
          </a:prstGeom>
        </p:spPr>
      </p:pic>
      <p:pic>
        <p:nvPicPr>
          <p:cNvPr id="9" name="Picture 8" descr="A logo for a company&#10;&#10;Description automatically generated">
            <a:extLst>
              <a:ext uri="{FF2B5EF4-FFF2-40B4-BE49-F238E27FC236}">
                <a16:creationId xmlns:a16="http://schemas.microsoft.com/office/drawing/2014/main" id="{79F20B7D-D72B-C253-6803-C1C720D71B0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89" y="108723"/>
            <a:ext cx="1047797" cy="900258"/>
          </a:xfrm>
          <a:prstGeom prst="rect">
            <a:avLst/>
          </a:prstGeom>
          <a:ln w="228600" cap="sq" cmpd="thickThin">
            <a:solidFill>
              <a:srgbClr val="0E2841">
                <a:lumMod val="50000"/>
                <a:lumOff val="50000"/>
              </a:srgb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10" descr="Foggy skyscrapers against the sky">
            <a:extLst>
              <a:ext uri="{FF2B5EF4-FFF2-40B4-BE49-F238E27FC236}">
                <a16:creationId xmlns:a16="http://schemas.microsoft.com/office/drawing/2014/main" id="{30A53826-8D62-18AA-D1B8-793A4BF6E607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773" y="8439580"/>
            <a:ext cx="1679571" cy="1120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</documentManagement>
</p:properties>
</file>

<file path=customXml/itemProps1.xml><?xml version="1.0" encoding="utf-8"?>
<ds:datastoreItem xmlns:ds="http://schemas.openxmlformats.org/officeDocument/2006/customXml" ds:itemID="{E270B30F-9637-4D38-8951-D59E9626E5E6}"/>
</file>

<file path=customXml/itemProps2.xml><?xml version="1.0" encoding="utf-8"?>
<ds:datastoreItem xmlns:ds="http://schemas.openxmlformats.org/officeDocument/2006/customXml" ds:itemID="{94B5E1FD-49CA-4204-8E21-F006A0B18E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D698DE-11DF-4988-862D-2366D908F8B2}">
  <ds:schemaRefs>
    <ds:schemaRef ds:uri="6bb97bff-184c-455f-9cdf-dd1cb02aef21"/>
    <ds:schemaRef ds:uri="http://purl.org/dc/terms/"/>
    <ds:schemaRef ds:uri="http://schemas.microsoft.com/office/2006/metadata/properties"/>
    <ds:schemaRef ds:uri="http://purl.org/dc/elements/1.1/"/>
    <ds:schemaRef ds:uri="0bdec8ba-8356-4765-83dd-96d812262d5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8026</TotalTime>
  <Words>205</Words>
  <Application>Microsoft Office PowerPoint</Application>
  <PresentationFormat>A3 Paper (297x420 mm)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Paula Lavelle</cp:lastModifiedBy>
  <cp:revision>505</cp:revision>
  <cp:lastPrinted>2024-07-04T15:52:38Z</cp:lastPrinted>
  <dcterms:created xsi:type="dcterms:W3CDTF">2018-02-08T08:28:53Z</dcterms:created>
  <dcterms:modified xsi:type="dcterms:W3CDTF">2024-07-04T16:54:46Z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0x010100B51052956BE2E64A98D0B0B34DD6EE42</vt:lpwstr>
  </property>
</Properties>
</file>