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sldIdLst>
    <p:sldId id="261" r:id="rId5"/>
  </p:sldIdLst>
  <p:sldSz cx="6858000" cy="9144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117"/>
    <a:srgbClr val="FEF1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8A362C-E298-4A25-91B4-E981D72AEF2E}" v="1" dt="2024-07-17T08:33:36.1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40" autoAdjust="0"/>
    <p:restoredTop sz="94620"/>
  </p:normalViewPr>
  <p:slideViewPr>
    <p:cSldViewPr snapToGrid="0" snapToObjects="1">
      <p:cViewPr varScale="1">
        <p:scale>
          <a:sx n="54" d="100"/>
          <a:sy n="54" d="100"/>
        </p:scale>
        <p:origin x="208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49D4-6937-9045-8BA5-70EA5F5332F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AB17-622C-DD4D-A792-5009DC49B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11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49D4-6937-9045-8BA5-70EA5F5332F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AB17-622C-DD4D-A792-5009DC49B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47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49D4-6937-9045-8BA5-70EA5F5332F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AB17-622C-DD4D-A792-5009DC49B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3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49D4-6937-9045-8BA5-70EA5F5332F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AB17-622C-DD4D-A792-5009DC49B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54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49D4-6937-9045-8BA5-70EA5F5332F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AB17-622C-DD4D-A792-5009DC49B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76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49D4-6937-9045-8BA5-70EA5F5332F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AB17-622C-DD4D-A792-5009DC49B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06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49D4-6937-9045-8BA5-70EA5F5332F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AB17-622C-DD4D-A792-5009DC49B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5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49D4-6937-9045-8BA5-70EA5F5332F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AB17-622C-DD4D-A792-5009DC49B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22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49D4-6937-9045-8BA5-70EA5F5332F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AB17-622C-DD4D-A792-5009DC49B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41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49D4-6937-9045-8BA5-70EA5F5332F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AB17-622C-DD4D-A792-5009DC49B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92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49D4-6937-9045-8BA5-70EA5F5332F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AB17-622C-DD4D-A792-5009DC49B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21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849D4-6937-9045-8BA5-70EA5F5332F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5AB17-622C-DD4D-A792-5009DC49B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83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jp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>
            <a:extLst>
              <a:ext uri="{FF2B5EF4-FFF2-40B4-BE49-F238E27FC236}">
                <a16:creationId xmlns:a16="http://schemas.microsoft.com/office/drawing/2014/main" id="{A4E9A7C6-053E-1C4A-8D7F-E7641ED104E3}"/>
              </a:ext>
            </a:extLst>
          </p:cNvPr>
          <p:cNvGrpSpPr/>
          <p:nvPr/>
        </p:nvGrpSpPr>
        <p:grpSpPr>
          <a:xfrm>
            <a:off x="57131" y="91438"/>
            <a:ext cx="7196170" cy="8925865"/>
            <a:chOff x="1578" y="78207"/>
            <a:chExt cx="7196170" cy="892586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64BF1A6-64B4-AD42-B289-1C3E82FAD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LineDrawing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6486" y="964553"/>
              <a:ext cx="5803900" cy="7175500"/>
            </a:xfrm>
            <a:prstGeom prst="rect">
              <a:avLst/>
            </a:prstGeom>
            <a:ln>
              <a:noFill/>
            </a:ln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97FD4CD-F2E0-B649-9D13-350D86A157B6}"/>
                </a:ext>
              </a:extLst>
            </p:cNvPr>
            <p:cNvSpPr/>
            <p:nvPr/>
          </p:nvSpPr>
          <p:spPr>
            <a:xfrm>
              <a:off x="303557" y="7902594"/>
              <a:ext cx="1578489" cy="97668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glow rad="63500">
                <a:schemeClr val="accent5">
                  <a:lumMod val="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endParaRPr>
            </a:p>
            <a:p>
              <a:pPr algn="ctr"/>
              <a:endParaRPr lang="en-US" sz="900" dirty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endParaRPr>
            </a:p>
            <a:p>
              <a:pPr algn="ctr"/>
              <a:r>
                <a:rPr lang="en-US" sz="900" dirty="0">
                  <a:solidFill>
                    <a:schemeClr val="tx1"/>
                  </a:solidFill>
                  <a:latin typeface="Dotum" panose="020B0600000101010101" pitchFamily="34" charset="-127"/>
                  <a:ea typeface="Dotum" panose="020B0600000101010101" pitchFamily="34" charset="-127"/>
                </a:rPr>
                <a:t>Understanding and writing about family members, talking about birthdays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EBF2979-FA41-7344-BF37-B2FDB9AB6990}"/>
                </a:ext>
              </a:extLst>
            </p:cNvPr>
            <p:cNvGrpSpPr/>
            <p:nvPr/>
          </p:nvGrpSpPr>
          <p:grpSpPr>
            <a:xfrm>
              <a:off x="4060825" y="7828280"/>
              <a:ext cx="1974850" cy="1055370"/>
              <a:chOff x="3895725" y="7929880"/>
              <a:chExt cx="1974850" cy="1055370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43E18A0-2EEE-384B-BB65-48FD1C969AB2}"/>
                  </a:ext>
                </a:extLst>
              </p:cNvPr>
              <p:cNvSpPr/>
              <p:nvPr/>
            </p:nvSpPr>
            <p:spPr>
              <a:xfrm>
                <a:off x="4241800" y="8150127"/>
                <a:ext cx="1294407" cy="83512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F95D64A5-306D-F14A-9A90-6A8DA2BCC9CF}"/>
                  </a:ext>
                </a:extLst>
              </p:cNvPr>
              <p:cNvCxnSpPr>
                <a:cxnSpLocks/>
                <a:endCxn id="6" idx="0"/>
              </p:cNvCxnSpPr>
              <p:nvPr/>
            </p:nvCxnSpPr>
            <p:spPr>
              <a:xfrm>
                <a:off x="4883150" y="7929880"/>
                <a:ext cx="0" cy="175797"/>
              </a:xfrm>
              <a:prstGeom prst="line">
                <a:avLst/>
              </a:prstGeom>
              <a:ln w="63500">
                <a:solidFill>
                  <a:schemeClr val="accent6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7907392-6CEE-8142-B371-58D7306176A8}"/>
                  </a:ext>
                </a:extLst>
              </p:cNvPr>
              <p:cNvSpPr txBox="1"/>
              <p:nvPr/>
            </p:nvSpPr>
            <p:spPr>
              <a:xfrm>
                <a:off x="3895725" y="8105677"/>
                <a:ext cx="19748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1. My World 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C643F785-DE69-DC40-A61C-77AD92EB302B}"/>
                </a:ext>
              </a:extLst>
            </p:cNvPr>
            <p:cNvGrpSpPr/>
            <p:nvPr/>
          </p:nvGrpSpPr>
          <p:grpSpPr>
            <a:xfrm>
              <a:off x="2578822" y="6810609"/>
              <a:ext cx="3104452" cy="1076619"/>
              <a:chOff x="2413722" y="6912209"/>
              <a:chExt cx="3104452" cy="1076619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E987830C-C293-2F4A-87DE-EC98AFA097F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57650" y="7486650"/>
                <a:ext cx="0" cy="502178"/>
              </a:xfrm>
              <a:prstGeom prst="line">
                <a:avLst/>
              </a:prstGeom>
              <a:ln w="63500">
                <a:solidFill>
                  <a:schemeClr val="accent6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6657063-70C8-AF4D-9C1C-ADCC25E00C8F}"/>
                  </a:ext>
                </a:extLst>
              </p:cNvPr>
              <p:cNvSpPr/>
              <p:nvPr/>
            </p:nvSpPr>
            <p:spPr>
              <a:xfrm>
                <a:off x="2638473" y="6931963"/>
                <a:ext cx="2690808" cy="66253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>
                <a:glow rad="63500">
                  <a:srgbClr val="FF0000">
                    <a:alpha val="40000"/>
                  </a:srgb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schemeClr val="tx1"/>
                  </a:solidFill>
                  <a:latin typeface="Dotum" panose="020B0600000101010101" pitchFamily="34" charset="-127"/>
                  <a:ea typeface="Dotum" panose="020B0600000101010101" pitchFamily="34" charset="-127"/>
                </a:endParaRPr>
              </a:p>
              <a:p>
                <a:pPr algn="ctr"/>
                <a:endParaRPr lang="en-US" sz="900" dirty="0">
                  <a:solidFill>
                    <a:schemeClr val="tx1"/>
                  </a:solidFill>
                  <a:latin typeface="Dotum" panose="020B0600000101010101" pitchFamily="34" charset="-127"/>
                  <a:ea typeface="Dotum" panose="020B0600000101010101" pitchFamily="34" charset="-127"/>
                </a:endParaRPr>
              </a:p>
              <a:p>
                <a:pPr algn="ctr"/>
                <a:r>
                  <a:rPr lang="en-US" sz="900" dirty="0">
                    <a:solidFill>
                      <a:schemeClr val="tx1"/>
                    </a:solidFill>
                    <a:latin typeface="Dotum" panose="020B0600000101010101" pitchFamily="34" charset="-127"/>
                    <a:ea typeface="Dotum" panose="020B0600000101010101" pitchFamily="34" charset="-127"/>
                  </a:rPr>
                  <a:t>Describing your character, saying what your </a:t>
                </a:r>
                <a:r>
                  <a:rPr lang="en-US" sz="900" dirty="0" err="1">
                    <a:solidFill>
                      <a:schemeClr val="tx1"/>
                    </a:solidFill>
                    <a:latin typeface="Dotum" panose="020B0600000101010101" pitchFamily="34" charset="-127"/>
                    <a:ea typeface="Dotum" panose="020B0600000101010101" pitchFamily="34" charset="-127"/>
                  </a:rPr>
                  <a:t>favourite</a:t>
                </a:r>
                <a:r>
                  <a:rPr lang="en-US" sz="900" dirty="0">
                    <a:solidFill>
                      <a:schemeClr val="tx1"/>
                    </a:solidFill>
                    <a:latin typeface="Dotum" panose="020B0600000101010101" pitchFamily="34" charset="-127"/>
                    <a:ea typeface="Dotum" panose="020B0600000101010101" pitchFamily="34" charset="-127"/>
                  </a:rPr>
                  <a:t> things are</a:t>
                </a:r>
              </a:p>
              <a:p>
                <a:pPr algn="ctr"/>
                <a:endParaRPr lang="en-US" sz="900" dirty="0">
                  <a:solidFill>
                    <a:schemeClr val="tx1"/>
                  </a:solidFill>
                  <a:latin typeface="Dotum" panose="020B0600000101010101" pitchFamily="34" charset="-127"/>
                  <a:ea typeface="Dotum" panose="020B0600000101010101" pitchFamily="34" charset="-127"/>
                </a:endParaRP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3FFEF0C-B066-3B4E-BF44-9434AB61E400}"/>
                  </a:ext>
                </a:extLst>
              </p:cNvPr>
              <p:cNvSpPr txBox="1"/>
              <p:nvPr/>
            </p:nvSpPr>
            <p:spPr>
              <a:xfrm>
                <a:off x="2413722" y="6912209"/>
                <a:ext cx="310445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/>
                  <a:t>2. Your character and </a:t>
                </a:r>
                <a:r>
                  <a:rPr lang="en-US" sz="1200" b="1" dirty="0" err="1"/>
                  <a:t>favourite</a:t>
                </a:r>
                <a:r>
                  <a:rPr lang="en-US" sz="1200" b="1" dirty="0"/>
                  <a:t> things</a:t>
                </a:r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F9D5546-5A05-DE43-9604-33C9A003A2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14255" y="7902594"/>
              <a:ext cx="8972" cy="275503"/>
            </a:xfrm>
            <a:prstGeom prst="line">
              <a:avLst/>
            </a:prstGeom>
            <a:ln w="63500">
              <a:solidFill>
                <a:schemeClr val="accent6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F458DEB-01EA-5B48-A594-D9A0479A3578}"/>
                </a:ext>
              </a:extLst>
            </p:cNvPr>
            <p:cNvSpPr txBox="1"/>
            <p:nvPr/>
          </p:nvSpPr>
          <p:spPr>
            <a:xfrm>
              <a:off x="410378" y="7866340"/>
              <a:ext cx="13295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/>
                <a:t>4.Describing family, birthdays</a:t>
              </a:r>
            </a:p>
            <a:p>
              <a:pPr algn="ctr"/>
              <a:r>
                <a:rPr lang="en-US" sz="1400" b="1" dirty="0"/>
                <a:t> 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0331DD3-9C82-AA40-BD2C-CEE12A2225AB}"/>
                </a:ext>
              </a:extLst>
            </p:cNvPr>
            <p:cNvCxnSpPr>
              <a:cxnSpLocks/>
            </p:cNvCxnSpPr>
            <p:nvPr/>
          </p:nvCxnSpPr>
          <p:spPr>
            <a:xfrm>
              <a:off x="644911" y="7609581"/>
              <a:ext cx="0" cy="293013"/>
            </a:xfrm>
            <a:prstGeom prst="line">
              <a:avLst/>
            </a:prstGeom>
            <a:ln w="63500">
              <a:solidFill>
                <a:schemeClr val="accent6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411236A-E19A-E14C-96E5-1B001D08666E}"/>
                </a:ext>
              </a:extLst>
            </p:cNvPr>
            <p:cNvCxnSpPr>
              <a:cxnSpLocks/>
            </p:cNvCxnSpPr>
            <p:nvPr/>
          </p:nvCxnSpPr>
          <p:spPr>
            <a:xfrm>
              <a:off x="1309496" y="6214438"/>
              <a:ext cx="0" cy="348368"/>
            </a:xfrm>
            <a:prstGeom prst="line">
              <a:avLst/>
            </a:prstGeom>
            <a:ln w="63500">
              <a:solidFill>
                <a:schemeClr val="accent6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82F6F94-A8BC-B247-B44D-E8C0704F50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93819" y="5736376"/>
              <a:ext cx="0" cy="491226"/>
            </a:xfrm>
            <a:prstGeom prst="line">
              <a:avLst/>
            </a:prstGeom>
            <a:ln w="63500">
              <a:solidFill>
                <a:schemeClr val="accent6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BFB6C28-2A87-C24A-BEC0-0033FB1F14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65483" y="5692227"/>
              <a:ext cx="7115" cy="522211"/>
            </a:xfrm>
            <a:prstGeom prst="line">
              <a:avLst/>
            </a:prstGeom>
            <a:ln w="63500">
              <a:solidFill>
                <a:schemeClr val="accent6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0E6C1B7-777F-AE4A-8EDE-95914D19707F}"/>
                </a:ext>
              </a:extLst>
            </p:cNvPr>
            <p:cNvCxnSpPr>
              <a:cxnSpLocks/>
            </p:cNvCxnSpPr>
            <p:nvPr/>
          </p:nvCxnSpPr>
          <p:spPr>
            <a:xfrm>
              <a:off x="4898077" y="6201466"/>
              <a:ext cx="982279" cy="0"/>
            </a:xfrm>
            <a:prstGeom prst="line">
              <a:avLst/>
            </a:prstGeom>
            <a:ln w="63500">
              <a:solidFill>
                <a:schemeClr val="accent6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614F14E-FFA6-D44E-A310-2100E606010B}"/>
                </a:ext>
              </a:extLst>
            </p:cNvPr>
            <p:cNvSpPr/>
            <p:nvPr/>
          </p:nvSpPr>
          <p:spPr>
            <a:xfrm>
              <a:off x="4348040" y="8238958"/>
              <a:ext cx="1427609" cy="677159"/>
            </a:xfrm>
            <a:prstGeom prst="rect">
              <a:avLst/>
            </a:prstGeom>
            <a:noFill/>
            <a:ln>
              <a:noFill/>
            </a:ln>
            <a:effectLst>
              <a:softEdge rad="50800"/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GB" sz="800" dirty="0">
                <a:latin typeface="Dotum" panose="020B0600000101010101" pitchFamily="34" charset="-127"/>
                <a:ea typeface="Dotum" panose="020B0600000101010101" pitchFamily="34" charset="-127"/>
              </a:endParaRPr>
            </a:p>
            <a:p>
              <a:pPr algn="ctr"/>
              <a:r>
                <a:rPr lang="en-GB" sz="900" dirty="0">
                  <a:latin typeface="Dotum" panose="020B0600000101010101" pitchFamily="34" charset="-127"/>
                  <a:ea typeface="Dotum" panose="020B0600000101010101" pitchFamily="34" charset="-127"/>
                </a:rPr>
                <a:t>Introducing yourself, the alphabet, learning numbers and saying where you live</a:t>
              </a:r>
            </a:p>
            <a:p>
              <a:pPr algn="ctr"/>
              <a:endParaRPr lang="en-US" sz="900" dirty="0">
                <a:latin typeface="Dotum" panose="020B0600000101010101" pitchFamily="34" charset="-127"/>
                <a:ea typeface="Dotum" panose="020B0600000101010101" pitchFamily="34" charset="-127"/>
                <a:cs typeface="Daytona Pro Condensed" panose="020F0502020204030204" pitchFamily="34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0FD9308-27BE-EF4D-95E2-94B42667DF6A}"/>
                </a:ext>
              </a:extLst>
            </p:cNvPr>
            <p:cNvSpPr/>
            <p:nvPr/>
          </p:nvSpPr>
          <p:spPr>
            <a:xfrm>
              <a:off x="823726" y="6536836"/>
              <a:ext cx="1740186" cy="8785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endParaRPr>
            </a:p>
            <a:p>
              <a:pPr algn="ctr"/>
              <a:r>
                <a:rPr lang="en-US" sz="900" dirty="0">
                  <a:solidFill>
                    <a:schemeClr val="tx1"/>
                  </a:solidFill>
                  <a:latin typeface="Dotum" panose="020B0600000101010101" pitchFamily="34" charset="-127"/>
                  <a:ea typeface="Dotum" panose="020B0600000101010101" pitchFamily="34" charset="-127"/>
                </a:rPr>
                <a:t>What sports you like, dislike, talking about leisure activities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B587E6B-F272-0145-B8DC-C7D03F2EB54A}"/>
                </a:ext>
              </a:extLst>
            </p:cNvPr>
            <p:cNvSpPr/>
            <p:nvPr/>
          </p:nvSpPr>
          <p:spPr>
            <a:xfrm>
              <a:off x="2035341" y="8132878"/>
              <a:ext cx="2134401" cy="87119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glow rad="63500">
                <a:srgbClr val="FF0000">
                  <a:alpha val="40000"/>
                </a:srgb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endParaRPr>
            </a:p>
            <a:p>
              <a:pPr algn="ctr"/>
              <a:r>
                <a:rPr lang="en-US" sz="900" dirty="0">
                  <a:solidFill>
                    <a:schemeClr val="tx1"/>
                  </a:solidFill>
                  <a:latin typeface="Dotum" panose="020B0600000101010101" pitchFamily="34" charset="-127"/>
                  <a:ea typeface="Dotum" panose="020B0600000101010101" pitchFamily="34" charset="-127"/>
                </a:rPr>
                <a:t> </a:t>
              </a:r>
            </a:p>
            <a:p>
              <a:pPr algn="ctr"/>
              <a:endParaRPr lang="en-US" sz="900" dirty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endParaRPr>
            </a:p>
            <a:p>
              <a:pPr algn="ctr"/>
              <a:r>
                <a:rPr lang="en-US" sz="900" dirty="0">
                  <a:solidFill>
                    <a:schemeClr val="tx1"/>
                  </a:solidFill>
                  <a:latin typeface="Dotum" panose="020B0600000101010101" pitchFamily="34" charset="-127"/>
                  <a:ea typeface="Dotum" panose="020B0600000101010101" pitchFamily="34" charset="-127"/>
                </a:rPr>
                <a:t>Information about pets, introducing family, looking at personalities, ages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43DE6B1-C290-1C4F-81B2-9B82D33B696D}"/>
                </a:ext>
              </a:extLst>
            </p:cNvPr>
            <p:cNvSpPr txBox="1"/>
            <p:nvPr/>
          </p:nvSpPr>
          <p:spPr>
            <a:xfrm>
              <a:off x="2155373" y="8107166"/>
              <a:ext cx="19748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/>
                <a:t>3. Talking about yourself, family and pets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F37B1E3-8DB6-2245-8E41-E07645DDCE20}"/>
                </a:ext>
              </a:extLst>
            </p:cNvPr>
            <p:cNvSpPr txBox="1"/>
            <p:nvPr/>
          </p:nvSpPr>
          <p:spPr>
            <a:xfrm>
              <a:off x="706394" y="6499180"/>
              <a:ext cx="19748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5. Sports, free-time 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454B683-9E49-D74E-B2D1-A872875D43E1}"/>
                </a:ext>
              </a:extLst>
            </p:cNvPr>
            <p:cNvSpPr/>
            <p:nvPr/>
          </p:nvSpPr>
          <p:spPr>
            <a:xfrm>
              <a:off x="53537" y="5183976"/>
              <a:ext cx="1798403" cy="69902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glow rad="63500">
                <a:schemeClr val="accent5">
                  <a:lumMod val="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endParaRPr>
            </a:p>
            <a:p>
              <a:pPr algn="ctr"/>
              <a:r>
                <a:rPr lang="en-US" sz="900" dirty="0">
                  <a:solidFill>
                    <a:schemeClr val="tx1"/>
                  </a:solidFill>
                  <a:latin typeface="Dotum" panose="020B0600000101010101" pitchFamily="34" charset="-127"/>
                  <a:ea typeface="Dotum" panose="020B0600000101010101" pitchFamily="34" charset="-127"/>
                </a:rPr>
                <a:t>Saying what you do online, using time markers and the future tense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418A697-4AD0-6345-9842-F8356AEF3AEE}"/>
                </a:ext>
              </a:extLst>
            </p:cNvPr>
            <p:cNvSpPr txBox="1"/>
            <p:nvPr/>
          </p:nvSpPr>
          <p:spPr>
            <a:xfrm>
              <a:off x="1578" y="5124277"/>
              <a:ext cx="18771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6. Online activities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FB909DF-743E-D043-A550-BFC41C495E2F}"/>
                </a:ext>
              </a:extLst>
            </p:cNvPr>
            <p:cNvSpPr/>
            <p:nvPr/>
          </p:nvSpPr>
          <p:spPr>
            <a:xfrm>
              <a:off x="2496047" y="4826681"/>
              <a:ext cx="1384995" cy="105336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glow rad="63500">
                <a:srgbClr val="FF0000">
                  <a:alpha val="40000"/>
                </a:srgb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Dotum" panose="020B0600000101010101" pitchFamily="34" charset="-127"/>
                  <a:ea typeface="Dotum" panose="020B0600000101010101" pitchFamily="34" charset="-127"/>
                </a:rPr>
                <a:t>Talking about school subjects, clothes and uniform. Discussing your timetable and describing teachers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8F30C40-1A23-024D-BCFA-D3EAD86AB791}"/>
                </a:ext>
              </a:extLst>
            </p:cNvPr>
            <p:cNvSpPr txBox="1"/>
            <p:nvPr/>
          </p:nvSpPr>
          <p:spPr>
            <a:xfrm>
              <a:off x="2457794" y="4768525"/>
              <a:ext cx="13276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7. School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F757637E-80FD-3949-929F-8BABF1182F65}"/>
                </a:ext>
              </a:extLst>
            </p:cNvPr>
            <p:cNvSpPr/>
            <p:nvPr/>
          </p:nvSpPr>
          <p:spPr>
            <a:xfrm>
              <a:off x="5625147" y="5917201"/>
              <a:ext cx="1041920" cy="133238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glow rad="63500">
                <a:schemeClr val="accent5">
                  <a:lumMod val="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endParaRPr>
            </a:p>
            <a:p>
              <a:pPr algn="ctr"/>
              <a:endParaRPr lang="en-US" sz="900" dirty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9C2693D-DB9F-7847-8662-B20F4DB5C941}"/>
                </a:ext>
              </a:extLst>
            </p:cNvPr>
            <p:cNvSpPr txBox="1"/>
            <p:nvPr/>
          </p:nvSpPr>
          <p:spPr>
            <a:xfrm>
              <a:off x="5603860" y="5919825"/>
              <a:ext cx="1063208" cy="1492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9. Town</a:t>
              </a:r>
            </a:p>
            <a:p>
              <a:pPr algn="ctr"/>
              <a:r>
                <a:rPr lang="en-US" sz="900" dirty="0">
                  <a:ea typeface="Dotum" panose="020B0600000101010101" pitchFamily="34" charset="-127"/>
                </a:rPr>
                <a:t>Describing what is in your town, saying what you like to buy (shopping), food and drink, healthy living</a:t>
              </a:r>
            </a:p>
            <a:p>
              <a:pPr algn="ctr"/>
              <a:r>
                <a:rPr lang="en-US" sz="1400" b="1" dirty="0"/>
                <a:t> 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2017E58-A145-FA46-80A4-F61BBF8CE01C}"/>
                </a:ext>
              </a:extLst>
            </p:cNvPr>
            <p:cNvSpPr/>
            <p:nvPr/>
          </p:nvSpPr>
          <p:spPr>
            <a:xfrm>
              <a:off x="5701308" y="4393763"/>
              <a:ext cx="978428" cy="121758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endParaRPr>
            </a:p>
            <a:p>
              <a:pPr algn="ctr"/>
              <a:endParaRPr lang="en-US" sz="900" dirty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endParaRPr>
            </a:p>
            <a:p>
              <a:pPr algn="ctr"/>
              <a:endParaRPr lang="en-US" sz="900" dirty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A541E98-79B7-E94B-B440-23EC3CE7ED30}"/>
                </a:ext>
              </a:extLst>
            </p:cNvPr>
            <p:cNvSpPr txBox="1"/>
            <p:nvPr/>
          </p:nvSpPr>
          <p:spPr>
            <a:xfrm>
              <a:off x="5222898" y="4390813"/>
              <a:ext cx="19748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10. Holidays</a:t>
              </a:r>
            </a:p>
            <a:p>
              <a:pPr algn="ctr"/>
              <a:r>
                <a:rPr lang="en-US" sz="1400" b="1" dirty="0"/>
                <a:t>  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4F743A6-8318-134C-94D5-25053E9B2593}"/>
                </a:ext>
              </a:extLst>
            </p:cNvPr>
            <p:cNvCxnSpPr>
              <a:cxnSpLocks/>
            </p:cNvCxnSpPr>
            <p:nvPr/>
          </p:nvCxnSpPr>
          <p:spPr>
            <a:xfrm>
              <a:off x="5546763" y="4973933"/>
              <a:ext cx="179261" cy="327924"/>
            </a:xfrm>
            <a:prstGeom prst="line">
              <a:avLst/>
            </a:prstGeom>
            <a:ln w="63500">
              <a:solidFill>
                <a:schemeClr val="accent6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ight Arrow 85">
              <a:extLst>
                <a:ext uri="{FF2B5EF4-FFF2-40B4-BE49-F238E27FC236}">
                  <a16:creationId xmlns:a16="http://schemas.microsoft.com/office/drawing/2014/main" id="{D206CE7A-54DC-BC49-ABCB-FFA887BDF7DC}"/>
                </a:ext>
              </a:extLst>
            </p:cNvPr>
            <p:cNvSpPr/>
            <p:nvPr/>
          </p:nvSpPr>
          <p:spPr>
            <a:xfrm rot="10800000">
              <a:off x="5389216" y="7684450"/>
              <a:ext cx="587403" cy="381909"/>
            </a:xfrm>
            <a:prstGeom prst="rightArrow">
              <a:avLst>
                <a:gd name="adj1" fmla="val 37171"/>
                <a:gd name="adj2" fmla="val 50000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FA874F6-AA94-2444-A7DE-E0B2240FEF97}"/>
                </a:ext>
              </a:extLst>
            </p:cNvPr>
            <p:cNvSpPr/>
            <p:nvPr/>
          </p:nvSpPr>
          <p:spPr>
            <a:xfrm>
              <a:off x="5758683" y="7255611"/>
              <a:ext cx="952500" cy="959154"/>
            </a:xfrm>
            <a:prstGeom prst="ellipse">
              <a:avLst/>
            </a:prstGeom>
            <a:solidFill>
              <a:srgbClr val="92D050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Year 7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1D8D1EEB-64D3-1D44-A7D0-FADC30B421A2}"/>
                </a:ext>
              </a:extLst>
            </p:cNvPr>
            <p:cNvSpPr/>
            <p:nvPr/>
          </p:nvSpPr>
          <p:spPr>
            <a:xfrm>
              <a:off x="1492804" y="206921"/>
              <a:ext cx="2273197" cy="8780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glow rad="63500">
                <a:schemeClr val="accent5">
                  <a:lumMod val="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endParaRPr>
            </a:p>
            <a:p>
              <a:pPr algn="ctr"/>
              <a:r>
                <a:rPr lang="en-US" sz="900" dirty="0">
                  <a:solidFill>
                    <a:schemeClr val="tx1"/>
                  </a:solidFill>
                  <a:latin typeface="Dotum" panose="020B0600000101010101" pitchFamily="34" charset="-127"/>
                  <a:ea typeface="Dotum" panose="020B0600000101010101" pitchFamily="34" charset="-127"/>
                </a:rPr>
                <a:t>Writing </a:t>
              </a:r>
              <a:r>
                <a:rPr lang="en-US" sz="900">
                  <a:solidFill>
                    <a:schemeClr val="tx1"/>
                  </a:solidFill>
                  <a:latin typeface="Dotum" panose="020B0600000101010101" pitchFamily="34" charset="-127"/>
                  <a:ea typeface="Dotum" panose="020B0600000101010101" pitchFamily="34" charset="-127"/>
                </a:rPr>
                <a:t>a Critique on </a:t>
              </a:r>
              <a:r>
                <a:rPr lang="en-US" sz="900" dirty="0">
                  <a:solidFill>
                    <a:schemeClr val="tx1"/>
                  </a:solidFill>
                  <a:latin typeface="Dotum" panose="020B0600000101010101" pitchFamily="34" charset="-127"/>
                  <a:ea typeface="Dotum" panose="020B0600000101010101" pitchFamily="34" charset="-127"/>
                </a:rPr>
                <a:t>a German Film using three tenses </a:t>
              </a:r>
            </a:p>
            <a:p>
              <a:pPr algn="ctr"/>
              <a:endParaRPr lang="en-US" sz="900" dirty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7EBBE932-C7CA-CD4F-8656-83BA30E1AB80}"/>
                </a:ext>
              </a:extLst>
            </p:cNvPr>
            <p:cNvSpPr txBox="1"/>
            <p:nvPr/>
          </p:nvSpPr>
          <p:spPr>
            <a:xfrm>
              <a:off x="1477178" y="258776"/>
              <a:ext cx="21226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18.  A Culture Project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FDAEB582-CD6C-EB4D-8B78-1153B15F2BDE}"/>
                </a:ext>
              </a:extLst>
            </p:cNvPr>
            <p:cNvSpPr/>
            <p:nvPr/>
          </p:nvSpPr>
          <p:spPr>
            <a:xfrm>
              <a:off x="2249717" y="3032081"/>
              <a:ext cx="1540587" cy="12828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endParaRPr>
            </a:p>
            <a:p>
              <a:pPr algn="ctr"/>
              <a:endParaRPr lang="en-US" sz="900" dirty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0A40F8D5-DA5D-D942-8E50-A3D6C716D90B}"/>
                </a:ext>
              </a:extLst>
            </p:cNvPr>
            <p:cNvSpPr txBox="1"/>
            <p:nvPr/>
          </p:nvSpPr>
          <p:spPr>
            <a:xfrm>
              <a:off x="2038395" y="3053589"/>
              <a:ext cx="19748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12.  </a:t>
              </a:r>
              <a:r>
                <a:rPr lang="en-US" sz="1300" b="1" dirty="0"/>
                <a:t>A Cultural Project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9CAC5F9C-0730-BC40-80A6-9DC4BEDAC6D0}"/>
                </a:ext>
              </a:extLst>
            </p:cNvPr>
            <p:cNvSpPr/>
            <p:nvPr/>
          </p:nvSpPr>
          <p:spPr>
            <a:xfrm>
              <a:off x="4082925" y="4878679"/>
              <a:ext cx="1116255" cy="107672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endParaRPr>
            </a:p>
            <a:p>
              <a:pPr algn="ctr"/>
              <a:r>
                <a:rPr lang="en-US" sz="900" dirty="0">
                  <a:solidFill>
                    <a:schemeClr val="tx1"/>
                  </a:solidFill>
                  <a:latin typeface="Dotum" panose="020B0600000101010101" pitchFamily="34" charset="-127"/>
                  <a:ea typeface="Dotum" panose="020B0600000101010101" pitchFamily="34" charset="-127"/>
                </a:rPr>
                <a:t>Describing your classrooms and talking about school rules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05F31F3C-10D7-1B4E-A1C0-4C911B91F169}"/>
                </a:ext>
              </a:extLst>
            </p:cNvPr>
            <p:cNvSpPr txBox="1"/>
            <p:nvPr/>
          </p:nvSpPr>
          <p:spPr>
            <a:xfrm>
              <a:off x="3308849" y="4803485"/>
              <a:ext cx="26943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8. In the classroom 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46512E3B-BE56-7C44-A9E8-22ACEB37C17B}"/>
                </a:ext>
              </a:extLst>
            </p:cNvPr>
            <p:cNvSpPr/>
            <p:nvPr/>
          </p:nvSpPr>
          <p:spPr>
            <a:xfrm>
              <a:off x="5536161" y="1569653"/>
              <a:ext cx="1198326" cy="134467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Dotum" panose="020B0600000101010101" pitchFamily="34" charset="-127"/>
                  <a:ea typeface="Dotum" panose="020B0600000101010101" pitchFamily="34" charset="-127"/>
                </a:rPr>
                <a:t>Talking about childhood </a:t>
              </a:r>
              <a:r>
                <a:rPr lang="en-US" sz="900" dirty="0" err="1">
                  <a:solidFill>
                    <a:schemeClr val="tx1"/>
                  </a:solidFill>
                  <a:latin typeface="Dotum" panose="020B0600000101010101" pitchFamily="34" charset="-127"/>
                  <a:ea typeface="Dotum" panose="020B0600000101010101" pitchFamily="34" charset="-127"/>
                </a:rPr>
                <a:t>activities,Grimm’s</a:t>
              </a:r>
              <a:r>
                <a:rPr lang="en-US" sz="900" dirty="0">
                  <a:solidFill>
                    <a:schemeClr val="tx1"/>
                  </a:solidFill>
                  <a:latin typeface="Dotum" panose="020B0600000101010101" pitchFamily="34" charset="-127"/>
                  <a:ea typeface="Dotum" panose="020B0600000101010101" pitchFamily="34" charset="-127"/>
                </a:rPr>
                <a:t> fairy tales and comparing primary school with secondary school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75976EF-8220-6742-BE42-53C2B4EEA41A}"/>
                </a:ext>
              </a:extLst>
            </p:cNvPr>
            <p:cNvSpPr txBox="1"/>
            <p:nvPr/>
          </p:nvSpPr>
          <p:spPr>
            <a:xfrm>
              <a:off x="5087869" y="1521695"/>
              <a:ext cx="19748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16. Childhood    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E20606A0-6EA7-B242-8EBE-DDFB3770334D}"/>
                </a:ext>
              </a:extLst>
            </p:cNvPr>
            <p:cNvSpPr/>
            <p:nvPr/>
          </p:nvSpPr>
          <p:spPr>
            <a:xfrm>
              <a:off x="796398" y="3112108"/>
              <a:ext cx="1354923" cy="111195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glow rad="63500">
                <a:schemeClr val="accent5">
                  <a:lumMod val="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endParaRPr>
            </a:p>
            <a:p>
              <a:pPr algn="ctr"/>
              <a:endParaRPr lang="en-US" sz="900" dirty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87075F15-5409-B64E-A422-E8F5AFC59D50}"/>
                </a:ext>
              </a:extLst>
            </p:cNvPr>
            <p:cNvSpPr txBox="1"/>
            <p:nvPr/>
          </p:nvSpPr>
          <p:spPr>
            <a:xfrm>
              <a:off x="644910" y="3204792"/>
              <a:ext cx="170595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13. My Role Model</a:t>
              </a:r>
            </a:p>
            <a:p>
              <a:pPr algn="ctr"/>
              <a:r>
                <a:rPr lang="en-US" sz="1000" dirty="0"/>
                <a:t>Talking about role models, experiences and how to overcome </a:t>
              </a:r>
            </a:p>
            <a:p>
              <a:pPr algn="ctr"/>
              <a:r>
                <a:rPr lang="en-US" sz="1000" dirty="0"/>
                <a:t>misfortunes</a:t>
              </a:r>
            </a:p>
            <a:p>
              <a:pPr algn="ctr"/>
              <a:endParaRPr lang="en-US" sz="1200" b="1" dirty="0"/>
            </a:p>
            <a:p>
              <a:pPr algn="ctr"/>
              <a:endParaRPr lang="en-US" sz="1400" b="1" dirty="0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6271A490-9861-5849-B70C-04B8D937F110}"/>
                </a:ext>
              </a:extLst>
            </p:cNvPr>
            <p:cNvSpPr/>
            <p:nvPr/>
          </p:nvSpPr>
          <p:spPr>
            <a:xfrm>
              <a:off x="3913027" y="3375380"/>
              <a:ext cx="1835311" cy="89916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glow rad="63500">
                <a:srgbClr val="FF0000">
                  <a:alpha val="40000"/>
                </a:srgb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endParaRPr>
            </a:p>
            <a:p>
              <a:pPr algn="ctr"/>
              <a:endParaRPr lang="en-US" sz="900" dirty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endParaRPr>
            </a:p>
            <a:p>
              <a:pPr algn="ctr"/>
              <a:endParaRPr lang="en-US" sz="900" dirty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endParaRPr>
            </a:p>
            <a:p>
              <a:pPr algn="ctr"/>
              <a:endParaRPr lang="en-US" sz="900" dirty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B5375DBE-CE42-5441-BD2F-62C33D0ED706}"/>
                </a:ext>
              </a:extLst>
            </p:cNvPr>
            <p:cNvSpPr txBox="1"/>
            <p:nvPr/>
          </p:nvSpPr>
          <p:spPr>
            <a:xfrm>
              <a:off x="3844256" y="3344375"/>
              <a:ext cx="197485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11. </a:t>
              </a:r>
              <a:r>
                <a:rPr lang="en-US" sz="1200" b="1" dirty="0"/>
                <a:t>Weather and global issues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6C08C288-462F-7740-A463-F63724B4D52E}"/>
                </a:ext>
              </a:extLst>
            </p:cNvPr>
            <p:cNvSpPr/>
            <p:nvPr/>
          </p:nvSpPr>
          <p:spPr>
            <a:xfrm>
              <a:off x="658163" y="1702146"/>
              <a:ext cx="1746560" cy="72642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glow rad="63500">
                <a:srgbClr val="FF0000">
                  <a:alpha val="40000"/>
                </a:srgb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Dotum" panose="020B0600000101010101" pitchFamily="34" charset="-127"/>
                  <a:ea typeface="Dotum" panose="020B0600000101010101" pitchFamily="34" charset="-127"/>
                </a:rPr>
                <a:t>Talking about different types of music, discussing different bands and describing a music festival 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99ECB4F9-1F87-E64B-8F10-8E3BEE052064}"/>
                </a:ext>
              </a:extLst>
            </p:cNvPr>
            <p:cNvSpPr txBox="1"/>
            <p:nvPr/>
          </p:nvSpPr>
          <p:spPr>
            <a:xfrm>
              <a:off x="536387" y="1561298"/>
              <a:ext cx="19748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14. Wild about music 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49CD3CD2-D373-9348-B022-83DE1F7835E9}"/>
                </a:ext>
              </a:extLst>
            </p:cNvPr>
            <p:cNvSpPr/>
            <p:nvPr/>
          </p:nvSpPr>
          <p:spPr>
            <a:xfrm>
              <a:off x="2679627" y="1618355"/>
              <a:ext cx="2273197" cy="9075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glow rad="63500">
                <a:schemeClr val="accent5">
                  <a:lumMod val="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Dotum" panose="020B0600000101010101" pitchFamily="34" charset="-127"/>
                  <a:ea typeface="Dotum" panose="020B0600000101010101" pitchFamily="34" charset="-127"/>
                </a:rPr>
                <a:t>Talking about crazy ambitions, reasons for doing jobs, what you would like to do in the future and work experience in a ski resort 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B30F659E-EAB1-AD4E-A776-4D7976827F26}"/>
                </a:ext>
              </a:extLst>
            </p:cNvPr>
            <p:cNvSpPr txBox="1"/>
            <p:nvPr/>
          </p:nvSpPr>
          <p:spPr>
            <a:xfrm>
              <a:off x="2717702" y="1598116"/>
              <a:ext cx="22731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15. My Ambitions</a:t>
              </a:r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E1E6FC6F-CF40-C745-9203-BDA74B2131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76254" y="5868894"/>
              <a:ext cx="140453" cy="312568"/>
            </a:xfrm>
            <a:prstGeom prst="line">
              <a:avLst/>
            </a:prstGeom>
            <a:ln w="63500">
              <a:solidFill>
                <a:schemeClr val="accent6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E7385A9-45EA-D549-AF69-6EDCD7EF3921}"/>
                </a:ext>
              </a:extLst>
            </p:cNvPr>
            <p:cNvSpPr/>
            <p:nvPr/>
          </p:nvSpPr>
          <p:spPr>
            <a:xfrm>
              <a:off x="1902481" y="5617264"/>
              <a:ext cx="952500" cy="959154"/>
            </a:xfrm>
            <a:prstGeom prst="ellipse">
              <a:avLst/>
            </a:prstGeom>
            <a:solidFill>
              <a:srgbClr val="92D050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Year 8</a:t>
              </a:r>
            </a:p>
          </p:txBody>
        </p: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DBED289E-29FE-484B-B7E6-B0A2FF8A0C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3794" y="4189085"/>
              <a:ext cx="212224" cy="322166"/>
            </a:xfrm>
            <a:prstGeom prst="line">
              <a:avLst/>
            </a:prstGeom>
            <a:ln w="63500">
              <a:solidFill>
                <a:schemeClr val="accent6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A6B323EB-1C74-CB46-AAFF-CD999F88CACA}"/>
                </a:ext>
              </a:extLst>
            </p:cNvPr>
            <p:cNvCxnSpPr>
              <a:cxnSpLocks/>
              <a:stCxn id="98" idx="1"/>
            </p:cNvCxnSpPr>
            <p:nvPr/>
          </p:nvCxnSpPr>
          <p:spPr>
            <a:xfrm flipV="1">
              <a:off x="644910" y="3512569"/>
              <a:ext cx="212935" cy="353943"/>
            </a:xfrm>
            <a:prstGeom prst="line">
              <a:avLst/>
            </a:prstGeom>
            <a:ln w="63500">
              <a:solidFill>
                <a:schemeClr val="accent6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60E35B25-D0F4-2647-8DAB-5301A2D85F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97419" y="4102440"/>
              <a:ext cx="167496" cy="434836"/>
            </a:xfrm>
            <a:prstGeom prst="line">
              <a:avLst/>
            </a:prstGeom>
            <a:ln w="63500">
              <a:solidFill>
                <a:schemeClr val="accent6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6571B0B7-D864-C445-94A6-5B0166433945}"/>
                </a:ext>
              </a:extLst>
            </p:cNvPr>
            <p:cNvSpPr/>
            <p:nvPr/>
          </p:nvSpPr>
          <p:spPr>
            <a:xfrm>
              <a:off x="3953204" y="156136"/>
              <a:ext cx="2591855" cy="80122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glow rad="63500">
                <a:srgbClr val="FF0000">
                  <a:alpha val="40000"/>
                </a:srgb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Dotum" panose="020B0600000101010101" pitchFamily="34" charset="-127"/>
                  <a:ea typeface="Dotum" panose="020B0600000101010101" pitchFamily="34" charset="-127"/>
                </a:rPr>
                <a:t>Talking about age limits, what is important to us, comparing life earlier and now, how we can make a difference and how we can find happiness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E5BD4C05-46FA-FC4D-B9A6-60C8F977BDEA}"/>
                </a:ext>
              </a:extLst>
            </p:cNvPr>
            <p:cNvSpPr txBox="1"/>
            <p:nvPr/>
          </p:nvSpPr>
          <p:spPr>
            <a:xfrm>
              <a:off x="3790304" y="78207"/>
              <a:ext cx="28606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17. Rights and Responsibilities  </a:t>
              </a:r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AD2E3BD0-7C30-F44F-81E8-84A77C55646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64640" y="2336814"/>
              <a:ext cx="186444" cy="453548"/>
            </a:xfrm>
            <a:prstGeom prst="line">
              <a:avLst/>
            </a:prstGeom>
            <a:ln w="63500">
              <a:solidFill>
                <a:schemeClr val="accent6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F14B4995-37E4-9346-BB5F-E7858BFAC7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49612" y="2548540"/>
              <a:ext cx="0" cy="241821"/>
            </a:xfrm>
            <a:prstGeom prst="line">
              <a:avLst/>
            </a:prstGeom>
            <a:ln w="63500">
              <a:solidFill>
                <a:schemeClr val="accent6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47AF9FAE-EF97-644F-B48C-476C1FB9ED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25129" y="2606237"/>
              <a:ext cx="712417" cy="203715"/>
            </a:xfrm>
            <a:prstGeom prst="line">
              <a:avLst/>
            </a:prstGeom>
            <a:ln w="63500">
              <a:solidFill>
                <a:schemeClr val="accent6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0D58390F-49DC-E94B-8881-42FB4318D6E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98077" y="1006064"/>
              <a:ext cx="92822" cy="244526"/>
            </a:xfrm>
            <a:prstGeom prst="line">
              <a:avLst/>
            </a:prstGeom>
            <a:ln w="63500">
              <a:solidFill>
                <a:schemeClr val="accent6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F4AC0543-61A0-EC4D-BFA3-C9A642AA7B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84051" y="1084945"/>
              <a:ext cx="415790" cy="110773"/>
            </a:xfrm>
            <a:prstGeom prst="line">
              <a:avLst/>
            </a:prstGeom>
            <a:ln w="63500">
              <a:solidFill>
                <a:schemeClr val="accent6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" name="Oval 152">
            <a:extLst>
              <a:ext uri="{FF2B5EF4-FFF2-40B4-BE49-F238E27FC236}">
                <a16:creationId xmlns:a16="http://schemas.microsoft.com/office/drawing/2014/main" id="{6F026A44-D7FB-C94E-85FE-60407062BF29}"/>
              </a:ext>
            </a:extLst>
          </p:cNvPr>
          <p:cNvSpPr/>
          <p:nvPr/>
        </p:nvSpPr>
        <p:spPr>
          <a:xfrm>
            <a:off x="285633" y="678327"/>
            <a:ext cx="952500" cy="959154"/>
          </a:xfrm>
          <a:prstGeom prst="ellipse">
            <a:avLst/>
          </a:prstGeom>
          <a:solidFill>
            <a:srgbClr val="92D05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GCSE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6F026A44-D7FB-C94E-85FE-60407062BF29}"/>
              </a:ext>
            </a:extLst>
          </p:cNvPr>
          <p:cNvSpPr/>
          <p:nvPr/>
        </p:nvSpPr>
        <p:spPr>
          <a:xfrm>
            <a:off x="363842" y="4025142"/>
            <a:ext cx="952500" cy="959154"/>
          </a:xfrm>
          <a:prstGeom prst="ellipse">
            <a:avLst/>
          </a:prstGeom>
          <a:solidFill>
            <a:srgbClr val="92D05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Year 9</a:t>
            </a: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196" y="8189486"/>
            <a:ext cx="582825" cy="725715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53246" y="6363925"/>
            <a:ext cx="578288" cy="388031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864" y="7549243"/>
            <a:ext cx="362212" cy="4463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884" y="2390794"/>
            <a:ext cx="721863" cy="72186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35" y="6076952"/>
            <a:ext cx="726693" cy="44788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6636">
            <a:off x="1402701" y="1075788"/>
            <a:ext cx="590721" cy="494237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6636">
            <a:off x="3502656" y="6222102"/>
            <a:ext cx="590721" cy="494237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5819229" y="4687778"/>
            <a:ext cx="953712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ea typeface="Dotum" panose="020B0600000101010101" pitchFamily="34" charset="-127"/>
              </a:rPr>
              <a:t>Activities on holiday, saying what your plans are</a:t>
            </a:r>
          </a:p>
          <a:p>
            <a:pPr algn="ctr"/>
            <a:endParaRPr lang="en-US" sz="900" dirty="0">
              <a:ea typeface="Dotum" panose="020B0600000101010101" pitchFamily="34" charset="-127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289822" y="3416441"/>
            <a:ext cx="153921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ea typeface="Dotum" panose="020B0600000101010101" pitchFamily="34" charset="-127"/>
              </a:rPr>
              <a:t>Learning about our Twin town, festivals and the film ‘Miracle of Bern’</a:t>
            </a:r>
          </a:p>
        </p:txBody>
      </p:sp>
      <p:pic>
        <p:nvPicPr>
          <p:cNvPr id="34" name="Picture 46" descr="Internet Www Mouse · Free vector graphic on Pixabay">
            <a:extLst>
              <a:ext uri="{FF2B5EF4-FFF2-40B4-BE49-F238E27FC236}">
                <a16:creationId xmlns:a16="http://schemas.microsoft.com/office/drawing/2014/main" id="{5E44D57C-84C9-5291-FCFD-8011B83D69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56355" y="2839777"/>
            <a:ext cx="572075" cy="53431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274EDE3-7919-B706-520D-20E6E3F5D6C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04669" y="7493413"/>
            <a:ext cx="679734" cy="50650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047D5C7-523F-34DE-9277-102498A2352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090" y="7000928"/>
            <a:ext cx="670917" cy="43580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9C7919B-121E-B5A8-EA28-4A15FADBA60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7623" y="4679605"/>
            <a:ext cx="736618" cy="47610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1B38D59E-2927-65A7-BB36-3A1C34C1A12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39792" y="4327673"/>
            <a:ext cx="725070" cy="476389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451C36D4-6D30-7757-7C97-018FC5D62D0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0428" y="4134105"/>
            <a:ext cx="902349" cy="56528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2DDD1C0-9A81-998F-3492-F55CC642D5F9}"/>
              </a:ext>
            </a:extLst>
          </p:cNvPr>
          <p:cNvSpPr/>
          <p:nvPr/>
        </p:nvSpPr>
        <p:spPr>
          <a:xfrm>
            <a:off x="4008757" y="3767939"/>
            <a:ext cx="1748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ea typeface="Dotum" panose="020B0600000101010101" pitchFamily="34" charset="-127"/>
              </a:rPr>
              <a:t>Describing weather conditions in general and on holiday, looking at global issues</a:t>
            </a:r>
          </a:p>
          <a:p>
            <a:pPr algn="ctr"/>
            <a:endParaRPr lang="en-US" sz="900" dirty="0">
              <a:ea typeface="Dotum" panose="020B0600000101010101" pitchFamily="34" charset="-127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878C11F-398B-06F5-F08F-7684966E8BE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35909" y="3579004"/>
            <a:ext cx="809396" cy="6002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FC7E5E7-855B-5DEE-FE95-0AF81F47AA1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64262" y="2676756"/>
            <a:ext cx="591763" cy="58815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00FC665-4F7E-1FA1-ACC8-847FB569B77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36461" y="1434135"/>
            <a:ext cx="556761" cy="58343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E7817E2-AF86-80EE-3A83-B38AE57F467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6978" y="2361488"/>
            <a:ext cx="587968" cy="55233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1941BFD-6D1E-ED9E-B490-29CFCEA8D2D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765195" y="850659"/>
            <a:ext cx="685039" cy="6133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A845A99-D3CA-381E-EEB1-9BFC9BD3315F}"/>
              </a:ext>
            </a:extLst>
          </p:cNvPr>
          <p:cNvSpPr/>
          <p:nvPr/>
        </p:nvSpPr>
        <p:spPr>
          <a:xfrm>
            <a:off x="2155416" y="8654539"/>
            <a:ext cx="1974850" cy="404648"/>
          </a:xfrm>
          <a:prstGeom prst="rect">
            <a:avLst/>
          </a:prstGeom>
          <a:noFill/>
          <a:ln>
            <a:noFill/>
          </a:ln>
          <a:effectLst>
            <a:softEdge rad="508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900" dirty="0"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 algn="ctr"/>
            <a:endParaRPr lang="en-US" sz="900" dirty="0">
              <a:latin typeface="Dotum" panose="020B0600000101010101" pitchFamily="34" charset="-127"/>
              <a:ea typeface="Dotum" panose="020B0600000101010101" pitchFamily="34" charset="-127"/>
              <a:cs typeface="Daytona Pro Condense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389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D26B4F00F00A40A50C9172C4B22F22" ma:contentTypeVersion="26" ma:contentTypeDescription="Create a new document." ma:contentTypeScope="" ma:versionID="4ecab758a1ff0d07551da865adfc59e6">
  <xsd:schema xmlns:xsd="http://www.w3.org/2001/XMLSchema" xmlns:xs="http://www.w3.org/2001/XMLSchema" xmlns:p="http://schemas.microsoft.com/office/2006/metadata/properties" xmlns:ns2="3531846c-d046-4591-83da-72e70d1ce913" xmlns:ns3="136412b4-f605-4a0e-9721-468d2a88b977" targetNamespace="http://schemas.microsoft.com/office/2006/metadata/properties" ma:root="true" ma:fieldsID="541bb5476a61c8520f786e987e00fefd" ns2:_="" ns3:_="">
    <xsd:import namespace="3531846c-d046-4591-83da-72e70d1ce913"/>
    <xsd:import namespace="136412b4-f605-4a0e-9721-468d2a88b9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31846c-d046-4591-83da-72e70d1ce9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6412b4-f605-4a0e-9721-468d2a88b97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56809498-a686-4d8a-b8a2-23c810981bcd}" ma:internalName="TaxCatchAll" ma:showField="CatchAllData" ma:web="136412b4-f605-4a0e-9721-468d2a88b9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36412b4-f605-4a0e-9721-468d2a88b977" xsi:nil="true"/>
  </documentManagement>
</p:properties>
</file>

<file path=customXml/itemProps1.xml><?xml version="1.0" encoding="utf-8"?>
<ds:datastoreItem xmlns:ds="http://schemas.openxmlformats.org/officeDocument/2006/customXml" ds:itemID="{78372701-80F1-4202-8C43-68A6E69645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E73D83-6154-4320-B591-4DB93FB8A2B1}"/>
</file>

<file path=customXml/itemProps3.xml><?xml version="1.0" encoding="utf-8"?>
<ds:datastoreItem xmlns:ds="http://schemas.openxmlformats.org/officeDocument/2006/customXml" ds:itemID="{0469CF54-32F8-4034-8EDB-0F566CA967B9}">
  <ds:schemaRefs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5cfed6a3-34d1-4441-a789-091e82b3a91d"/>
    <ds:schemaRef ds:uri="http://purl.org/dc/terms/"/>
    <ds:schemaRef ds:uri="099e10e1-c00c-4051-a05b-58e50f26a28a"/>
    <ds:schemaRef ds:uri="http://purl.org/dc/elements/1.1/"/>
    <ds:schemaRef ds:uri="http://schemas.openxmlformats.org/package/2006/metadata/core-properties"/>
    <ds:schemaRef ds:uri="22df02b5-d8b5-4ca1-a51a-ba77a180061e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1097</TotalTime>
  <Words>355</Words>
  <Application>Microsoft Office PowerPoint</Application>
  <PresentationFormat>On-screen Show (4:3)</PresentationFormat>
  <Paragraphs>59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Dotum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Liam Hill</dc:creator>
  <cp:lastModifiedBy>Paula Lavelle</cp:lastModifiedBy>
  <cp:revision>89</cp:revision>
  <cp:lastPrinted>2020-03-09T11:54:32Z</cp:lastPrinted>
  <dcterms:created xsi:type="dcterms:W3CDTF">2020-02-08T19:02:46Z</dcterms:created>
  <dcterms:modified xsi:type="dcterms:W3CDTF">2024-07-18T09:56:21Z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0x01010002D26B4F00F00A40A50C9172C4B22F22</vt:lpwstr>
  </property>
</Properties>
</file>