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Harper" userId="d18b0b1f-31cb-4ada-bde0-26c8390b9869" providerId="ADAL" clId="{3EA1D0C8-AAE8-459C-8B7D-E26AD87FD2A4}"/>
    <pc:docChg chg="modSld">
      <pc:chgData name="Paul Harper" userId="d18b0b1f-31cb-4ada-bde0-26c8390b9869" providerId="ADAL" clId="{3EA1D0C8-AAE8-459C-8B7D-E26AD87FD2A4}" dt="2024-07-10T10:44:19.849" v="13" actId="1036"/>
      <pc:docMkLst>
        <pc:docMk/>
      </pc:docMkLst>
      <pc:sldChg chg="modSp mod">
        <pc:chgData name="Paul Harper" userId="d18b0b1f-31cb-4ada-bde0-26c8390b9869" providerId="ADAL" clId="{3EA1D0C8-AAE8-459C-8B7D-E26AD87FD2A4}" dt="2024-07-10T10:44:19.849" v="13" actId="1036"/>
        <pc:sldMkLst>
          <pc:docMk/>
          <pc:sldMk cId="2591470637" sldId="259"/>
        </pc:sldMkLst>
        <pc:spChg chg="mod">
          <ac:chgData name="Paul Harper" userId="d18b0b1f-31cb-4ada-bde0-26c8390b9869" providerId="ADAL" clId="{3EA1D0C8-AAE8-459C-8B7D-E26AD87FD2A4}" dt="2024-07-10T10:44:19.849" v="13" actId="1036"/>
          <ac:spMkLst>
            <pc:docMk/>
            <pc:sldMk cId="2591470637" sldId="259"/>
            <ac:spMk id="87" creationId="{1D8D1EEB-64D3-1D44-A7D0-FADC30B421A2}"/>
          </ac:spMkLst>
        </pc:spChg>
        <pc:cxnChg chg="mod">
          <ac:chgData name="Paul Harper" userId="d18b0b1f-31cb-4ada-bde0-26c8390b9869" providerId="ADAL" clId="{3EA1D0C8-AAE8-459C-8B7D-E26AD87FD2A4}" dt="2024-07-10T10:44:12.843" v="12" actId="14100"/>
          <ac:cxnSpMkLst>
            <pc:docMk/>
            <pc:sldMk cId="2591470637" sldId="259"/>
            <ac:cxnSpMk id="151" creationId="{F4AC0543-61A0-EC4D-BFA3-C9A642AA7BD3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A2306-B5F5-3669-B9E3-C2D8A3BD93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E67A9D-B031-F914-7CFF-A542073E9E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D09D25-B471-86C0-48B2-0AE869F64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1CBDB-9DEA-4B03-92A5-035A1A67F4E9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618C1-6EE5-DDD7-20B5-55B49706C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91DA2F-4408-C513-5D8F-EB9779C95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FD21-9535-45C4-8E60-F006E0D84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405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5982B-1D3E-2EE5-7C03-1DD9BE0AE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881D89-2D29-C421-9B4B-C014DBFC6C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25C21E-E749-18B2-F002-C72CA2C23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1CBDB-9DEA-4B03-92A5-035A1A67F4E9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0F7254-3865-FE9E-1F07-1D2513DD3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738346-2B5C-3908-239C-97EA0117F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FD21-9535-45C4-8E60-F006E0D84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839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DA4AAE-135B-166F-D55F-A8DB7A88E5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06045-18DC-42E9-9DEF-5C0B11FC63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C58F5F-4074-D6FD-8EB1-970F7DBD6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1CBDB-9DEA-4B03-92A5-035A1A67F4E9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B127C-5B97-5ECE-D095-CB708AA3A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519F3-8A5D-8FA0-E0B5-F88D74D2E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FD21-9535-45C4-8E60-F006E0D84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1294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4EA3A-9D1A-4999-9F89-FD8F8114E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987BF-9A15-B7CF-E2DE-D223DB4AB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48E865-3AF4-3077-A89D-25B366772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1CBDB-9DEA-4B03-92A5-035A1A67F4E9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E0B04-A97D-17D3-4D7E-ED4AB95AD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F89907-17C4-4BD7-BB4F-60FB7E6A0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FD21-9535-45C4-8E60-F006E0D84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101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52D41-F65C-C3D2-2BC7-1086289AB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AF6D1C-C61E-FA34-04A8-61E2B3832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277886-4877-FD20-85D8-68426B811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1CBDB-9DEA-4B03-92A5-035A1A67F4E9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96150-15B5-59BD-C7A9-9B7057BF3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E74084-818C-3B40-BAFF-9BA38A7E9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FD21-9535-45C4-8E60-F006E0D84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073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79546-0D6D-0781-F31D-5AD6F4443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E7E40-F522-5806-F3DF-D16994B529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82523D-6A33-4669-20F3-8A6F6D4193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8AC849-0009-95D0-DF07-ECE7E9D5E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1CBDB-9DEA-4B03-92A5-035A1A67F4E9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5290B-016A-DBBA-0038-991EAD4DE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0D9971-E239-99BD-553C-B377287DE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FD21-9535-45C4-8E60-F006E0D84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433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61A57-3CA8-3B53-6C3E-DBF5E6369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1BE3DD-87A2-5A76-2FFF-03FB9BC72F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63D903-1D48-BA69-84E1-6BD3C6767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AA4C6D-9BB8-B2D4-BAA3-C6C60C5616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CBE80A-5B2A-2E0B-C7FA-A4BC278D01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8BC299-DC7C-9B61-0D98-92D7C474B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1CBDB-9DEA-4B03-92A5-035A1A67F4E9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03F241-632B-6448-54C2-3F5A40040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851D7A-AA7A-FD9B-3284-7867C2A26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FD21-9535-45C4-8E60-F006E0D84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298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88BE8-070F-375B-C006-349584A0E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2EFC3B-C15E-325C-DC31-A65CFD532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1CBDB-9DEA-4B03-92A5-035A1A67F4E9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48F5AF-0CB4-E963-B19D-17C033E18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C3F020-4263-41E6-065C-FCC6C3552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FD21-9535-45C4-8E60-F006E0D84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7020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33B32B-7C77-12A6-8D42-9D920ECD7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1CBDB-9DEA-4B03-92A5-035A1A67F4E9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351F9D-4D3C-672A-64E6-EE9AF2F4C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C47E75-91F9-21AE-2F8F-799D98472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FD21-9535-45C4-8E60-F006E0D84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242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95422-4E04-0AC4-C7B8-E249F0868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9A391B-23F8-86A3-2686-BCA4326E2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F7F2C6-CF0E-90B4-6884-DB7CF3DC60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C5718E-FA90-5EF7-7E82-EE04584BA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1CBDB-9DEA-4B03-92A5-035A1A67F4E9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CB8834-10A7-100E-CB84-57D362C85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E4658E-D3D6-ED5A-D0A2-0B31E8F00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FD21-9535-45C4-8E60-F006E0D84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10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23FCB-5EA9-AA7D-2E01-2E94996BA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83EC22-FC8E-1FE7-FE6C-656881C7B3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B41EA1-62F6-4932-63B0-CDD9A96A1A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4DCCF8-9753-CC33-34B0-B4E814CCB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1CBDB-9DEA-4B03-92A5-035A1A67F4E9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315C25-B0A5-3E2F-EB5B-5A9CE79E7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DE6761-AFB4-E040-21B7-23E115D61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5FD21-9535-45C4-8E60-F006E0D84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158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61276E-E129-F17E-AC34-D6D7CDADC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40FBAD-CF65-E9FB-B2E5-B2EE13DE2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A0C9F-8BD0-2044-05D7-E6E26FBBBE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1CBDB-9DEA-4B03-92A5-035A1A67F4E9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CB063-D089-BFC1-BBB9-7DB9510342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4FCF28-A5AC-8ED3-A671-49D8A1B6CC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5FD21-9535-45C4-8E60-F006E0D84B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5822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microsoft.com/office/2007/relationships/hdphoto" Target="../media/hdphoto1.wdp"/><Relationship Id="rId7" Type="http://schemas.openxmlformats.org/officeDocument/2006/relationships/hyperlink" Target="https://lepapillonfle.blogspot.com/2020/03/la-journee-internationale-de-la.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Group 151">
            <a:extLst>
              <a:ext uri="{FF2B5EF4-FFF2-40B4-BE49-F238E27FC236}">
                <a16:creationId xmlns:a16="http://schemas.microsoft.com/office/drawing/2014/main" id="{A4E9A7C6-053E-1C4A-8D7F-E7641ED104E3}"/>
              </a:ext>
            </a:extLst>
          </p:cNvPr>
          <p:cNvGrpSpPr/>
          <p:nvPr/>
        </p:nvGrpSpPr>
        <p:grpSpPr>
          <a:xfrm>
            <a:off x="2145300" y="75405"/>
            <a:ext cx="7888895" cy="6683019"/>
            <a:chOff x="-1931806" y="87307"/>
            <a:chExt cx="10518525" cy="8910693"/>
          </a:xfrm>
        </p:grpSpPr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6271A490-9861-5849-B70C-04B8D937F110}"/>
                </a:ext>
              </a:extLst>
            </p:cNvPr>
            <p:cNvSpPr/>
            <p:nvPr/>
          </p:nvSpPr>
          <p:spPr>
            <a:xfrm>
              <a:off x="5386844" y="3449626"/>
              <a:ext cx="2118370" cy="89916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rgbClr val="FF0000">
                  <a:alpha val="40000"/>
                </a:srgb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75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endParaRPr lang="en-US" sz="675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endParaRPr lang="en-US" sz="675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endParaRPr lang="en-US" sz="6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Tour de France, 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Les Misérables- French Revolution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Fête de La Musique</a:t>
              </a:r>
            </a:p>
            <a:p>
              <a:pPr algn="ctr"/>
              <a:endParaRPr lang="en-US" sz="675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364BF1A6-64B4-AD42-B289-1C3E82FAD6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LineDrawing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202786" y="919357"/>
              <a:ext cx="5803899" cy="7175500"/>
            </a:xfrm>
            <a:prstGeom prst="rect">
              <a:avLst/>
            </a:prstGeom>
            <a:ln>
              <a:noFill/>
            </a:ln>
          </p:spPr>
        </p:pic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197FD4CD-F2E0-B649-9D13-350D86A157B6}"/>
                </a:ext>
              </a:extLst>
            </p:cNvPr>
            <p:cNvSpPr/>
            <p:nvPr/>
          </p:nvSpPr>
          <p:spPr>
            <a:xfrm>
              <a:off x="543685" y="8047058"/>
              <a:ext cx="1103798" cy="95094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5">
                  <a:lumMod val="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75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Differences between French and British schools,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La Francophonie</a:t>
              </a:r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FEBF2979-FA41-7344-BF37-B2FDB9AB6990}"/>
                </a:ext>
              </a:extLst>
            </p:cNvPr>
            <p:cNvGrpSpPr/>
            <p:nvPr/>
          </p:nvGrpSpPr>
          <p:grpSpPr>
            <a:xfrm>
              <a:off x="4406900" y="7655271"/>
              <a:ext cx="3301508" cy="1228379"/>
              <a:chOff x="4241800" y="7756871"/>
              <a:chExt cx="3301508" cy="1228379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643E18A0-2EEE-384B-BB65-48FD1C969AB2}"/>
                  </a:ext>
                </a:extLst>
              </p:cNvPr>
              <p:cNvSpPr/>
              <p:nvPr/>
            </p:nvSpPr>
            <p:spPr>
              <a:xfrm>
                <a:off x="4241800" y="8150127"/>
                <a:ext cx="1294407" cy="835123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  <a:effectLst>
                <a:glow rad="63500">
                  <a:schemeClr val="accent6">
                    <a:satMod val="175000"/>
                    <a:alpha val="40000"/>
                  </a:schemeClr>
                </a:glow>
                <a:softEdge rad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  <p:cxnSp>
            <p:nvCxnSpPr>
              <p:cNvPr id="3" name="Straight Connector 2">
                <a:extLst>
                  <a:ext uri="{FF2B5EF4-FFF2-40B4-BE49-F238E27FC236}">
                    <a16:creationId xmlns:a16="http://schemas.microsoft.com/office/drawing/2014/main" id="{F95D64A5-306D-F14A-9A90-6A8DA2BCC9C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534427" y="7756871"/>
                <a:ext cx="8881" cy="143828"/>
              </a:xfrm>
              <a:prstGeom prst="line">
                <a:avLst/>
              </a:prstGeom>
              <a:ln w="63500">
                <a:solidFill>
                  <a:schemeClr val="accent6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C643F785-DE69-DC40-A61C-77AD92EB302B}"/>
                </a:ext>
              </a:extLst>
            </p:cNvPr>
            <p:cNvGrpSpPr/>
            <p:nvPr/>
          </p:nvGrpSpPr>
          <p:grpSpPr>
            <a:xfrm>
              <a:off x="2772299" y="6835746"/>
              <a:ext cx="2323303" cy="1051482"/>
              <a:chOff x="2607199" y="6937346"/>
              <a:chExt cx="2323303" cy="1051482"/>
            </a:xfrm>
          </p:grpSpPr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E987830C-C293-2F4A-87DE-EC98AFA097F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71395" y="7486650"/>
                <a:ext cx="0" cy="502178"/>
              </a:xfrm>
              <a:prstGeom prst="line">
                <a:avLst/>
              </a:prstGeom>
              <a:ln w="63500">
                <a:solidFill>
                  <a:schemeClr val="accent6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96657063-70C8-AF4D-9C1C-ADCC25E00C8F}"/>
                  </a:ext>
                </a:extLst>
              </p:cNvPr>
              <p:cNvSpPr/>
              <p:nvPr/>
            </p:nvSpPr>
            <p:spPr>
              <a:xfrm>
                <a:off x="2617790" y="6940577"/>
                <a:ext cx="2310327" cy="668518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ffectLst>
                <a:glow rad="63500">
                  <a:srgbClr val="FF0000">
                    <a:alpha val="40000"/>
                  </a:srgbClr>
                </a:glow>
                <a:softEdge rad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75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endParaRPr>
              </a:p>
              <a:p>
                <a:pPr algn="ctr"/>
                <a:endParaRPr lang="en-US" sz="675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endParaRPr>
              </a:p>
              <a:p>
                <a:pPr algn="ctr"/>
                <a:r>
                  <a:rPr lang="en-US" sz="600" dirty="0">
                    <a:solidFill>
                      <a:schemeClr val="tx1"/>
                    </a:solidFill>
                    <a:latin typeface="Dotum" panose="020B0600000101010101" pitchFamily="34" charset="-127"/>
                    <a:ea typeface="Dotum" panose="020B0600000101010101" pitchFamily="34" charset="-127"/>
                  </a:rPr>
                  <a:t>Know how to describe yourself and others,</a:t>
                </a:r>
              </a:p>
              <a:p>
                <a:pPr algn="ctr"/>
                <a:r>
                  <a:rPr lang="en-US" sz="600" dirty="0">
                    <a:solidFill>
                      <a:schemeClr val="tx1"/>
                    </a:solidFill>
                    <a:latin typeface="Dotum" panose="020B0600000101010101" pitchFamily="34" charset="-127"/>
                    <a:ea typeface="Dotum" panose="020B0600000101010101" pitchFamily="34" charset="-127"/>
                  </a:rPr>
                  <a:t>What activities you like to do</a:t>
                </a:r>
                <a:r>
                  <a:rPr lang="en-US" sz="675" dirty="0">
                    <a:solidFill>
                      <a:schemeClr val="tx1"/>
                    </a:solidFill>
                    <a:latin typeface="Dotum" panose="020B0600000101010101" pitchFamily="34" charset="-127"/>
                    <a:ea typeface="Dotum" panose="020B0600000101010101" pitchFamily="34" charset="-127"/>
                  </a:rPr>
                  <a:t> </a:t>
                </a:r>
              </a:p>
              <a:p>
                <a:pPr algn="ctr"/>
                <a:endParaRPr lang="en-US" sz="675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endParaRPr>
              </a:p>
            </p:txBody>
          </p:sp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3FFEF0C-B066-3B4E-BF44-9434AB61E400}"/>
                  </a:ext>
                </a:extLst>
              </p:cNvPr>
              <p:cNvSpPr txBox="1"/>
              <p:nvPr/>
            </p:nvSpPr>
            <p:spPr>
              <a:xfrm>
                <a:off x="2607199" y="6937346"/>
                <a:ext cx="2323303" cy="3385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50" b="1" dirty="0"/>
                  <a:t>2. Yourself and Family</a:t>
                </a:r>
              </a:p>
            </p:txBody>
          </p:sp>
        </p:grp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7F9D5546-5A05-DE43-9604-33C9A003A26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14255" y="7902594"/>
              <a:ext cx="8972" cy="275503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F458DEB-01EA-5B48-A594-D9A0479A3578}"/>
                </a:ext>
              </a:extLst>
            </p:cNvPr>
            <p:cNvSpPr txBox="1"/>
            <p:nvPr/>
          </p:nvSpPr>
          <p:spPr>
            <a:xfrm>
              <a:off x="433790" y="8013195"/>
              <a:ext cx="1329522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/>
                <a:t>4.  School 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20331DD3-9C82-AA40-BD2C-CEE12A2225A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98551" y="7841453"/>
              <a:ext cx="10101" cy="186701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411236A-E19A-E14C-96E5-1B001D08666E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208552" y="6961899"/>
              <a:ext cx="0" cy="348368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82F6F94-A8BC-B247-B44D-E8C0704F509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43858" y="6053568"/>
              <a:ext cx="452857" cy="436264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BFB6C28-2A87-C24A-BEC0-0033FB1F143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21641" y="5671024"/>
              <a:ext cx="7115" cy="522211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0E6C1B7-777F-AE4A-8EDE-95914D19707F}"/>
                </a:ext>
              </a:extLst>
            </p:cNvPr>
            <p:cNvCxnSpPr>
              <a:cxnSpLocks/>
            </p:cNvCxnSpPr>
            <p:nvPr/>
          </p:nvCxnSpPr>
          <p:spPr>
            <a:xfrm rot="1380000">
              <a:off x="5417556" y="6212068"/>
              <a:ext cx="982278" cy="0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614F14E-FFA6-D44E-A310-2100E606010B}"/>
                </a:ext>
              </a:extLst>
            </p:cNvPr>
            <p:cNvSpPr/>
            <p:nvPr/>
          </p:nvSpPr>
          <p:spPr>
            <a:xfrm>
              <a:off x="4384586" y="8500429"/>
              <a:ext cx="1341438" cy="473765"/>
            </a:xfrm>
            <a:prstGeom prst="rect">
              <a:avLst/>
            </a:prstGeom>
            <a:noFill/>
            <a:ln>
              <a:noFill/>
            </a:ln>
            <a:effectLst>
              <a:softEdge rad="50800"/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600" dirty="0">
                  <a:latin typeface="Dotum" panose="020B0600000101010101" pitchFamily="34" charset="-127"/>
                  <a:ea typeface="Dotum" panose="020B0600000101010101" pitchFamily="34" charset="-127"/>
                </a:rPr>
                <a:t>Greetings, introducing yourself, France fun facts</a:t>
              </a:r>
            </a:p>
            <a:p>
              <a:pPr algn="ctr"/>
              <a:endParaRPr lang="en-US" sz="675" dirty="0">
                <a:latin typeface="Dotum" panose="020B0600000101010101" pitchFamily="34" charset="-127"/>
                <a:ea typeface="Dotum" panose="020B0600000101010101" pitchFamily="34" charset="-127"/>
                <a:cs typeface="Daytona Pro Condensed" panose="020F0502020204030204" pitchFamily="34" charset="0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F0FD9308-27BE-EF4D-95E2-94B42667DF6A}"/>
                </a:ext>
              </a:extLst>
            </p:cNvPr>
            <p:cNvSpPr/>
            <p:nvPr/>
          </p:nvSpPr>
          <p:spPr>
            <a:xfrm>
              <a:off x="-1417621" y="6743885"/>
              <a:ext cx="1429081" cy="78496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6">
                  <a:satMod val="1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75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Weather and seasons,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Know how to use verb faire/ </a:t>
              </a:r>
              <a:r>
                <a:rPr lang="en-US" sz="600" dirty="0" err="1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jouer</a:t>
              </a:r>
              <a:endParaRPr lang="en-US" sz="6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Sports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AB587E6B-F272-0145-B8DC-C7D03F2EB54A}"/>
                </a:ext>
              </a:extLst>
            </p:cNvPr>
            <p:cNvSpPr/>
            <p:nvPr/>
          </p:nvSpPr>
          <p:spPr>
            <a:xfrm>
              <a:off x="2309855" y="8166307"/>
              <a:ext cx="1887149" cy="71734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rgbClr val="FF0000">
                  <a:alpha val="40000"/>
                </a:srgb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75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School subjects- likes/dislikes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Telling the time/school uniform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43DE6B1-C290-1C4F-81B2-9B82D33B696D}"/>
                </a:ext>
              </a:extLst>
            </p:cNvPr>
            <p:cNvSpPr txBox="1"/>
            <p:nvPr/>
          </p:nvSpPr>
          <p:spPr>
            <a:xfrm>
              <a:off x="2265487" y="8131955"/>
              <a:ext cx="1974852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/>
                <a:t>3. School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F37B1E3-8DB6-2245-8E41-E07645DDCE20}"/>
                </a:ext>
              </a:extLst>
            </p:cNvPr>
            <p:cNvSpPr txBox="1"/>
            <p:nvPr/>
          </p:nvSpPr>
          <p:spPr>
            <a:xfrm>
              <a:off x="-1501112" y="6696556"/>
              <a:ext cx="1597464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/>
                <a:t>5. Free Time 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2454B683-9E49-D74E-B2D1-A872875D43E1}"/>
                </a:ext>
              </a:extLst>
            </p:cNvPr>
            <p:cNvSpPr/>
            <p:nvPr/>
          </p:nvSpPr>
          <p:spPr>
            <a:xfrm>
              <a:off x="-752993" y="5376432"/>
              <a:ext cx="1630588" cy="67593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5">
                  <a:lumMod val="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“La vie d’un Chat”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Le 14 </a:t>
              </a:r>
              <a:r>
                <a:rPr lang="en-US" sz="600" dirty="0" err="1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juillet</a:t>
              </a:r>
              <a:endParaRPr lang="en-US" sz="6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B418A697-4AD0-6345-9842-F8356AEF3AEE}"/>
                </a:ext>
              </a:extLst>
            </p:cNvPr>
            <p:cNvSpPr txBox="1"/>
            <p:nvPr/>
          </p:nvSpPr>
          <p:spPr>
            <a:xfrm>
              <a:off x="-776831" y="5315823"/>
              <a:ext cx="1678260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/>
                <a:t>6. Film Study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BFB909DF-743E-D043-A550-BFC41C495E2F}"/>
                </a:ext>
              </a:extLst>
            </p:cNvPr>
            <p:cNvSpPr/>
            <p:nvPr/>
          </p:nvSpPr>
          <p:spPr>
            <a:xfrm>
              <a:off x="2180745" y="4771527"/>
              <a:ext cx="1472677" cy="109305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rgbClr val="FF0000">
                  <a:alpha val="40000"/>
                </a:srgb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Talking about pets, describing your family,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Using possessive adjectives,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Describing where you live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18F30C40-1A23-024D-BCFA-D3EAD86AB791}"/>
                </a:ext>
              </a:extLst>
            </p:cNvPr>
            <p:cNvSpPr txBox="1"/>
            <p:nvPr/>
          </p:nvSpPr>
          <p:spPr>
            <a:xfrm>
              <a:off x="2263075" y="4733136"/>
              <a:ext cx="134507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/>
                <a:t>7.Family Life </a:t>
              </a: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F757637E-80FD-3949-929F-8BABF1182F65}"/>
                </a:ext>
              </a:extLst>
            </p:cNvPr>
            <p:cNvSpPr/>
            <p:nvPr/>
          </p:nvSpPr>
          <p:spPr>
            <a:xfrm>
              <a:off x="6309173" y="6053568"/>
              <a:ext cx="1886964" cy="75089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5">
                  <a:lumMod val="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Cultural Study of Paris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Introducing the Future tense</a:t>
              </a:r>
              <a:endParaRPr lang="en-US" sz="675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9C2693D-DB9F-7847-8662-B20F4DB5C941}"/>
                </a:ext>
              </a:extLst>
            </p:cNvPr>
            <p:cNvSpPr txBox="1"/>
            <p:nvPr/>
          </p:nvSpPr>
          <p:spPr>
            <a:xfrm>
              <a:off x="6418903" y="6020797"/>
              <a:ext cx="1587468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/>
                <a:t>9. Town/City 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12017E58-A145-FA46-80A4-F61BBF8CE01C}"/>
                </a:ext>
              </a:extLst>
            </p:cNvPr>
            <p:cNvSpPr/>
            <p:nvPr/>
          </p:nvSpPr>
          <p:spPr>
            <a:xfrm>
              <a:off x="6502867" y="4830488"/>
              <a:ext cx="1587468" cy="86173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6">
                  <a:satMod val="1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75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endParaRPr lang="en-US" sz="675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9A541E98-79B7-E94B-B440-23EC3CE7ED30}"/>
                </a:ext>
              </a:extLst>
            </p:cNvPr>
            <p:cNvSpPr txBox="1"/>
            <p:nvPr/>
          </p:nvSpPr>
          <p:spPr>
            <a:xfrm>
              <a:off x="6309173" y="4833871"/>
              <a:ext cx="1974852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/>
                <a:t>10.Town/City</a:t>
              </a:r>
            </a:p>
            <a:p>
              <a:pPr algn="ctr"/>
              <a:endParaRPr lang="en-US" sz="1050" b="1" dirty="0"/>
            </a:p>
          </p:txBody>
        </p: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F4F743A6-8318-134C-94D5-25053E9B259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62913" y="5255255"/>
              <a:ext cx="576080" cy="60568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Right Arrow 85">
              <a:extLst>
                <a:ext uri="{FF2B5EF4-FFF2-40B4-BE49-F238E27FC236}">
                  <a16:creationId xmlns:a16="http://schemas.microsoft.com/office/drawing/2014/main" id="{D206CE7A-54DC-BC49-ABCB-FFA887BDF7DC}"/>
                </a:ext>
              </a:extLst>
            </p:cNvPr>
            <p:cNvSpPr/>
            <p:nvPr/>
          </p:nvSpPr>
          <p:spPr>
            <a:xfrm rot="10800000">
              <a:off x="5821361" y="7729331"/>
              <a:ext cx="587403" cy="381909"/>
            </a:xfrm>
            <a:prstGeom prst="rightArrow">
              <a:avLst>
                <a:gd name="adj1" fmla="val 37171"/>
                <a:gd name="adj2" fmla="val 50000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1D8D1EEB-64D3-1D44-A7D0-FADC30B421A2}"/>
                </a:ext>
              </a:extLst>
            </p:cNvPr>
            <p:cNvSpPr/>
            <p:nvPr/>
          </p:nvSpPr>
          <p:spPr>
            <a:xfrm>
              <a:off x="2051765" y="121851"/>
              <a:ext cx="2691094" cy="66334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5">
                  <a:lumMod val="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endParaRPr lang="en-US" sz="6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endParaRPr lang="en-US" sz="6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A la Folie- Film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Writing a critique on film using three tenses</a:t>
              </a:r>
            </a:p>
            <a:p>
              <a:pPr algn="ctr"/>
              <a:endParaRPr lang="en-US" sz="6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7EBBE932-C7CA-CD4F-8656-83BA30E1AB80}"/>
                </a:ext>
              </a:extLst>
            </p:cNvPr>
            <p:cNvSpPr txBox="1"/>
            <p:nvPr/>
          </p:nvSpPr>
          <p:spPr>
            <a:xfrm>
              <a:off x="2261924" y="87307"/>
              <a:ext cx="2122662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/>
                <a:t>17.  Film Study</a:t>
              </a: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9CAC5F9C-0730-BC40-80A6-9DC4BEDAC6D0}"/>
                </a:ext>
              </a:extLst>
            </p:cNvPr>
            <p:cNvSpPr/>
            <p:nvPr/>
          </p:nvSpPr>
          <p:spPr>
            <a:xfrm>
              <a:off x="3962995" y="4962659"/>
              <a:ext cx="1487296" cy="92819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6">
                  <a:satMod val="1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endParaRPr lang="en-US" sz="6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endParaRPr lang="en-US" sz="6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endParaRPr lang="en-US" sz="6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Talking about breakfast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Ordering snacks in a café  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Introducing the past tense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Cultural Lessons on Christmas in France </a:t>
              </a:r>
            </a:p>
            <a:p>
              <a:pPr algn="ctr"/>
              <a:endParaRPr lang="en-US" sz="6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endParaRPr lang="en-US" sz="6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endParaRPr lang="en-US" sz="6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05F31F3C-10D7-1B4E-A1C0-4C911B91F169}"/>
                </a:ext>
              </a:extLst>
            </p:cNvPr>
            <p:cNvSpPr txBox="1"/>
            <p:nvPr/>
          </p:nvSpPr>
          <p:spPr>
            <a:xfrm>
              <a:off x="3931344" y="4904697"/>
              <a:ext cx="1504874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/>
                <a:t>8.Meal times  </a:t>
              </a:r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46512E3B-BE56-7C44-A9E8-22ACEB37C17B}"/>
                </a:ext>
              </a:extLst>
            </p:cNvPr>
            <p:cNvSpPr/>
            <p:nvPr/>
          </p:nvSpPr>
          <p:spPr>
            <a:xfrm>
              <a:off x="3051155" y="1588558"/>
              <a:ext cx="1772713" cy="90206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6">
                  <a:satMod val="1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Discussing weather, daily routine, where you live 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Using three tenses in writing</a:t>
              </a: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275976EF-8220-6742-BE42-53C2B4EEA41A}"/>
                </a:ext>
              </a:extLst>
            </p:cNvPr>
            <p:cNvSpPr txBox="1"/>
            <p:nvPr/>
          </p:nvSpPr>
          <p:spPr>
            <a:xfrm>
              <a:off x="3180485" y="1560729"/>
              <a:ext cx="1522613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/>
                <a:t>15. Daily Routine 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E20606A0-6EA7-B242-8EBE-DDFB3770334D}"/>
                </a:ext>
              </a:extLst>
            </p:cNvPr>
            <p:cNvSpPr/>
            <p:nvPr/>
          </p:nvSpPr>
          <p:spPr>
            <a:xfrm>
              <a:off x="2688394" y="3242538"/>
              <a:ext cx="1893048" cy="95915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5">
                  <a:lumMod val="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75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Talking about school holidays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Saying what activities you did on holiday,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Using a variety of tenses</a:t>
              </a: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87075F15-5409-B64E-A422-E8F5AFC59D50}"/>
                </a:ext>
              </a:extLst>
            </p:cNvPr>
            <p:cNvSpPr txBox="1"/>
            <p:nvPr/>
          </p:nvSpPr>
          <p:spPr>
            <a:xfrm>
              <a:off x="2570314" y="3240598"/>
              <a:ext cx="2122662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/>
                <a:t>12. Holidays </a:t>
              </a: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B5375DBE-CE42-5441-BD2F-62C33D0ED706}"/>
                </a:ext>
              </a:extLst>
            </p:cNvPr>
            <p:cNvSpPr txBox="1"/>
            <p:nvPr/>
          </p:nvSpPr>
          <p:spPr>
            <a:xfrm>
              <a:off x="5426412" y="3406737"/>
              <a:ext cx="1956897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/>
                <a:t>11. Film Study/Cultural Events</a:t>
              </a: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6C08C288-462F-7740-A463-F63724B4D52E}"/>
                </a:ext>
              </a:extLst>
            </p:cNvPr>
            <p:cNvSpPr/>
            <p:nvPr/>
          </p:nvSpPr>
          <p:spPr>
            <a:xfrm>
              <a:off x="-1680093" y="3151974"/>
              <a:ext cx="1748037" cy="96903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rgbClr val="FF0000">
                  <a:alpha val="40000"/>
                </a:srgb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75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Talking about festivals and celebrations in France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Buying food at the market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Talking about a past/future trip</a:t>
              </a: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99ECB4F9-1F87-E64B-8F10-8E3BEE052064}"/>
                </a:ext>
              </a:extLst>
            </p:cNvPr>
            <p:cNvSpPr txBox="1"/>
            <p:nvPr/>
          </p:nvSpPr>
          <p:spPr>
            <a:xfrm>
              <a:off x="-1931806" y="3128985"/>
              <a:ext cx="2104720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/>
                <a:t>13. Festivals</a:t>
              </a: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49CD3CD2-D373-9348-B022-83DE1F7835E9}"/>
                </a:ext>
              </a:extLst>
            </p:cNvPr>
            <p:cNvSpPr/>
            <p:nvPr/>
          </p:nvSpPr>
          <p:spPr>
            <a:xfrm>
              <a:off x="300807" y="1607434"/>
              <a:ext cx="2273197" cy="80462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5">
                  <a:lumMod val="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endParaRPr lang="en-US" sz="6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How spend my leisure time -  watching TV, cinema, eating out, using digital technology</a:t>
              </a: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B30F659E-EAB1-AD4E-A776-4D7976827F26}"/>
                </a:ext>
              </a:extLst>
            </p:cNvPr>
            <p:cNvSpPr txBox="1"/>
            <p:nvPr/>
          </p:nvSpPr>
          <p:spPr>
            <a:xfrm>
              <a:off x="296483" y="1607142"/>
              <a:ext cx="2273197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/>
                <a:t>14.  Leisure time</a:t>
              </a:r>
            </a:p>
          </p:txBody>
        </p: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E1E6FC6F-CF40-C745-9203-BDA74B2131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10939" y="5896591"/>
              <a:ext cx="0" cy="274269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DBED289E-29FE-484B-B7E6-B0A2FF8A0CB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952826" y="3959806"/>
              <a:ext cx="382515" cy="535379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E7385A9-45EA-D549-AF69-6EDCD7EF3921}"/>
                </a:ext>
              </a:extLst>
            </p:cNvPr>
            <p:cNvSpPr/>
            <p:nvPr/>
          </p:nvSpPr>
          <p:spPr>
            <a:xfrm>
              <a:off x="1171233" y="5657071"/>
              <a:ext cx="952500" cy="959153"/>
            </a:xfrm>
            <a:prstGeom prst="ellipse">
              <a:avLst/>
            </a:prstGeom>
            <a:solidFill>
              <a:srgbClr val="92D050"/>
            </a:solidFill>
            <a:ln w="508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/>
                <a:t>Year 8</a:t>
              </a:r>
            </a:p>
          </p:txBody>
        </p: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60E35B25-D0F4-2647-8DAB-5301A2D85F8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32420" y="4209224"/>
              <a:ext cx="0" cy="269375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6571B0B7-D864-C445-94A6-5B0166433945}"/>
                </a:ext>
              </a:extLst>
            </p:cNvPr>
            <p:cNvSpPr/>
            <p:nvPr/>
          </p:nvSpPr>
          <p:spPr>
            <a:xfrm>
              <a:off x="6112471" y="1439198"/>
              <a:ext cx="2189672" cy="105837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rgbClr val="FF0000">
                  <a:alpha val="40000"/>
                </a:srgb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75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r>
                <a:rPr lang="en-US" sz="600" dirty="0">
                  <a:solidFill>
                    <a:schemeClr val="tx1"/>
                  </a:solidFill>
                  <a:latin typeface="Dotum" panose="020B0600000101010101" pitchFamily="34" charset="-127"/>
                  <a:ea typeface="Dotum" panose="020B0600000101010101" pitchFamily="34" charset="-127"/>
                </a:rPr>
                <a:t>Giving opinions on sports, using the comparative, asking for and giving directions, talking about injuries and illness, parts of the body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E5BD4C05-46FA-FC4D-B9A6-60C8F977BDEA}"/>
                </a:ext>
              </a:extLst>
            </p:cNvPr>
            <p:cNvSpPr txBox="1"/>
            <p:nvPr/>
          </p:nvSpPr>
          <p:spPr>
            <a:xfrm>
              <a:off x="5726025" y="1470326"/>
              <a:ext cx="2860694" cy="3385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/>
                <a:t>16. Sport </a:t>
              </a:r>
            </a:p>
          </p:txBody>
        </p: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AD2E3BD0-7C30-F44F-81E8-84A77C556467}"/>
                </a:ext>
              </a:extLst>
            </p:cNvPr>
            <p:cNvCxnSpPr>
              <a:cxnSpLocks/>
            </p:cNvCxnSpPr>
            <p:nvPr/>
          </p:nvCxnSpPr>
          <p:spPr>
            <a:xfrm rot="17160000" flipH="1" flipV="1">
              <a:off x="208965" y="3493824"/>
              <a:ext cx="73907" cy="288643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F14B4995-37E4-9346-BB5F-E7858BFAC7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39890" y="2412061"/>
              <a:ext cx="0" cy="355704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>
              <a:extLst>
                <a:ext uri="{FF2B5EF4-FFF2-40B4-BE49-F238E27FC236}">
                  <a16:creationId xmlns:a16="http://schemas.microsoft.com/office/drawing/2014/main" id="{47AF9FAE-EF97-644F-B48C-476C1FB9ED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0061" y="2526993"/>
              <a:ext cx="1" cy="265351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>
              <a:extLst>
                <a:ext uri="{FF2B5EF4-FFF2-40B4-BE49-F238E27FC236}">
                  <a16:creationId xmlns:a16="http://schemas.microsoft.com/office/drawing/2014/main" id="{0D58390F-49DC-E94B-8881-42FB4318D6E8}"/>
                </a:ext>
              </a:extLst>
            </p:cNvPr>
            <p:cNvCxnSpPr>
              <a:cxnSpLocks/>
            </p:cNvCxnSpPr>
            <p:nvPr/>
          </p:nvCxnSpPr>
          <p:spPr>
            <a:xfrm rot="6480000" flipH="1" flipV="1">
              <a:off x="5920555" y="1846122"/>
              <a:ext cx="92823" cy="244525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F4AC0543-61A0-EC4D-BFA3-C9A642AA7B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94137" y="823691"/>
              <a:ext cx="0" cy="277367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0C168E1-3F3F-24DD-C706-3F191C35BCAD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7373313" y="5904121"/>
            <a:ext cx="5419" cy="107174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4" name="Picture 8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24514" flipV="1">
            <a:off x="322354" y="288683"/>
            <a:ext cx="1785441" cy="11529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3" name="Picture 10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1996" y="5016754"/>
            <a:ext cx="2056944" cy="1469246"/>
          </a:xfrm>
          <a:prstGeom prst="rect">
            <a:avLst/>
          </a:prstGeom>
        </p:spPr>
      </p:pic>
      <p:pic>
        <p:nvPicPr>
          <p:cNvPr id="26" name="Picture 25" descr="A blue card with flags and white text&#10;&#10;Description automatically generated">
            <a:extLst>
              <a:ext uri="{FF2B5EF4-FFF2-40B4-BE49-F238E27FC236}">
                <a16:creationId xmlns:a16="http://schemas.microsoft.com/office/drawing/2014/main" id="{E67AFC61-8D0C-AFE7-51AC-6A0A872C42D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272211" y="5499423"/>
            <a:ext cx="2056944" cy="1081519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AA7916E1-97E3-217A-3C8F-89DEF20F8E42}"/>
              </a:ext>
            </a:extLst>
          </p:cNvPr>
          <p:cNvSpPr txBox="1"/>
          <p:nvPr/>
        </p:nvSpPr>
        <p:spPr>
          <a:xfrm>
            <a:off x="8463155" y="3822356"/>
            <a:ext cx="1210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" dirty="0">
                <a:latin typeface="Dotum" panose="020B0503020000020004" pitchFamily="34" charset="-127"/>
                <a:ea typeface="Dotum" panose="020B0503020000020004" pitchFamily="34" charset="-127"/>
              </a:rPr>
              <a:t>Describing places in town </a:t>
            </a:r>
          </a:p>
          <a:p>
            <a:pPr algn="ctr"/>
            <a:r>
              <a:rPr lang="en-GB" sz="600" dirty="0">
                <a:latin typeface="Dotum" panose="020B0503020000020004" pitchFamily="34" charset="-127"/>
                <a:ea typeface="Dotum" panose="020B0503020000020004" pitchFamily="34" charset="-127"/>
              </a:rPr>
              <a:t>Using 3 tenses to describe your town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3B3A4D2-31A6-5766-DBAF-410F05B68B1F}"/>
              </a:ext>
            </a:extLst>
          </p:cNvPr>
          <p:cNvSpPr/>
          <p:nvPr/>
        </p:nvSpPr>
        <p:spPr>
          <a:xfrm>
            <a:off x="8395607" y="5577187"/>
            <a:ext cx="714375" cy="719365"/>
          </a:xfrm>
          <a:prstGeom prst="ellipse">
            <a:avLst/>
          </a:prstGeom>
          <a:solidFill>
            <a:srgbClr val="92D050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Year 7</a:t>
            </a:r>
          </a:p>
        </p:txBody>
      </p:sp>
      <p:pic>
        <p:nvPicPr>
          <p:cNvPr id="81" name="Picture 8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3785" y="296464"/>
            <a:ext cx="1812301" cy="225661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8ADDFFC-7366-0C85-87A4-5D4C0F5BA920}"/>
              </a:ext>
            </a:extLst>
          </p:cNvPr>
          <p:cNvSpPr txBox="1"/>
          <p:nvPr/>
        </p:nvSpPr>
        <p:spPr>
          <a:xfrm>
            <a:off x="6815589" y="6011295"/>
            <a:ext cx="112628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/>
              <a:t>1. Introduction</a:t>
            </a:r>
          </a:p>
          <a:p>
            <a:pPr algn="ctr"/>
            <a:r>
              <a:rPr lang="en-US" sz="1050" b="1" dirty="0"/>
              <a:t>to French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6F026A44-D7FB-C94E-85FE-60407062BF29}"/>
              </a:ext>
            </a:extLst>
          </p:cNvPr>
          <p:cNvSpPr/>
          <p:nvPr/>
        </p:nvSpPr>
        <p:spPr>
          <a:xfrm>
            <a:off x="4316885" y="2970065"/>
            <a:ext cx="714375" cy="719366"/>
          </a:xfrm>
          <a:prstGeom prst="ellipse">
            <a:avLst/>
          </a:prstGeom>
          <a:solidFill>
            <a:srgbClr val="92D050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Year 9</a:t>
            </a:r>
          </a:p>
        </p:txBody>
      </p:sp>
      <p:sp>
        <p:nvSpPr>
          <p:cNvPr id="66" name="Right Arrow 85">
            <a:extLst>
              <a:ext uri="{FF2B5EF4-FFF2-40B4-BE49-F238E27FC236}">
                <a16:creationId xmlns:a16="http://schemas.microsoft.com/office/drawing/2014/main" id="{8307BE81-AE41-AF44-073B-152613123F93}"/>
              </a:ext>
            </a:extLst>
          </p:cNvPr>
          <p:cNvSpPr/>
          <p:nvPr/>
        </p:nvSpPr>
        <p:spPr>
          <a:xfrm rot="10800000">
            <a:off x="3596241" y="715446"/>
            <a:ext cx="440552" cy="286432"/>
          </a:xfrm>
          <a:prstGeom prst="rightArrow">
            <a:avLst>
              <a:gd name="adj1" fmla="val 37171"/>
              <a:gd name="adj2" fmla="val 50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BC454D2E-622F-101C-6912-E8A082ED0A30}"/>
              </a:ext>
            </a:extLst>
          </p:cNvPr>
          <p:cNvSpPr/>
          <p:nvPr/>
        </p:nvSpPr>
        <p:spPr>
          <a:xfrm>
            <a:off x="2791289" y="505490"/>
            <a:ext cx="714375" cy="719365"/>
          </a:xfrm>
          <a:prstGeom prst="ellipse">
            <a:avLst/>
          </a:prstGeom>
          <a:solidFill>
            <a:srgbClr val="92D050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GCSE</a:t>
            </a:r>
          </a:p>
        </p:txBody>
      </p:sp>
    </p:spTree>
    <p:extLst>
      <p:ext uri="{BB962C8B-B14F-4D97-AF65-F5344CB8AC3E}">
        <p14:creationId xmlns:p14="http://schemas.microsoft.com/office/powerpoint/2010/main" val="2591470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D26B4F00F00A40A50C9172C4B22F22" ma:contentTypeVersion="26" ma:contentTypeDescription="Create a new document." ma:contentTypeScope="" ma:versionID="4ecab758a1ff0d07551da865adfc59e6">
  <xsd:schema xmlns:xsd="http://www.w3.org/2001/XMLSchema" xmlns:xs="http://www.w3.org/2001/XMLSchema" xmlns:p="http://schemas.microsoft.com/office/2006/metadata/properties" xmlns:ns2="3531846c-d046-4591-83da-72e70d1ce913" xmlns:ns3="136412b4-f605-4a0e-9721-468d2a88b977" targetNamespace="http://schemas.microsoft.com/office/2006/metadata/properties" ma:root="true" ma:fieldsID="541bb5476a61c8520f786e987e00fefd" ns2:_="" ns3:_="">
    <xsd:import namespace="3531846c-d046-4591-83da-72e70d1ce913"/>
    <xsd:import namespace="136412b4-f605-4a0e-9721-468d2a88b9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1846c-d046-4591-83da-72e70d1ce9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6412b4-f605-4a0e-9721-468d2a88b97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56809498-a686-4d8a-b8a2-23c810981bcd}" ma:internalName="TaxCatchAll" ma:showField="CatchAllData" ma:web="136412b4-f605-4a0e-9721-468d2a88b9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DC6CE85-C6C3-42EB-AA05-8F1C9BABDBBC}"/>
</file>

<file path=customXml/itemProps2.xml><?xml version="1.0" encoding="utf-8"?>
<ds:datastoreItem xmlns:ds="http://schemas.openxmlformats.org/officeDocument/2006/customXml" ds:itemID="{976D6A72-E36C-422E-9650-55C68654F35B}"/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310</Words>
  <Application>Microsoft Office PowerPoint</Application>
  <PresentationFormat>Widescreen</PresentationFormat>
  <Paragraphs>82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Dotum</vt:lpstr>
      <vt:lpstr>Arial</vt:lpstr>
      <vt:lpstr>Calibri</vt:lpstr>
      <vt:lpstr>Calibri Light</vt:lpstr>
      <vt:lpstr>Office Theme</vt:lpstr>
      <vt:lpstr>PowerPoint Presentation</vt:lpstr>
    </vt:vector>
  </TitlesOfParts>
  <Company>Cowley International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Paula Lavelle</dc:creator>
  <cp:lastModifiedBy>Paula Lavelle</cp:lastModifiedBy>
  <cp:revision>4</cp:revision>
  <dcterms:created xsi:type="dcterms:W3CDTF">2024-07-09T10:24:40Z</dcterms:created>
  <dcterms:modified xsi:type="dcterms:W3CDTF">2024-07-11T07:31:14Z</dcterms:modified>
</cp:coreProperties>
</file>