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4" r:id="rId2"/>
  </p:sldIdLst>
  <p:sldSz cx="6858000" cy="9144000" type="screen4x3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Hunt" initials="JH" lastIdx="1" clrIdx="0">
    <p:extLst>
      <p:ext uri="{19B8F6BF-5375-455C-9EA6-DF929625EA0E}">
        <p15:presenceInfo xmlns:p15="http://schemas.microsoft.com/office/powerpoint/2012/main" userId="S::james.hunt@Cowleysthelens.org.uk::51410baf-680d-485e-8e2e-4b513fa3148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17"/>
    <a:srgbClr val="FEF1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94620"/>
  </p:normalViewPr>
  <p:slideViewPr>
    <p:cSldViewPr snapToGrid="0" snapToObjects="1">
      <p:cViewPr varScale="1">
        <p:scale>
          <a:sx n="81" d="100"/>
          <a:sy n="81" d="100"/>
        </p:scale>
        <p:origin x="29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commentAuthors" Target="commentAuthor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AF585B-05C9-4349-914D-F23F933DD40D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03688" y="850900"/>
            <a:ext cx="171926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201" y="3271103"/>
            <a:ext cx="7942238" cy="26764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F828F-DA25-4591-BDDE-42757BECAB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12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F828F-DA25-4591-BDDE-42757BECAB4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353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11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4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3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54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7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06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5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2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41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9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2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849D4-6937-9045-8BA5-70EA5F5332F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8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roup 151">
            <a:extLst>
              <a:ext uri="{FF2B5EF4-FFF2-40B4-BE49-F238E27FC236}">
                <a16:creationId xmlns:a16="http://schemas.microsoft.com/office/drawing/2014/main" id="{A4E9A7C6-053E-1C4A-8D7F-E7641ED104E3}"/>
              </a:ext>
            </a:extLst>
          </p:cNvPr>
          <p:cNvGrpSpPr/>
          <p:nvPr/>
        </p:nvGrpSpPr>
        <p:grpSpPr>
          <a:xfrm>
            <a:off x="254411" y="548668"/>
            <a:ext cx="6583415" cy="8467581"/>
            <a:chOff x="158139" y="383816"/>
            <a:chExt cx="6911198" cy="8467581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364BF1A6-64B4-AD42-B289-1C3E82FAD6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LineDrawing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663452" y="852910"/>
              <a:ext cx="5803900" cy="717550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FEBF2979-FA41-7344-BF37-B2FDB9AB6990}"/>
                </a:ext>
              </a:extLst>
            </p:cNvPr>
            <p:cNvGrpSpPr/>
            <p:nvPr/>
          </p:nvGrpSpPr>
          <p:grpSpPr>
            <a:xfrm>
              <a:off x="4058332" y="7794562"/>
              <a:ext cx="1701494" cy="1056835"/>
              <a:chOff x="3893232" y="7896162"/>
              <a:chExt cx="1701494" cy="1056835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643E18A0-2EEE-384B-BB65-48FD1C969AB2}"/>
                  </a:ext>
                </a:extLst>
              </p:cNvPr>
              <p:cNvSpPr/>
              <p:nvPr/>
            </p:nvSpPr>
            <p:spPr>
              <a:xfrm>
                <a:off x="3893232" y="8260636"/>
                <a:ext cx="1701494" cy="692361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>
                <a:glow rad="63500">
                  <a:schemeClr val="accent6">
                    <a:satMod val="175000"/>
                    <a:alpha val="40000"/>
                  </a:schemeClr>
                </a:glo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100" b="1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pPr algn="ctr"/>
                <a:endParaRPr lang="en-GB" sz="1050" b="1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pPr algn="ctr"/>
                <a:r>
                  <a:rPr lang="en-GB" sz="1050" b="1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1. Migrants in Britain</a:t>
                </a:r>
              </a:p>
              <a:p>
                <a:pPr algn="ctr"/>
                <a:r>
                  <a:rPr lang="en-GB" sz="105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Medieval England 800-1500</a:t>
                </a:r>
              </a:p>
              <a:p>
                <a:pPr algn="ctr"/>
                <a:endParaRPr lang="en-GB" sz="14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pPr algn="ctr"/>
                <a:r>
                  <a:rPr lang="en-US" sz="105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 </a:t>
                </a:r>
              </a:p>
            </p:txBody>
          </p:sp>
          <p:cxnSp>
            <p:nvCxnSpPr>
              <p:cNvPr id="3" name="Straight Connector 2">
                <a:extLst>
                  <a:ext uri="{FF2B5EF4-FFF2-40B4-BE49-F238E27FC236}">
                    <a16:creationId xmlns:a16="http://schemas.microsoft.com/office/drawing/2014/main" id="{F95D64A5-306D-F14A-9A90-6A8DA2BCC9C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739293" y="7896162"/>
                <a:ext cx="139070" cy="294138"/>
              </a:xfrm>
              <a:prstGeom prst="line">
                <a:avLst/>
              </a:prstGeom>
              <a:ln w="63500">
                <a:solidFill>
                  <a:schemeClr val="accent6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C643F785-DE69-DC40-A61C-77AD92EB302B}"/>
                </a:ext>
              </a:extLst>
            </p:cNvPr>
            <p:cNvGrpSpPr/>
            <p:nvPr/>
          </p:nvGrpSpPr>
          <p:grpSpPr>
            <a:xfrm>
              <a:off x="1526467" y="6667291"/>
              <a:ext cx="2851664" cy="997405"/>
              <a:chOff x="1361367" y="6768891"/>
              <a:chExt cx="2851664" cy="997405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E987830C-C293-2F4A-87DE-EC98AFA097F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065599" y="7366933"/>
                <a:ext cx="147432" cy="399363"/>
              </a:xfrm>
              <a:prstGeom prst="line">
                <a:avLst/>
              </a:prstGeom>
              <a:ln w="63500">
                <a:solidFill>
                  <a:schemeClr val="accent6"/>
                </a:solidFill>
                <a:head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96657063-70C8-AF4D-9C1C-ADCC25E00C8F}"/>
                  </a:ext>
                </a:extLst>
              </p:cNvPr>
              <p:cNvSpPr/>
              <p:nvPr/>
            </p:nvSpPr>
            <p:spPr>
              <a:xfrm>
                <a:off x="1361367" y="6768891"/>
                <a:ext cx="1418506" cy="79952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>
                <a:glow rad="63500">
                  <a:srgbClr val="FF0000">
                    <a:alpha val="40000"/>
                  </a:srgbClr>
                </a:glow>
                <a:softEdge rad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b="1" dirty="0">
                    <a:solidFill>
                      <a:schemeClr val="tx1"/>
                    </a:solidFill>
                    <a:latin typeface="Bahnschrift" panose="020B0502040204020203" pitchFamily="34" charset="0"/>
                    <a:ea typeface="Dotum" panose="020B0600000101010101" pitchFamily="34" charset="-127"/>
                  </a:rPr>
                  <a:t>4.</a:t>
                </a:r>
                <a:r>
                  <a:rPr lang="en-GB" sz="1050" b="1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 Migrants in Britain</a:t>
                </a:r>
              </a:p>
              <a:p>
                <a:pPr algn="ctr"/>
                <a:r>
                  <a:rPr lang="en-GB" sz="1050" b="1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 </a:t>
                </a:r>
                <a:r>
                  <a:rPr lang="en-US" sz="1050" dirty="0">
                    <a:solidFill>
                      <a:schemeClr val="tx1"/>
                    </a:solidFill>
                    <a:latin typeface="Bahnschrift" panose="020B0502040204020203" pitchFamily="34" charset="0"/>
                    <a:ea typeface="Dotum" panose="020B0600000101010101" pitchFamily="34" charset="-127"/>
                  </a:rPr>
                  <a:t>Modern Britain 1900-present day </a:t>
                </a:r>
                <a:endParaRPr lang="en-US" sz="900" dirty="0">
                  <a:solidFill>
                    <a:schemeClr val="tx1"/>
                  </a:solidFill>
                  <a:latin typeface="Bahnschrift" panose="020B0502040204020203" pitchFamily="34" charset="0"/>
                  <a:ea typeface="Dotum" panose="020B0600000101010101" pitchFamily="34" charset="-127"/>
                </a:endParaRPr>
              </a:p>
              <a:p>
                <a:pPr algn="ctr"/>
                <a:endParaRPr lang="en-US" sz="1050" dirty="0">
                  <a:solidFill>
                    <a:schemeClr val="tx1"/>
                  </a:solidFill>
                  <a:latin typeface="Bahnschrift" panose="020B0502040204020203" pitchFamily="34" charset="0"/>
                  <a:ea typeface="Dotum" panose="020B0600000101010101" pitchFamily="34" charset="-127"/>
                </a:endParaRPr>
              </a:p>
            </p:txBody>
          </p:sp>
        </p:grp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BFB909DF-743E-D043-A550-BFC41C495E2F}"/>
                </a:ext>
              </a:extLst>
            </p:cNvPr>
            <p:cNvSpPr/>
            <p:nvPr/>
          </p:nvSpPr>
          <p:spPr>
            <a:xfrm>
              <a:off x="158139" y="1708700"/>
              <a:ext cx="1035575" cy="115449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rgbClr val="FF0000">
                  <a:alpha val="40000"/>
                </a:srgb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50" b="1" dirty="0">
                  <a:solidFill>
                    <a:schemeClr val="tx1"/>
                  </a:solidFill>
                  <a:latin typeface="Bahnschrift" panose="020B0502040204020203" pitchFamily="34" charset="0"/>
                </a:rPr>
                <a:t>12. Weimar and Nazi Germany 1918-39</a:t>
              </a:r>
            </a:p>
            <a:p>
              <a:pPr algn="ctr"/>
              <a:r>
                <a:rPr lang="en-GB" sz="1050" dirty="0">
                  <a:solidFill>
                    <a:schemeClr val="tx1"/>
                  </a:solidFill>
                  <a:latin typeface="Bahnschrift" panose="020B0502040204020203" pitchFamily="34" charset="0"/>
                  <a:ea typeface="Dotum" panose="020B0600000101010101" pitchFamily="34" charset="-127"/>
                </a:rPr>
                <a:t>Weimar Germany 1918-1929</a:t>
              </a:r>
              <a:endParaRPr lang="en-US" sz="1100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endParaRPr>
            </a:p>
          </p:txBody>
        </p:sp>
        <p:sp>
          <p:nvSpPr>
            <p:cNvPr id="86" name="Right Arrow 85">
              <a:extLst>
                <a:ext uri="{FF2B5EF4-FFF2-40B4-BE49-F238E27FC236}">
                  <a16:creationId xmlns:a16="http://schemas.microsoft.com/office/drawing/2014/main" id="{D206CE7A-54DC-BC49-ABCB-FFA887BDF7DC}"/>
                </a:ext>
              </a:extLst>
            </p:cNvPr>
            <p:cNvSpPr/>
            <p:nvPr/>
          </p:nvSpPr>
          <p:spPr>
            <a:xfrm rot="10800000">
              <a:off x="5389216" y="7684450"/>
              <a:ext cx="587403" cy="381909"/>
            </a:xfrm>
            <a:prstGeom prst="rightArrow">
              <a:avLst>
                <a:gd name="adj1" fmla="val 37171"/>
                <a:gd name="adj2" fmla="val 5000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Bahnschrift" panose="020B0502040204020203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7EBBE932-C7CA-CD4F-8656-83BA30E1AB80}"/>
                </a:ext>
              </a:extLst>
            </p:cNvPr>
            <p:cNvSpPr txBox="1"/>
            <p:nvPr/>
          </p:nvSpPr>
          <p:spPr>
            <a:xfrm>
              <a:off x="406729" y="383816"/>
              <a:ext cx="212266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b="1" dirty="0">
                <a:latin typeface="Bahnschrift" panose="020B0502040204020203" pitchFamily="34" charset="0"/>
              </a:endParaRP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FDAEB582-CD6C-EB4D-8B78-1153B15F2BDE}"/>
                </a:ext>
              </a:extLst>
            </p:cNvPr>
            <p:cNvSpPr/>
            <p:nvPr/>
          </p:nvSpPr>
          <p:spPr>
            <a:xfrm>
              <a:off x="5688771" y="3295192"/>
              <a:ext cx="1380566" cy="887048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endParaRPr>
            </a:p>
            <a:p>
              <a:pPr algn="ctr"/>
              <a:r>
                <a:rPr lang="en-US" sz="1100" b="1" dirty="0">
                  <a:solidFill>
                    <a:schemeClr val="tx1"/>
                  </a:solidFill>
                  <a:latin typeface="Bahnschrift" panose="020B0502040204020203" pitchFamily="34" charset="0"/>
                  <a:ea typeface="Dotum" panose="020B0600000101010101" pitchFamily="34" charset="-127"/>
                </a:rPr>
                <a:t>9. </a:t>
              </a:r>
              <a:r>
                <a:rPr lang="en-GB" sz="1100" b="1" dirty="0">
                  <a:solidFill>
                    <a:schemeClr val="tx1"/>
                  </a:solidFill>
                  <a:latin typeface="Bahnschrift" panose="020B0502040204020203" pitchFamily="34" charset="0"/>
                  <a:ea typeface="Dotum" panose="020B0600000101010101" pitchFamily="34" charset="-127"/>
                </a:rPr>
                <a:t> Superpower relations and the Cold War, 1941-1991</a:t>
              </a:r>
            </a:p>
            <a:p>
              <a:pPr algn="ctr"/>
              <a:r>
                <a:rPr lang="en-GB" sz="1100" dirty="0">
                  <a:solidFill>
                    <a:schemeClr val="tx1"/>
                  </a:solidFill>
                  <a:latin typeface="Bahnschrift" panose="020B0502040204020203" pitchFamily="34" charset="0"/>
                  <a:ea typeface="Dotum" panose="020B0600000101010101" pitchFamily="34" charset="-127"/>
                </a:rPr>
                <a:t>The origins of the Cold War, 1941–58</a:t>
              </a:r>
            </a:p>
            <a:p>
              <a:pPr algn="ctr"/>
              <a:endParaRPr lang="en-US" sz="1100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endParaRPr>
            </a:p>
          </p:txBody>
        </p: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60E35B25-D0F4-2647-8DAB-5301A2D85F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87835" y="4074248"/>
              <a:ext cx="37010" cy="315876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AD2E3BD0-7C30-F44F-81E8-84A77C55646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823293" y="2167732"/>
              <a:ext cx="17810" cy="412835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F14B4995-37E4-9346-BB5F-E7858BFAC7B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238955" y="2194826"/>
              <a:ext cx="75220" cy="495343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F4AC0543-61A0-EC4D-BFA3-C9A642AA7B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66653" y="4074248"/>
              <a:ext cx="120981" cy="366311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0E6C1B7-777F-AE4A-8EDE-95914D19707F}"/>
                </a:ext>
              </a:extLst>
            </p:cNvPr>
            <p:cNvCxnSpPr>
              <a:cxnSpLocks/>
              <a:endCxn id="54" idx="0"/>
            </p:cNvCxnSpPr>
            <p:nvPr/>
          </p:nvCxnSpPr>
          <p:spPr>
            <a:xfrm flipH="1">
              <a:off x="1824142" y="7820938"/>
              <a:ext cx="163492" cy="296520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Oval 70">
            <a:extLst>
              <a:ext uri="{FF2B5EF4-FFF2-40B4-BE49-F238E27FC236}">
                <a16:creationId xmlns:a16="http://schemas.microsoft.com/office/drawing/2014/main" id="{6F026A44-D7FB-C94E-85FE-60407062BF29}"/>
              </a:ext>
            </a:extLst>
          </p:cNvPr>
          <p:cNvSpPr/>
          <p:nvPr/>
        </p:nvSpPr>
        <p:spPr>
          <a:xfrm>
            <a:off x="5311891" y="4439768"/>
            <a:ext cx="952500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Year 11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9D0772AE-6C28-CF40-95D0-91A5A1DF0B38}"/>
              </a:ext>
            </a:extLst>
          </p:cNvPr>
          <p:cNvSpPr txBox="1"/>
          <p:nvPr/>
        </p:nvSpPr>
        <p:spPr>
          <a:xfrm>
            <a:off x="602660" y="8886"/>
            <a:ext cx="3768437" cy="584775"/>
          </a:xfrm>
          <a:prstGeom prst="rect">
            <a:avLst/>
          </a:prstGeom>
          <a:noFill/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History</a:t>
            </a:r>
          </a:p>
          <a:p>
            <a:pPr algn="ctr"/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GCSE LEARNING JOURNEY</a:t>
            </a: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E7385A9-45EA-D549-AF69-6EDCD7EF3921}"/>
              </a:ext>
            </a:extLst>
          </p:cNvPr>
          <p:cNvSpPr/>
          <p:nvPr/>
        </p:nvSpPr>
        <p:spPr>
          <a:xfrm>
            <a:off x="5881545" y="7557356"/>
            <a:ext cx="952500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Year 10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EFA874F6-AA94-2444-A7DE-E0B2240FEF97}"/>
              </a:ext>
            </a:extLst>
          </p:cNvPr>
          <p:cNvSpPr/>
          <p:nvPr/>
        </p:nvSpPr>
        <p:spPr>
          <a:xfrm>
            <a:off x="176123" y="492678"/>
            <a:ext cx="1570892" cy="1324883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Ready for A Level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9CD3CD2-D373-9348-B022-83DE1F7835E9}"/>
              </a:ext>
            </a:extLst>
          </p:cNvPr>
          <p:cNvSpPr/>
          <p:nvPr/>
        </p:nvSpPr>
        <p:spPr>
          <a:xfrm>
            <a:off x="1893865" y="1770147"/>
            <a:ext cx="1517626" cy="6432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rPr>
              <a:t>13. </a:t>
            </a:r>
            <a:r>
              <a:rPr lang="en-GB" sz="1050" b="1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rPr>
              <a:t>Weimar and Nazi Germany 1918 1939 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rPr>
              <a:t>Hitler’s rise to power</a:t>
            </a:r>
            <a:endParaRPr lang="en-US" sz="1200" dirty="0">
              <a:solidFill>
                <a:schemeClr val="tx1"/>
              </a:solidFill>
              <a:latin typeface="Bahnschrift" panose="020B0502040204020203" pitchFamily="34" charset="0"/>
              <a:ea typeface="Dotum" panose="020B0600000101010101" pitchFamily="34" charset="-127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0E35B25-D0F4-2647-8DAB-5301A2D85F81}"/>
              </a:ext>
            </a:extLst>
          </p:cNvPr>
          <p:cNvCxnSpPr>
            <a:cxnSpLocks/>
          </p:cNvCxnSpPr>
          <p:nvPr/>
        </p:nvCxnSpPr>
        <p:spPr>
          <a:xfrm flipV="1">
            <a:off x="1057544" y="7347930"/>
            <a:ext cx="512698" cy="282312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46512E3B-BE56-7C44-A9E8-22ACEB37C17B}"/>
              </a:ext>
            </a:extLst>
          </p:cNvPr>
          <p:cNvSpPr/>
          <p:nvPr/>
        </p:nvSpPr>
        <p:spPr>
          <a:xfrm>
            <a:off x="4330674" y="1672239"/>
            <a:ext cx="1448725" cy="779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rPr>
              <a:t>14. </a:t>
            </a:r>
            <a:r>
              <a:rPr lang="en-GB" sz="1050" b="1" dirty="0">
                <a:solidFill>
                  <a:schemeClr val="tx1"/>
                </a:solidFill>
                <a:latin typeface="Bahnschrift" panose="020B0502040204020203" pitchFamily="34" charset="0"/>
              </a:rPr>
              <a:t>Weimar and Nazi Germany 1918-1939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rPr>
              <a:t>Nazi control and dictatorship 1933-1939</a:t>
            </a:r>
            <a:endParaRPr lang="en-US" sz="1050" dirty="0">
              <a:solidFill>
                <a:schemeClr val="tx1"/>
              </a:solidFill>
              <a:latin typeface="Bahnschrift" panose="020B0502040204020203" pitchFamily="34" charset="0"/>
              <a:ea typeface="Dotum" panose="020B0600000101010101" pitchFamily="34" charset="-127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9CD3CD2-D373-9348-B022-83DE1F7835E9}"/>
              </a:ext>
            </a:extLst>
          </p:cNvPr>
          <p:cNvSpPr/>
          <p:nvPr/>
        </p:nvSpPr>
        <p:spPr>
          <a:xfrm>
            <a:off x="4487931" y="158952"/>
            <a:ext cx="2001566" cy="7380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rPr>
              <a:t>15. </a:t>
            </a:r>
            <a:r>
              <a:rPr lang="en-GB" sz="1050" b="1" dirty="0">
                <a:solidFill>
                  <a:schemeClr val="tx1"/>
                </a:solidFill>
                <a:latin typeface="Bahnschrift" panose="020B0502040204020203" pitchFamily="34" charset="0"/>
              </a:rPr>
              <a:t>Weimar and Nazi Germany 1918-1939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rPr>
              <a:t>Life in Nazi Germany 1933-1939</a:t>
            </a:r>
            <a:endParaRPr lang="en-US" sz="1050" dirty="0">
              <a:solidFill>
                <a:schemeClr val="tx1"/>
              </a:solidFill>
              <a:latin typeface="Bahnschrift" panose="020B0502040204020203" pitchFamily="34" charset="0"/>
              <a:ea typeface="Dotum" panose="020B0600000101010101" pitchFamily="34" charset="-127"/>
            </a:endParaRP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47AF9FAE-EF97-644F-B48C-476C1FB9ED94}"/>
              </a:ext>
            </a:extLst>
          </p:cNvPr>
          <p:cNvCxnSpPr>
            <a:cxnSpLocks/>
          </p:cNvCxnSpPr>
          <p:nvPr/>
        </p:nvCxnSpPr>
        <p:spPr>
          <a:xfrm flipV="1">
            <a:off x="6264391" y="4452158"/>
            <a:ext cx="182676" cy="926791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96657063-70C8-AF4D-9C1C-ADCC25E00C8F}"/>
              </a:ext>
            </a:extLst>
          </p:cNvPr>
          <p:cNvSpPr/>
          <p:nvPr/>
        </p:nvSpPr>
        <p:spPr>
          <a:xfrm>
            <a:off x="3717182" y="3329091"/>
            <a:ext cx="1448725" cy="8687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b="1" dirty="0">
                <a:solidFill>
                  <a:schemeClr val="tx1"/>
                </a:solidFill>
                <a:latin typeface="Comic Sans MS" panose="030F0702030302020204" pitchFamily="66" charset="0"/>
                <a:ea typeface="Dotum" panose="020B0600000101010101" pitchFamily="34" charset="-127"/>
              </a:rPr>
              <a:t>10.  Superpower relations and the Cold War, </a:t>
            </a:r>
            <a:r>
              <a:rPr lang="en-GB" sz="1050" b="1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rPr>
              <a:t>1941–91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Comic Sans MS" panose="030F0702030302020204" pitchFamily="66" charset="0"/>
                <a:ea typeface="Dotum" panose="020B0600000101010101" pitchFamily="34" charset="-127"/>
              </a:rPr>
              <a:t> Cold War crises, 1958–70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9CD3CD2-D373-9348-B022-83DE1F7835E9}"/>
              </a:ext>
            </a:extLst>
          </p:cNvPr>
          <p:cNvSpPr/>
          <p:nvPr/>
        </p:nvSpPr>
        <p:spPr>
          <a:xfrm>
            <a:off x="1709492" y="907185"/>
            <a:ext cx="1783476" cy="60681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Comic Sans MS" panose="030F0702030302020204" pitchFamily="66" charset="0"/>
                <a:ea typeface="Dotum" panose="020B0600000101010101" pitchFamily="34" charset="-127"/>
              </a:rPr>
              <a:t>Revision and preparation for Examinations  </a:t>
            </a:r>
            <a:endParaRPr lang="en-US" sz="1100" b="1" dirty="0">
              <a:solidFill>
                <a:schemeClr val="tx1"/>
              </a:solidFill>
              <a:latin typeface="Comic Sans MS" panose="030F0702030302020204" pitchFamily="66" charset="0"/>
              <a:ea typeface="Dotum" panose="020B0600000101010101" pitchFamily="34" charset="-127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41528C4-EA64-4C7F-84DE-22CDDFB7BEE8}"/>
              </a:ext>
            </a:extLst>
          </p:cNvPr>
          <p:cNvSpPr/>
          <p:nvPr/>
        </p:nvSpPr>
        <p:spPr>
          <a:xfrm>
            <a:off x="1451384" y="5050016"/>
            <a:ext cx="1418506" cy="6956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rPr>
              <a:t>6.</a:t>
            </a:r>
            <a:r>
              <a:rPr lang="en-GB" sz="1000" b="1" dirty="0">
                <a:solidFill>
                  <a:schemeClr val="tx1"/>
                </a:solidFill>
                <a:latin typeface="Bahnschrift" panose="020B0502040204020203" pitchFamily="34" charset="0"/>
              </a:rPr>
              <a:t> Early Elizabethan England: </a:t>
            </a:r>
            <a:r>
              <a:rPr lang="en-GB" sz="1000" dirty="0">
                <a:solidFill>
                  <a:schemeClr val="tx1"/>
                </a:solidFill>
                <a:latin typeface="Bahnschrift" panose="020B0502040204020203" pitchFamily="34" charset="0"/>
              </a:rPr>
              <a:t>Government and religion</a:t>
            </a:r>
            <a:endParaRPr lang="en-US" sz="1000" dirty="0">
              <a:solidFill>
                <a:schemeClr val="tx1"/>
              </a:solidFill>
              <a:latin typeface="Bahnschrift" panose="020B0502040204020203" pitchFamily="34" charset="0"/>
              <a:ea typeface="Dotum" panose="020B0600000101010101" pitchFamily="34" charset="-127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BA1AD9D-493F-472B-936B-58ED4811B1E3}"/>
              </a:ext>
            </a:extLst>
          </p:cNvPr>
          <p:cNvSpPr/>
          <p:nvPr/>
        </p:nvSpPr>
        <p:spPr>
          <a:xfrm>
            <a:off x="3441405" y="5073098"/>
            <a:ext cx="1448838" cy="6956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  <a:latin typeface="Bahnschrift" panose="020B0502040204020203" pitchFamily="34" charset="0"/>
              <a:ea typeface="Dotum" panose="020B0600000101010101" pitchFamily="34" charset="-127"/>
            </a:endParaRP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rPr>
              <a:t>7. </a:t>
            </a:r>
            <a:r>
              <a:rPr lang="en-GB" sz="1050" b="1" dirty="0">
                <a:solidFill>
                  <a:schemeClr val="tx1"/>
                </a:solidFill>
                <a:latin typeface="Bahnschrift" panose="020B0502040204020203" pitchFamily="34" charset="0"/>
              </a:rPr>
              <a:t>Early Elizabethan England; </a:t>
            </a:r>
            <a:r>
              <a:rPr lang="en-GB" sz="1050" dirty="0">
                <a:solidFill>
                  <a:schemeClr val="tx1"/>
                </a:solidFill>
                <a:latin typeface="Bahnschrift" panose="020B0502040204020203" pitchFamily="34" charset="0"/>
              </a:rPr>
              <a:t>Challenges at home and abroad</a:t>
            </a:r>
            <a:endParaRPr lang="en-US" sz="1050" dirty="0">
              <a:solidFill>
                <a:schemeClr val="tx1"/>
              </a:solidFill>
              <a:latin typeface="Bahnschrift" panose="020B0502040204020203" pitchFamily="34" charset="0"/>
              <a:ea typeface="Dotum" panose="020B0600000101010101" pitchFamily="34" charset="-127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55BD551-F5A7-4426-B23F-F8A6F79F37CB}"/>
              </a:ext>
            </a:extLst>
          </p:cNvPr>
          <p:cNvCxnSpPr>
            <a:cxnSpLocks/>
          </p:cNvCxnSpPr>
          <p:nvPr/>
        </p:nvCxnSpPr>
        <p:spPr>
          <a:xfrm flipH="1" flipV="1">
            <a:off x="621802" y="3090830"/>
            <a:ext cx="111314" cy="311094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6177726-40F0-4F5E-BBFF-AC37370376BC}"/>
              </a:ext>
            </a:extLst>
          </p:cNvPr>
          <p:cNvCxnSpPr>
            <a:cxnSpLocks/>
          </p:cNvCxnSpPr>
          <p:nvPr/>
        </p:nvCxnSpPr>
        <p:spPr>
          <a:xfrm flipV="1">
            <a:off x="2135854" y="5843865"/>
            <a:ext cx="0" cy="403986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96FE8B34-8772-455F-8A2A-D4EED2372D6B}"/>
              </a:ext>
            </a:extLst>
          </p:cNvPr>
          <p:cNvSpPr/>
          <p:nvPr/>
        </p:nvSpPr>
        <p:spPr>
          <a:xfrm>
            <a:off x="1411066" y="3325653"/>
            <a:ext cx="1316339" cy="8687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rPr>
              <a:t>11.  Superpower relations and the Cold War, 1941–91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rPr>
              <a:t>The end of the Cold War, 1970–91</a:t>
            </a:r>
            <a:endParaRPr lang="en-US" sz="1000" dirty="0">
              <a:solidFill>
                <a:schemeClr val="tx1"/>
              </a:solidFill>
              <a:latin typeface="Bahnschrift" panose="020B0502040204020203" pitchFamily="34" charset="0"/>
              <a:ea typeface="Dotum" panose="020B0600000101010101" pitchFamily="34" charset="-127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782CC8D2-C750-4137-BD62-30DCECAD5095}"/>
              </a:ext>
            </a:extLst>
          </p:cNvPr>
          <p:cNvCxnSpPr>
            <a:cxnSpLocks/>
          </p:cNvCxnSpPr>
          <p:nvPr/>
        </p:nvCxnSpPr>
        <p:spPr>
          <a:xfrm flipV="1">
            <a:off x="5217158" y="896986"/>
            <a:ext cx="89583" cy="275632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A71519AB-5C43-4EDF-9C38-315A723FAA05}"/>
              </a:ext>
            </a:extLst>
          </p:cNvPr>
          <p:cNvSpPr/>
          <p:nvPr/>
        </p:nvSpPr>
        <p:spPr>
          <a:xfrm>
            <a:off x="733116" y="8306940"/>
            <a:ext cx="1919562" cy="7577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Comic Sans MS" panose="030F0702030302020204" pitchFamily="66" charset="0"/>
              </a:rPr>
              <a:t>3. Migrants in Britain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18</a:t>
            </a:r>
            <a:r>
              <a:rPr lang="en-GB" sz="10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th</a:t>
            </a: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 and 19</a:t>
            </a:r>
            <a:r>
              <a:rPr lang="en-GB" sz="1000" baseline="30000" dirty="0">
                <a:solidFill>
                  <a:schemeClr val="tx1"/>
                </a:solidFill>
                <a:latin typeface="Comic Sans MS" panose="030F0702030302020204" pitchFamily="66" charset="0"/>
              </a:rPr>
              <a:t>th</a:t>
            </a:r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 century Britain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50C72BF-1CC2-4D5C-9657-A2638664DB27}"/>
              </a:ext>
            </a:extLst>
          </p:cNvPr>
          <p:cNvSpPr/>
          <p:nvPr/>
        </p:nvSpPr>
        <p:spPr>
          <a:xfrm>
            <a:off x="3874804" y="6836781"/>
            <a:ext cx="1593718" cy="72246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 b="1" dirty="0">
              <a:solidFill>
                <a:schemeClr val="tx1"/>
              </a:solidFill>
              <a:latin typeface="Bahnschrift" panose="020B0502040204020203" pitchFamily="34" charset="0"/>
            </a:endParaRPr>
          </a:p>
          <a:p>
            <a:pPr algn="ctr"/>
            <a:r>
              <a:rPr lang="en-GB" sz="1000" b="1" dirty="0">
                <a:solidFill>
                  <a:schemeClr val="tx1"/>
                </a:solidFill>
                <a:latin typeface="Bahnschrift" panose="020B0502040204020203" pitchFamily="34" charset="0"/>
              </a:rPr>
              <a:t>2. Migrants in Britain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Bahnschrift" panose="020B0502040204020203" pitchFamily="34" charset="0"/>
              </a:rPr>
              <a:t> Early </a:t>
            </a:r>
            <a:r>
              <a:rPr lang="en-GB" sz="1050" dirty="0">
                <a:solidFill>
                  <a:schemeClr val="tx1"/>
                </a:solidFill>
                <a:latin typeface="Bahnschrift" panose="020B0502040204020203" pitchFamily="34" charset="0"/>
              </a:rPr>
              <a:t>Modern England 1500-1700</a:t>
            </a:r>
            <a:endParaRPr lang="en-GB" sz="1000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322D75E-273B-4312-9429-46D6800AAF76}"/>
              </a:ext>
            </a:extLst>
          </p:cNvPr>
          <p:cNvSpPr/>
          <p:nvPr/>
        </p:nvSpPr>
        <p:spPr>
          <a:xfrm>
            <a:off x="11618" y="5826943"/>
            <a:ext cx="1124607" cy="7995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dirty="0">
              <a:solidFill>
                <a:schemeClr val="tx1"/>
              </a:solidFill>
              <a:latin typeface="Bahnschrift" panose="020B0502040204020203" pitchFamily="34" charset="0"/>
              <a:ea typeface="Dotum" panose="020B0600000101010101" pitchFamily="34" charset="-127"/>
            </a:endParaRPr>
          </a:p>
          <a:p>
            <a:pPr algn="ctr"/>
            <a:r>
              <a:rPr lang="en-GB" sz="1050" b="1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rPr>
              <a:t>5. Historical Environment</a:t>
            </a:r>
          </a:p>
          <a:p>
            <a:pPr algn="ctr"/>
            <a:r>
              <a:rPr lang="en-GB" sz="1000" b="0" i="0" dirty="0">
                <a:solidFill>
                  <a:srgbClr val="141414"/>
                </a:solidFill>
                <a:effectLst/>
                <a:latin typeface="Bahnschrift" panose="020B0502040204020203" pitchFamily="34" charset="0"/>
              </a:rPr>
              <a:t>Notting Hill, c1948-c1970</a:t>
            </a:r>
            <a:endParaRPr lang="en-US" sz="1000" dirty="0">
              <a:solidFill>
                <a:schemeClr val="tx1"/>
              </a:solidFill>
              <a:latin typeface="Bahnschrift" panose="020B0502040204020203" pitchFamily="34" charset="0"/>
              <a:ea typeface="Dotum" panose="020B0600000101010101" pitchFamily="34" charset="-127"/>
            </a:endParaRP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061607ED-0F78-4459-839B-DB6FFF72DFDD}"/>
              </a:ext>
            </a:extLst>
          </p:cNvPr>
          <p:cNvCxnSpPr>
            <a:cxnSpLocks/>
          </p:cNvCxnSpPr>
          <p:nvPr/>
        </p:nvCxnSpPr>
        <p:spPr>
          <a:xfrm flipH="1" flipV="1">
            <a:off x="4186551" y="5826943"/>
            <a:ext cx="13572" cy="343974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95E0D90C-0347-4611-89B7-EA677BCCF0A2}"/>
              </a:ext>
            </a:extLst>
          </p:cNvPr>
          <p:cNvCxnSpPr>
            <a:cxnSpLocks/>
          </p:cNvCxnSpPr>
          <p:nvPr/>
        </p:nvCxnSpPr>
        <p:spPr>
          <a:xfrm>
            <a:off x="5788141" y="6091851"/>
            <a:ext cx="232649" cy="312000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F15992E-6DC7-4609-A332-03EA40903E8B}"/>
              </a:ext>
            </a:extLst>
          </p:cNvPr>
          <p:cNvCxnSpPr>
            <a:cxnSpLocks/>
          </p:cNvCxnSpPr>
          <p:nvPr/>
        </p:nvCxnSpPr>
        <p:spPr>
          <a:xfrm flipH="1">
            <a:off x="1012706" y="6389831"/>
            <a:ext cx="460973" cy="0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2">
            <a:extLst>
              <a:ext uri="{FF2B5EF4-FFF2-40B4-BE49-F238E27FC236}">
                <a16:creationId xmlns:a16="http://schemas.microsoft.com/office/drawing/2014/main" id="{33E169A8-6636-42D3-B882-78ECFDFE24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542" y="4575520"/>
            <a:ext cx="1316339" cy="1316339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44FB3ABD-29B0-4FF4-B2C6-E86F6E4D82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01842" y="5512589"/>
            <a:ext cx="981707" cy="981707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960D3EDF-782C-45EE-A4C7-FA72BBB1EC6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17940" y="2597679"/>
            <a:ext cx="1035575" cy="1035575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EB7A60B5-2FFD-48F4-A9DB-D6E85848FBF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08158" y="3202750"/>
            <a:ext cx="1236328" cy="1236328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2FF5CCC2-C1DE-47DE-B899-7B70BD9F6B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233929" y="3365037"/>
            <a:ext cx="1291473" cy="1291473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5508B578-A211-4709-908D-52E36224ABB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52627" y="1802055"/>
            <a:ext cx="997514" cy="997514"/>
          </a:xfrm>
          <a:prstGeom prst="rect">
            <a:avLst/>
          </a:prstGeom>
        </p:spPr>
      </p:pic>
      <p:pic>
        <p:nvPicPr>
          <p:cNvPr id="85" name="Picture 84">
            <a:extLst>
              <a:ext uri="{FF2B5EF4-FFF2-40B4-BE49-F238E27FC236}">
                <a16:creationId xmlns:a16="http://schemas.microsoft.com/office/drawing/2014/main" id="{EDFC2C64-9C3E-4ECC-B5DB-F4429194A76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24060" y="1650529"/>
            <a:ext cx="1017352" cy="1017352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33A799CA-276A-425C-8414-EBD0DE9CE95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705813" y="548668"/>
            <a:ext cx="1299831" cy="1299831"/>
          </a:xfrm>
          <a:prstGeom prst="rect">
            <a:avLst/>
          </a:prstGeom>
        </p:spPr>
      </p:pic>
      <p:sp>
        <p:nvSpPr>
          <p:cNvPr id="64" name="Rectangle 63">
            <a:extLst>
              <a:ext uri="{FF2B5EF4-FFF2-40B4-BE49-F238E27FC236}">
                <a16:creationId xmlns:a16="http://schemas.microsoft.com/office/drawing/2014/main" id="{E02C6BDD-55AA-472A-B95C-5215324F06BE}"/>
              </a:ext>
            </a:extLst>
          </p:cNvPr>
          <p:cNvSpPr/>
          <p:nvPr/>
        </p:nvSpPr>
        <p:spPr>
          <a:xfrm>
            <a:off x="5630859" y="6448478"/>
            <a:ext cx="1138845" cy="9817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latin typeface="Bahnschrift" panose="020B0502040204020203" pitchFamily="34" charset="0"/>
                <a:ea typeface="Dotum" panose="020B0600000101010101" pitchFamily="34" charset="-127"/>
              </a:rPr>
              <a:t>11.</a:t>
            </a:r>
            <a:r>
              <a:rPr lang="en-GB" sz="1000" b="1" dirty="0">
                <a:solidFill>
                  <a:schemeClr val="tx1"/>
                </a:solidFill>
                <a:latin typeface="Bahnschrift" panose="020B0502040204020203" pitchFamily="34" charset="0"/>
              </a:rPr>
              <a:t> Early Elizabethan England: Society</a:t>
            </a:r>
            <a:endParaRPr lang="en-US" sz="1000" dirty="0">
              <a:solidFill>
                <a:schemeClr val="tx1"/>
              </a:solidFill>
              <a:latin typeface="Bahnschrift" panose="020B0502040204020203" pitchFamily="34" charset="0"/>
              <a:ea typeface="Dotu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0797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412b4-f605-4a0e-9721-468d2a88b977" xsi:nil="true"/>
  </documentManagement>
</p:properties>
</file>

<file path=customXml/itemProps1.xml><?xml version="1.0" encoding="utf-8"?>
<ds:datastoreItem xmlns:ds="http://schemas.openxmlformats.org/officeDocument/2006/customXml" ds:itemID="{45A79FF0-3324-4348-92B6-D83A83516856}"/>
</file>

<file path=customXml/itemProps2.xml><?xml version="1.0" encoding="utf-8"?>
<ds:datastoreItem xmlns:ds="http://schemas.openxmlformats.org/officeDocument/2006/customXml" ds:itemID="{1F27E515-8D2B-47EF-A4F7-52209A902011}"/>
</file>

<file path=customXml/itemProps3.xml><?xml version="1.0" encoding="utf-8"?>
<ds:datastoreItem xmlns:ds="http://schemas.openxmlformats.org/officeDocument/2006/customXml" ds:itemID="{A2621FAB-C727-4F45-A6D0-02420A1197F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2060</TotalTime>
  <Words>190</Words>
  <Application>Microsoft Office PowerPoint</Application>
  <PresentationFormat>On-screen Show (4:3)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Hunt</dc:creator>
  <cp:lastModifiedBy>James Hunt</cp:lastModifiedBy>
  <cp:revision>115</cp:revision>
  <cp:lastPrinted>2023-01-16T08:48:26Z</cp:lastPrinted>
  <dcterms:created xsi:type="dcterms:W3CDTF">2020-02-08T19:02:46Z</dcterms:created>
  <dcterms:modified xsi:type="dcterms:W3CDTF">2024-07-16T13:09:37Z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0x01010002D26B4F00F00A40A50C9172C4B22F22</vt:lpwstr>
  </property>
</Properties>
</file>