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6"/>
  </p:notesMasterIdLst>
  <p:sldIdLst>
    <p:sldId id="262" r:id="rId5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17"/>
    <a:srgbClr val="FEF1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BA2FE9-216A-44F8-B9A0-EA7116111011}" v="44" dt="2024-07-15T12:21:28.7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83" autoAdjust="0"/>
    <p:restoredTop sz="94620"/>
  </p:normalViewPr>
  <p:slideViewPr>
    <p:cSldViewPr snapToGrid="0" snapToObjects="1">
      <p:cViewPr varScale="1">
        <p:scale>
          <a:sx n="81" d="100"/>
          <a:sy n="81" d="100"/>
        </p:scale>
        <p:origin x="29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F585B-05C9-4349-914D-F23F933DD40D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F828F-DA25-4591-BDDE-42757BECA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126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For </a:t>
            </a:r>
            <a:r>
              <a:rPr lang="en-GB" dirty="0" err="1"/>
              <a:t>yr</a:t>
            </a:r>
            <a:r>
              <a:rPr lang="en-GB" dirty="0"/>
              <a:t> 8 books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F828F-DA25-4591-BDDE-42757BECAB4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588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311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94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3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54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7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06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5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322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41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9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52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8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roup 151">
            <a:extLst>
              <a:ext uri="{FF2B5EF4-FFF2-40B4-BE49-F238E27FC236}">
                <a16:creationId xmlns:a16="http://schemas.microsoft.com/office/drawing/2014/main" id="{A4E9A7C6-053E-1C4A-8D7F-E7641ED104E3}"/>
              </a:ext>
            </a:extLst>
          </p:cNvPr>
          <p:cNvGrpSpPr/>
          <p:nvPr/>
        </p:nvGrpSpPr>
        <p:grpSpPr>
          <a:xfrm>
            <a:off x="0" y="1060713"/>
            <a:ext cx="6842456" cy="8092600"/>
            <a:chOff x="14177" y="906181"/>
            <a:chExt cx="7004543" cy="8092600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364BF1A6-64B4-AD42-B289-1C3E82FAD6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LineDrawing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4177" y="906181"/>
              <a:ext cx="5803900" cy="7175500"/>
            </a:xfrm>
            <a:prstGeom prst="rect">
              <a:avLst/>
            </a:prstGeom>
            <a:ln>
              <a:noFill/>
            </a:ln>
          </p:spPr>
        </p:pic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0FD9308-27BE-EF4D-95E2-94B42667DF6A}"/>
                </a:ext>
              </a:extLst>
            </p:cNvPr>
            <p:cNvSpPr/>
            <p:nvPr/>
          </p:nvSpPr>
          <p:spPr>
            <a:xfrm>
              <a:off x="4158275" y="8165809"/>
              <a:ext cx="1676891" cy="83297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6">
                  <a:satMod val="1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  <a:latin typeface="Bahnschrift Light" panose="020B0502040204020203" pitchFamily="34" charset="0"/>
                  <a:ea typeface="Dotum" panose="020B0600000101010101" pitchFamily="34" charset="-127"/>
                </a:rPr>
                <a:t>1. What impact did migration have on the city of York 45AD-1066</a:t>
              </a:r>
              <a:r>
                <a:rPr lang="en-US" sz="1050" dirty="0">
                  <a:solidFill>
                    <a:srgbClr val="FF0000"/>
                  </a:solidFill>
                  <a:latin typeface="Bahnschrift Light" panose="020B0502040204020203" pitchFamily="34" charset="0"/>
                  <a:ea typeface="Dotum" panose="020B0600000101010101" pitchFamily="34" charset="-127"/>
                </a:rPr>
                <a:t>?</a:t>
              </a:r>
              <a:endParaRPr lang="en-US" sz="1050" b="1" i="1" dirty="0">
                <a:solidFill>
                  <a:schemeClr val="tx1"/>
                </a:solidFill>
                <a:latin typeface="Bahnschrift Light" panose="020B0502040204020203" pitchFamily="34" charset="0"/>
                <a:ea typeface="Dotum" panose="020B0600000101010101" pitchFamily="34" charset="-127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BFB909DF-743E-D043-A550-BFC41C495E2F}"/>
                </a:ext>
              </a:extLst>
            </p:cNvPr>
            <p:cNvSpPr/>
            <p:nvPr/>
          </p:nvSpPr>
          <p:spPr>
            <a:xfrm>
              <a:off x="234162" y="8285140"/>
              <a:ext cx="1497933" cy="47103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  <a:latin typeface="Bahnschrift Light" panose="020B0502040204020203" pitchFamily="34" charset="0"/>
                  <a:ea typeface="Dotum" panose="020B0600000101010101" pitchFamily="34" charset="-127"/>
                </a:rPr>
                <a:t>3.</a:t>
              </a:r>
              <a:r>
                <a:rPr lang="en-GB" sz="1050" dirty="0">
                  <a:solidFill>
                    <a:schemeClr val="tx1"/>
                  </a:solidFill>
                  <a:latin typeface="Bahnschrift Light" panose="020B0502040204020203" pitchFamily="34" charset="0"/>
                  <a:ea typeface="Dotum" panose="020B0600000101010101" pitchFamily="34" charset="-127"/>
                </a:rPr>
                <a:t> Who held the most power in Medieval England? </a:t>
              </a:r>
              <a:r>
                <a:rPr lang="en-US" sz="1050" dirty="0">
                  <a:solidFill>
                    <a:schemeClr val="tx1"/>
                  </a:solidFill>
                  <a:latin typeface="Bahnschrift Light" panose="020B0502040204020203" pitchFamily="34" charset="0"/>
                  <a:ea typeface="Dotum" panose="020B0600000101010101" pitchFamily="34" charset="-127"/>
                </a:rPr>
                <a:t> </a:t>
              </a:r>
              <a:endParaRPr lang="en-US" sz="1050" b="1" i="1" dirty="0">
                <a:solidFill>
                  <a:schemeClr val="tx1"/>
                </a:solidFill>
                <a:latin typeface="Bahnschrift Light" panose="020B0502040204020203" pitchFamily="34" charset="0"/>
                <a:ea typeface="Dotum" panose="020B0600000101010101" pitchFamily="34" charset="-127"/>
              </a:endParaRPr>
            </a:p>
          </p:txBody>
        </p:sp>
        <p:sp>
          <p:nvSpPr>
            <p:cNvPr id="86" name="Right Arrow 85">
              <a:extLst>
                <a:ext uri="{FF2B5EF4-FFF2-40B4-BE49-F238E27FC236}">
                  <a16:creationId xmlns:a16="http://schemas.microsoft.com/office/drawing/2014/main" id="{D206CE7A-54DC-BC49-ABCB-FFA887BDF7DC}"/>
                </a:ext>
              </a:extLst>
            </p:cNvPr>
            <p:cNvSpPr/>
            <p:nvPr/>
          </p:nvSpPr>
          <p:spPr>
            <a:xfrm rot="10800000">
              <a:off x="5389216" y="7684450"/>
              <a:ext cx="587403" cy="381909"/>
            </a:xfrm>
            <a:prstGeom prst="rightArrow">
              <a:avLst>
                <a:gd name="adj1" fmla="val 37171"/>
                <a:gd name="adj2" fmla="val 50000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FA874F6-AA94-2444-A7DE-E0B2240FEF97}"/>
                </a:ext>
              </a:extLst>
            </p:cNvPr>
            <p:cNvSpPr/>
            <p:nvPr/>
          </p:nvSpPr>
          <p:spPr>
            <a:xfrm>
              <a:off x="6066220" y="7276510"/>
              <a:ext cx="952500" cy="959154"/>
            </a:xfrm>
            <a:prstGeom prst="ellipse">
              <a:avLst/>
            </a:prstGeom>
            <a:solidFill>
              <a:srgbClr val="92D050"/>
            </a:soli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Year 7</a:t>
              </a: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6C08C288-462F-7740-A463-F63724B4D52E}"/>
                </a:ext>
              </a:extLst>
            </p:cNvPr>
            <p:cNvSpPr/>
            <p:nvPr/>
          </p:nvSpPr>
          <p:spPr>
            <a:xfrm>
              <a:off x="1047041" y="6781994"/>
              <a:ext cx="1541411" cy="629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  <a:latin typeface="Bahnschrift Light" panose="020B0502040204020203" pitchFamily="34" charset="0"/>
                  <a:ea typeface="Dotum" panose="020B0600000101010101" pitchFamily="34" charset="-127"/>
                </a:rPr>
                <a:t>4.</a:t>
              </a:r>
              <a:r>
                <a:rPr lang="en-GB" sz="1050" dirty="0">
                  <a:solidFill>
                    <a:schemeClr val="tx1"/>
                  </a:solidFill>
                  <a:latin typeface="Bahnschrift Light" panose="020B0502040204020203" pitchFamily="34" charset="0"/>
                  <a:ea typeface="Dotum" panose="020B0600000101010101" pitchFamily="34" charset="-127"/>
                </a:rPr>
                <a:t> What impact did the ‘Great Mortality’ have on England</a:t>
              </a:r>
              <a:r>
                <a:rPr lang="en-US" sz="1050" dirty="0">
                  <a:solidFill>
                    <a:schemeClr val="tx1"/>
                  </a:solidFill>
                  <a:latin typeface="Bahnschrift Light" panose="020B0502040204020203" pitchFamily="34" charset="0"/>
                  <a:ea typeface="Dotum" panose="020B0600000101010101" pitchFamily="34" charset="-127"/>
                </a:rPr>
                <a:t>?</a:t>
              </a: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49CD3CD2-D373-9348-B022-83DE1F7835E9}"/>
                </a:ext>
              </a:extLst>
            </p:cNvPr>
            <p:cNvSpPr/>
            <p:nvPr/>
          </p:nvSpPr>
          <p:spPr>
            <a:xfrm>
              <a:off x="172732" y="4988154"/>
              <a:ext cx="1211030" cy="86344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>
                  <a:solidFill>
                    <a:schemeClr val="tx1"/>
                  </a:solidFill>
                  <a:latin typeface="Bahnschrift Light" panose="020B0502040204020203" pitchFamily="34" charset="0"/>
                  <a:ea typeface="Dotum" panose="020B0600000101010101" pitchFamily="34" charset="-127"/>
                </a:rPr>
                <a:t>5. How did Royal Authority break down and how was it restored?  </a:t>
              </a:r>
              <a:endParaRPr lang="en-US" sz="900" dirty="0">
                <a:solidFill>
                  <a:schemeClr val="tx1"/>
                </a:solidFill>
                <a:latin typeface="Bahnschrift Light" panose="020B0502040204020203" pitchFamily="34" charset="0"/>
                <a:ea typeface="Dotum" panose="020B0600000101010101" pitchFamily="34" charset="-127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E7385A9-45EA-D549-AF69-6EDCD7EF3921}"/>
                </a:ext>
              </a:extLst>
            </p:cNvPr>
            <p:cNvSpPr/>
            <p:nvPr/>
          </p:nvSpPr>
          <p:spPr>
            <a:xfrm>
              <a:off x="3078633" y="5619028"/>
              <a:ext cx="952500" cy="959154"/>
            </a:xfrm>
            <a:prstGeom prst="ellipse">
              <a:avLst/>
            </a:prstGeom>
            <a:solidFill>
              <a:srgbClr val="92D050"/>
            </a:soli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Year 8</a:t>
              </a:r>
            </a:p>
          </p:txBody>
        </p: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AD2E3BD0-7C30-F44F-81E8-84A77C5564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4162" y="7141835"/>
              <a:ext cx="792460" cy="14991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F14B4995-37E4-9346-BB5F-E7858BFAC7B1}"/>
                </a:ext>
              </a:extLst>
            </p:cNvPr>
            <p:cNvCxnSpPr>
              <a:cxnSpLocks/>
              <a:endCxn id="105" idx="2"/>
            </p:cNvCxnSpPr>
            <p:nvPr/>
          </p:nvCxnSpPr>
          <p:spPr>
            <a:xfrm flipH="1" flipV="1">
              <a:off x="778247" y="5851597"/>
              <a:ext cx="113700" cy="441786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BFB6C28-2A87-C24A-BEC0-0033FB1F1436}"/>
                </a:ext>
              </a:extLst>
            </p:cNvPr>
            <p:cNvCxnSpPr>
              <a:cxnSpLocks/>
              <a:endCxn id="52" idx="0"/>
            </p:cNvCxnSpPr>
            <p:nvPr/>
          </p:nvCxnSpPr>
          <p:spPr>
            <a:xfrm>
              <a:off x="4898843" y="7882247"/>
              <a:ext cx="97877" cy="283562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411236A-E19A-E14C-96E5-1B001D08666E}"/>
                </a:ext>
              </a:extLst>
            </p:cNvPr>
            <p:cNvCxnSpPr>
              <a:cxnSpLocks/>
              <a:endCxn id="59" idx="0"/>
            </p:cNvCxnSpPr>
            <p:nvPr/>
          </p:nvCxnSpPr>
          <p:spPr>
            <a:xfrm flipH="1">
              <a:off x="983128" y="7889603"/>
              <a:ext cx="43493" cy="395537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60E35B25-D0F4-2647-8DAB-5301A2D85F81}"/>
                </a:ext>
              </a:extLst>
            </p:cNvPr>
            <p:cNvCxnSpPr>
              <a:cxnSpLocks/>
              <a:endCxn id="65" idx="0"/>
            </p:cNvCxnSpPr>
            <p:nvPr/>
          </p:nvCxnSpPr>
          <p:spPr>
            <a:xfrm flipH="1">
              <a:off x="2999648" y="7833751"/>
              <a:ext cx="88449" cy="499125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F757637E-80FD-3949-929F-8BABF1182F65}"/>
                </a:ext>
              </a:extLst>
            </p:cNvPr>
            <p:cNvSpPr/>
            <p:nvPr/>
          </p:nvSpPr>
          <p:spPr>
            <a:xfrm>
              <a:off x="2215061" y="8332876"/>
              <a:ext cx="1569173" cy="47850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  <a:latin typeface="Bahnschrift Light" panose="020B0502040204020203" pitchFamily="34" charset="0"/>
                  <a:ea typeface="Dotum" panose="020B0600000101010101" pitchFamily="34" charset="-127"/>
                </a:rPr>
                <a:t>2. Did the Normans Bring a truckload of trouble?</a:t>
              </a:r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9D0772AE-6C28-CF40-95D0-91A5A1DF0B38}"/>
              </a:ext>
            </a:extLst>
          </p:cNvPr>
          <p:cNvSpPr txBox="1"/>
          <p:nvPr/>
        </p:nvSpPr>
        <p:spPr>
          <a:xfrm>
            <a:off x="220229" y="16118"/>
            <a:ext cx="2463219" cy="738664"/>
          </a:xfrm>
          <a:prstGeom prst="rect">
            <a:avLst/>
          </a:prstGeom>
          <a:noFill/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6">
                    <a:lumMod val="50000"/>
                  </a:schemeClr>
                </a:solidFill>
              </a:rPr>
              <a:t>HISTORY</a:t>
            </a:r>
          </a:p>
          <a:p>
            <a:pPr algn="ctr"/>
            <a:r>
              <a:rPr lang="en-US" sz="1400" b="1" dirty="0">
                <a:solidFill>
                  <a:schemeClr val="accent6">
                    <a:lumMod val="50000"/>
                  </a:schemeClr>
                </a:solidFill>
              </a:rPr>
              <a:t>Key Stage 3 LEARNING JOURNEY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399DC44-4D9E-4F6C-9A5F-EC86555993C1}"/>
              </a:ext>
            </a:extLst>
          </p:cNvPr>
          <p:cNvSpPr/>
          <p:nvPr/>
        </p:nvSpPr>
        <p:spPr>
          <a:xfrm>
            <a:off x="3913376" y="6919455"/>
            <a:ext cx="1337282" cy="5952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i="1" dirty="0">
              <a:solidFill>
                <a:schemeClr val="tx1"/>
              </a:solidFill>
              <a:latin typeface="Bahnschrift Light" panose="020B0502040204020203" pitchFamily="34" charset="0"/>
              <a:ea typeface="Dotum" panose="020B0600000101010101" pitchFamily="34" charset="-127"/>
            </a:endParaRPr>
          </a:p>
          <a:p>
            <a:pPr algn="ctr"/>
            <a:r>
              <a:rPr lang="en-GB" sz="1050" i="1" dirty="0">
                <a:solidFill>
                  <a:schemeClr val="tx1"/>
                </a:solidFill>
                <a:latin typeface="Bahnschrift Light" panose="020B0502040204020203" pitchFamily="34" charset="0"/>
                <a:ea typeface="Dotum" panose="020B0600000101010101" pitchFamily="34" charset="-127"/>
              </a:rPr>
              <a:t>1.  Why did Catholic want to kill James I?</a:t>
            </a:r>
            <a:endParaRPr lang="en-GB" sz="1050" dirty="0">
              <a:solidFill>
                <a:srgbClr val="0070C0"/>
              </a:solidFill>
              <a:latin typeface="Bahnschrift Light" panose="020B0502040204020203" pitchFamily="34" charset="0"/>
            </a:endParaRPr>
          </a:p>
          <a:p>
            <a:pPr algn="ctr"/>
            <a:endParaRPr lang="en-GB" sz="1050" dirty="0">
              <a:solidFill>
                <a:srgbClr val="0070C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3C1238BE-B983-4F04-AD5D-9BEB82754FA2}"/>
              </a:ext>
            </a:extLst>
          </p:cNvPr>
          <p:cNvSpPr/>
          <p:nvPr/>
        </p:nvSpPr>
        <p:spPr>
          <a:xfrm>
            <a:off x="3323933" y="3616164"/>
            <a:ext cx="1382924" cy="4830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tx1"/>
                </a:solidFill>
                <a:latin typeface="Bahnschrift Light" panose="020B0502040204020203" pitchFamily="34" charset="0"/>
                <a:ea typeface="Dotum" panose="020B0600000101010101" pitchFamily="34" charset="-127"/>
              </a:rPr>
              <a:t>6.Was the Industrial Revolution “Liberties Dawn”?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8D2195F8-0399-4725-B82C-BBC3C2E33E9B}"/>
              </a:ext>
            </a:extLst>
          </p:cNvPr>
          <p:cNvSpPr/>
          <p:nvPr/>
        </p:nvSpPr>
        <p:spPr>
          <a:xfrm>
            <a:off x="5147678" y="3669363"/>
            <a:ext cx="1285337" cy="4754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Bahnschrift Light" panose="020B0502040204020203" pitchFamily="34" charset="0"/>
                <a:ea typeface="Dotum" panose="020B0600000101010101" pitchFamily="34" charset="-127"/>
              </a:rPr>
              <a:t>5.</a:t>
            </a:r>
            <a:r>
              <a:rPr lang="en-US" sz="1050" dirty="0">
                <a:solidFill>
                  <a:schemeClr val="tx1"/>
                </a:solidFill>
                <a:effectLst/>
                <a:latin typeface="Bahnschrift Light" panose="020B0502040204020203" pitchFamily="34" charset="0"/>
                <a:ea typeface="Dotum" panose="020B0600000101010101" pitchFamily="34" charset="-127"/>
              </a:rPr>
              <a:t> </a:t>
            </a:r>
            <a:r>
              <a:rPr lang="en-GB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Why did Louis lose his head?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D4A9096A-4DF6-4733-9D0E-08154BA0D306}"/>
              </a:ext>
            </a:extLst>
          </p:cNvPr>
          <p:cNvCxnSpPr>
            <a:cxnSpLocks/>
          </p:cNvCxnSpPr>
          <p:nvPr/>
        </p:nvCxnSpPr>
        <p:spPr>
          <a:xfrm>
            <a:off x="4516031" y="6419906"/>
            <a:ext cx="0" cy="499549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B8087E44-6A20-48E1-B530-C280A4C52C10}"/>
              </a:ext>
            </a:extLst>
          </p:cNvPr>
          <p:cNvCxnSpPr>
            <a:cxnSpLocks/>
          </p:cNvCxnSpPr>
          <p:nvPr/>
        </p:nvCxnSpPr>
        <p:spPr>
          <a:xfrm flipH="1" flipV="1">
            <a:off x="4721787" y="5844058"/>
            <a:ext cx="253974" cy="311505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Oval 99">
            <a:extLst>
              <a:ext uri="{FF2B5EF4-FFF2-40B4-BE49-F238E27FC236}">
                <a16:creationId xmlns:a16="http://schemas.microsoft.com/office/drawing/2014/main" id="{D56027D8-0FE0-4754-BDAA-719B80BB394A}"/>
              </a:ext>
            </a:extLst>
          </p:cNvPr>
          <p:cNvSpPr/>
          <p:nvPr/>
        </p:nvSpPr>
        <p:spPr>
          <a:xfrm>
            <a:off x="13709" y="561565"/>
            <a:ext cx="1051258" cy="959154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Ready for GCSE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73AAA7B-096E-4565-9EA5-BDF885FFC7F9}"/>
              </a:ext>
            </a:extLst>
          </p:cNvPr>
          <p:cNvCxnSpPr>
            <a:cxnSpLocks/>
          </p:cNvCxnSpPr>
          <p:nvPr/>
        </p:nvCxnSpPr>
        <p:spPr>
          <a:xfrm flipV="1">
            <a:off x="2195759" y="5826833"/>
            <a:ext cx="0" cy="392065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id="{E2940B31-D960-4887-95CD-217315390FB6}"/>
              </a:ext>
            </a:extLst>
          </p:cNvPr>
          <p:cNvSpPr/>
          <p:nvPr/>
        </p:nvSpPr>
        <p:spPr>
          <a:xfrm>
            <a:off x="1756636" y="3532617"/>
            <a:ext cx="1068573" cy="7695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tx1"/>
                </a:solidFill>
                <a:latin typeface="Bahnschrift Light" panose="020B0502040204020203" pitchFamily="34" charset="0"/>
                <a:ea typeface="Dotum" panose="020B0600000101010101" pitchFamily="34" charset="-127"/>
              </a:rPr>
              <a:t>7. What has been the legacy of the British Empire? </a:t>
            </a:r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BF0964D8-0A41-EB24-2AC4-10A46AED732C}"/>
              </a:ext>
            </a:extLst>
          </p:cNvPr>
          <p:cNvGrpSpPr/>
          <p:nvPr/>
        </p:nvGrpSpPr>
        <p:grpSpPr>
          <a:xfrm>
            <a:off x="2078211" y="1546246"/>
            <a:ext cx="1143699" cy="882925"/>
            <a:chOff x="5802620" y="1471543"/>
            <a:chExt cx="930460" cy="1285305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438BAFC8-E8BD-47F4-A618-3E6B8D05D03A}"/>
                </a:ext>
              </a:extLst>
            </p:cNvPr>
            <p:cNvSpPr/>
            <p:nvPr/>
          </p:nvSpPr>
          <p:spPr>
            <a:xfrm>
              <a:off x="5802620" y="1471543"/>
              <a:ext cx="930460" cy="128530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solidFill>
                  <a:schemeClr val="tx1"/>
                </a:solidFill>
                <a:latin typeface="Bahnschrift Light" panose="020B0502040204020203" pitchFamily="34" charset="0"/>
                <a:ea typeface="Dotum" panose="020B0600000101010101" pitchFamily="34" charset="-127"/>
              </a:endParaRP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7074FDAC-1900-4DAD-AEDB-EBFF67E4B0AC}"/>
                </a:ext>
              </a:extLst>
            </p:cNvPr>
            <p:cNvSpPr txBox="1"/>
            <p:nvPr/>
          </p:nvSpPr>
          <p:spPr>
            <a:xfrm>
              <a:off x="5858788" y="1539762"/>
              <a:ext cx="770898" cy="10752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GB" sz="1050" dirty="0">
                  <a:solidFill>
                    <a:schemeClr val="tx1"/>
                  </a:solidFill>
                  <a:latin typeface="Bahnschrift Light" panose="020B0502040204020203" pitchFamily="34" charset="0"/>
                </a:rPr>
                <a:t>1. Should the suffragettes be classed as terrorists?</a:t>
              </a:r>
            </a:p>
          </p:txBody>
        </p:sp>
      </p:grp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241C0A7B-DDE0-44C6-BE82-AF9F2B307AEC}"/>
              </a:ext>
            </a:extLst>
          </p:cNvPr>
          <p:cNvCxnSpPr>
            <a:cxnSpLocks/>
          </p:cNvCxnSpPr>
          <p:nvPr/>
        </p:nvCxnSpPr>
        <p:spPr>
          <a:xfrm flipV="1">
            <a:off x="2305795" y="4336675"/>
            <a:ext cx="0" cy="433144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64D91023-81F6-444E-B4C5-BCF094B22031}"/>
              </a:ext>
            </a:extLst>
          </p:cNvPr>
          <p:cNvCxnSpPr>
            <a:cxnSpLocks/>
          </p:cNvCxnSpPr>
          <p:nvPr/>
        </p:nvCxnSpPr>
        <p:spPr>
          <a:xfrm flipH="1" flipV="1">
            <a:off x="788306" y="2641983"/>
            <a:ext cx="69152" cy="415196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4A28B502-A64A-839F-9BE5-978980AD9546}"/>
              </a:ext>
            </a:extLst>
          </p:cNvPr>
          <p:cNvSpPr/>
          <p:nvPr/>
        </p:nvSpPr>
        <p:spPr>
          <a:xfrm>
            <a:off x="5575761" y="4489145"/>
            <a:ext cx="1282239" cy="5613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Bahnschrift Light" panose="020B0502040204020203" pitchFamily="34" charset="0"/>
                <a:ea typeface="Dotum" panose="020B0600000101010101" pitchFamily="34" charset="-127"/>
              </a:rPr>
              <a:t>4. Why did the First British Empire fail?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2E9FF09-6EE8-D85D-D3EE-E03E8C90C61B}"/>
              </a:ext>
            </a:extLst>
          </p:cNvPr>
          <p:cNvCxnSpPr>
            <a:cxnSpLocks/>
          </p:cNvCxnSpPr>
          <p:nvPr/>
        </p:nvCxnSpPr>
        <p:spPr>
          <a:xfrm flipV="1">
            <a:off x="4975761" y="4093747"/>
            <a:ext cx="352481" cy="608882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5298B67-E0D8-DE29-CB56-7BD1E8E97AEE}"/>
              </a:ext>
            </a:extLst>
          </p:cNvPr>
          <p:cNvCxnSpPr>
            <a:cxnSpLocks/>
          </p:cNvCxnSpPr>
          <p:nvPr/>
        </p:nvCxnSpPr>
        <p:spPr>
          <a:xfrm flipV="1">
            <a:off x="3924205" y="4200948"/>
            <a:ext cx="0" cy="447681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3F9C97FC-4026-4AA3-946F-286223DD2E2F}"/>
              </a:ext>
            </a:extLst>
          </p:cNvPr>
          <p:cNvCxnSpPr>
            <a:cxnSpLocks/>
          </p:cNvCxnSpPr>
          <p:nvPr/>
        </p:nvCxnSpPr>
        <p:spPr>
          <a:xfrm flipV="1">
            <a:off x="5328242" y="5025442"/>
            <a:ext cx="221892" cy="176335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A01CB055-C808-D52D-5631-F0EB1A46CAFE}"/>
              </a:ext>
            </a:extLst>
          </p:cNvPr>
          <p:cNvSpPr/>
          <p:nvPr/>
        </p:nvSpPr>
        <p:spPr>
          <a:xfrm>
            <a:off x="5872908" y="5599963"/>
            <a:ext cx="908109" cy="9253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Bahnschrift Light" panose="020B0502040204020203" pitchFamily="34" charset="0"/>
                <a:ea typeface="Dotum" panose="020B0600000101010101" pitchFamily="34" charset="-127"/>
              </a:rPr>
              <a:t>3. How should the Transatlantic Slave trade be remembered</a:t>
            </a:r>
            <a:r>
              <a:rPr lang="en-GB" sz="900" b="1" dirty="0">
                <a:solidFill>
                  <a:schemeClr val="tx1"/>
                </a:solidFill>
                <a:latin typeface="Bahnschrift Light" panose="020B0502040204020203" pitchFamily="34" charset="0"/>
                <a:ea typeface="Dotum" panose="020B0600000101010101" pitchFamily="34" charset="-127"/>
              </a:rPr>
              <a:t>?</a:t>
            </a:r>
            <a:endParaRPr lang="en-US" sz="900" b="1" dirty="0">
              <a:solidFill>
                <a:schemeClr val="tx1"/>
              </a:solidFill>
              <a:latin typeface="Bahnschrift Light" panose="020B0502040204020203" pitchFamily="34" charset="0"/>
              <a:ea typeface="Dotum" panose="020B0600000101010101" pitchFamily="34" charset="-127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73C7691-1AC4-DA74-500B-85CEA2FFAFFF}"/>
              </a:ext>
            </a:extLst>
          </p:cNvPr>
          <p:cNvCxnSpPr>
            <a:cxnSpLocks/>
            <a:endCxn id="23" idx="1"/>
          </p:cNvCxnSpPr>
          <p:nvPr/>
        </p:nvCxnSpPr>
        <p:spPr>
          <a:xfrm>
            <a:off x="5394457" y="5826833"/>
            <a:ext cx="478451" cy="235825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19BA1A15-280C-A86B-C51F-3F62307F34CB}"/>
              </a:ext>
            </a:extLst>
          </p:cNvPr>
          <p:cNvSpPr/>
          <p:nvPr/>
        </p:nvSpPr>
        <p:spPr>
          <a:xfrm>
            <a:off x="152586" y="1711586"/>
            <a:ext cx="1322026" cy="9439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tx1"/>
                </a:solidFill>
                <a:latin typeface="Bahnschrift Light" panose="020B0502040204020203" pitchFamily="34" charset="0"/>
                <a:ea typeface="Dotum" panose="020B0600000101010101" pitchFamily="34" charset="-127"/>
              </a:rPr>
              <a:t>8. How much did life change for African Americans as a result of the Civil Rights movement?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D9940DA8-C102-4C31-AE70-91CF563C1EC6}"/>
              </a:ext>
            </a:extLst>
          </p:cNvPr>
          <p:cNvSpPr/>
          <p:nvPr/>
        </p:nvSpPr>
        <p:spPr>
          <a:xfrm>
            <a:off x="1678163" y="5075911"/>
            <a:ext cx="1255264" cy="8086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Bahnschrift Light" panose="020B0502040204020203" pitchFamily="34" charset="0"/>
                <a:ea typeface="Dotum" panose="020B0600000101010101" pitchFamily="34" charset="-127"/>
              </a:rPr>
              <a:t>6.</a:t>
            </a:r>
            <a:r>
              <a:rPr lang="en-GB" sz="1050" dirty="0">
                <a:solidFill>
                  <a:schemeClr val="tx1"/>
                </a:solidFill>
                <a:latin typeface="Bahnschrift Light" panose="020B0502040204020203" pitchFamily="34" charset="0"/>
                <a:ea typeface="Dotum" panose="020B0600000101010101" pitchFamily="34" charset="-127"/>
              </a:rPr>
              <a:t> Was there a religious rollercoaster under the Tudors?</a:t>
            </a:r>
            <a:endParaRPr lang="en-US" sz="1050" i="1" dirty="0">
              <a:solidFill>
                <a:schemeClr val="tx1"/>
              </a:solidFill>
              <a:latin typeface="Bahnschrift Light" panose="020B0502040204020203" pitchFamily="34" charset="0"/>
              <a:ea typeface="Dotum" panose="020B0600000101010101" pitchFamily="34" charset="-127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F4C65030-3BF2-4844-8A2F-1CB32B67483B}"/>
              </a:ext>
            </a:extLst>
          </p:cNvPr>
          <p:cNvSpPr/>
          <p:nvPr/>
        </p:nvSpPr>
        <p:spPr>
          <a:xfrm>
            <a:off x="3914788" y="5042888"/>
            <a:ext cx="956479" cy="8067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Bahnschrift Light" panose="020B0502040204020203" pitchFamily="34" charset="0"/>
                <a:ea typeface="Dotum" panose="020B0600000101010101" pitchFamily="34" charset="-127"/>
              </a:rPr>
              <a:t>2. How was the monarchy abolished and how was it restored?</a:t>
            </a:r>
            <a:endParaRPr lang="en-US" sz="900" dirty="0">
              <a:solidFill>
                <a:schemeClr val="tx1"/>
              </a:solidFill>
              <a:latin typeface="Bahnschrift Light" panose="020B0502040204020203" pitchFamily="34" charset="0"/>
              <a:ea typeface="Dotum" panose="020B0600000101010101" pitchFamily="34" charset="-127"/>
            </a:endParaRP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D39BA73E-4950-9B64-A003-A0D3EF9AB257}"/>
              </a:ext>
            </a:extLst>
          </p:cNvPr>
          <p:cNvCxnSpPr>
            <a:cxnSpLocks/>
          </p:cNvCxnSpPr>
          <p:nvPr/>
        </p:nvCxnSpPr>
        <p:spPr>
          <a:xfrm flipH="1" flipV="1">
            <a:off x="2712954" y="2447365"/>
            <a:ext cx="195458" cy="479971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>
            <a:extLst>
              <a:ext uri="{FF2B5EF4-FFF2-40B4-BE49-F238E27FC236}">
                <a16:creationId xmlns:a16="http://schemas.microsoft.com/office/drawing/2014/main" id="{CB11AC18-7DD9-1F60-0D3C-EA1769A3F004}"/>
              </a:ext>
            </a:extLst>
          </p:cNvPr>
          <p:cNvSpPr/>
          <p:nvPr/>
        </p:nvSpPr>
        <p:spPr>
          <a:xfrm>
            <a:off x="1337892" y="2370004"/>
            <a:ext cx="930459" cy="959154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Year 9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C1058369-A94A-F9AD-2DF2-EF6137E54603}"/>
              </a:ext>
            </a:extLst>
          </p:cNvPr>
          <p:cNvSpPr/>
          <p:nvPr/>
        </p:nvSpPr>
        <p:spPr>
          <a:xfrm>
            <a:off x="3787219" y="1621413"/>
            <a:ext cx="1143698" cy="9339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tx1"/>
                </a:solidFill>
                <a:latin typeface="Bahnschrift Light" panose="020B0502040204020203" pitchFamily="34" charset="0"/>
                <a:ea typeface="Dotum" panose="020B0600000101010101" pitchFamily="34" charset="-127"/>
              </a:rPr>
              <a:t>2. Why did peoples experience of World War One differ?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BE6A73B5-9A74-04B7-40F1-2C5CC883528F}"/>
              </a:ext>
            </a:extLst>
          </p:cNvPr>
          <p:cNvCxnSpPr>
            <a:cxnSpLocks/>
          </p:cNvCxnSpPr>
          <p:nvPr/>
        </p:nvCxnSpPr>
        <p:spPr>
          <a:xfrm flipV="1">
            <a:off x="4359068" y="2475475"/>
            <a:ext cx="0" cy="455388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>
            <a:extLst>
              <a:ext uri="{FF2B5EF4-FFF2-40B4-BE49-F238E27FC236}">
                <a16:creationId xmlns:a16="http://schemas.microsoft.com/office/drawing/2014/main" id="{BD3FD7C1-71E6-D981-8639-3C84821F457A}"/>
              </a:ext>
            </a:extLst>
          </p:cNvPr>
          <p:cNvSpPr/>
          <p:nvPr/>
        </p:nvSpPr>
        <p:spPr>
          <a:xfrm>
            <a:off x="5394457" y="2617849"/>
            <a:ext cx="1382923" cy="7071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Bahnschrift Light" panose="020B0502040204020203" pitchFamily="34" charset="0"/>
                <a:ea typeface="Dotum" panose="020B0600000101010101" pitchFamily="34" charset="-127"/>
              </a:rPr>
              <a:t>3.</a:t>
            </a:r>
            <a:r>
              <a:rPr lang="en-US" sz="1050" dirty="0">
                <a:solidFill>
                  <a:schemeClr val="tx1"/>
                </a:solidFill>
                <a:effectLst/>
                <a:latin typeface="Bahnschrift Light" panose="020B0502040204020203" pitchFamily="34" charset="0"/>
                <a:ea typeface="Dotum" panose="020B0600000101010101" pitchFamily="34" charset="-127"/>
              </a:rPr>
              <a:t> </a:t>
            </a:r>
            <a:r>
              <a:rPr lang="en-GB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What was life like in the dictatorships of the interwar period?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671AF26F-FCC4-EAB6-3DED-4AE966AA27F8}"/>
              </a:ext>
            </a:extLst>
          </p:cNvPr>
          <p:cNvCxnSpPr>
            <a:cxnSpLocks/>
          </p:cNvCxnSpPr>
          <p:nvPr/>
        </p:nvCxnSpPr>
        <p:spPr>
          <a:xfrm>
            <a:off x="5147678" y="2703169"/>
            <a:ext cx="274701" cy="191607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>
            <a:extLst>
              <a:ext uri="{FF2B5EF4-FFF2-40B4-BE49-F238E27FC236}">
                <a16:creationId xmlns:a16="http://schemas.microsoft.com/office/drawing/2014/main" id="{A967BCF5-2FF7-9117-2FF6-CF3E5AB05547}"/>
              </a:ext>
            </a:extLst>
          </p:cNvPr>
          <p:cNvSpPr/>
          <p:nvPr/>
        </p:nvSpPr>
        <p:spPr>
          <a:xfrm>
            <a:off x="5725519" y="1204916"/>
            <a:ext cx="1143698" cy="9339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tx1"/>
                </a:solidFill>
                <a:latin typeface="Bahnschrift Light" panose="020B0502040204020203" pitchFamily="34" charset="0"/>
                <a:ea typeface="Dotum" panose="020B0600000101010101" pitchFamily="34" charset="-127"/>
              </a:rPr>
              <a:t>4. How should we remember the Holocaust?</a:t>
            </a:r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99E388C4-2BA4-9E80-41FA-88E51EFFB02C}"/>
              </a:ext>
            </a:extLst>
          </p:cNvPr>
          <p:cNvCxnSpPr>
            <a:cxnSpLocks/>
            <a:endCxn id="96" idx="1"/>
          </p:cNvCxnSpPr>
          <p:nvPr/>
        </p:nvCxnSpPr>
        <p:spPr>
          <a:xfrm flipV="1">
            <a:off x="5394457" y="1671882"/>
            <a:ext cx="331062" cy="132712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>
            <a:extLst>
              <a:ext uri="{FF2B5EF4-FFF2-40B4-BE49-F238E27FC236}">
                <a16:creationId xmlns:a16="http://schemas.microsoft.com/office/drawing/2014/main" id="{E44FE5AD-F053-9B9B-56B3-92740CF32925}"/>
              </a:ext>
            </a:extLst>
          </p:cNvPr>
          <p:cNvSpPr/>
          <p:nvPr/>
        </p:nvSpPr>
        <p:spPr>
          <a:xfrm>
            <a:off x="5482252" y="94661"/>
            <a:ext cx="1183006" cy="8634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Bahnschrift Light" panose="020B0502040204020203" pitchFamily="34" charset="0"/>
                <a:ea typeface="Dotum" panose="020B0600000101010101" pitchFamily="34" charset="-127"/>
              </a:rPr>
              <a:t>5. </a:t>
            </a:r>
            <a:r>
              <a:rPr lang="en-GB" sz="1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 Churchill responsible for the allied victory of World War Two</a:t>
            </a:r>
            <a:r>
              <a:rPr lang="en-GB" sz="1050" dirty="0">
                <a:solidFill>
                  <a:schemeClr val="tx1"/>
                </a:solidFill>
                <a:latin typeface="Bahnschrift Light" panose="020B0502040204020203" pitchFamily="34" charset="0"/>
                <a:ea typeface="Dotum" panose="020B0600000101010101" pitchFamily="34" charset="-127"/>
              </a:rPr>
              <a:t>?  </a:t>
            </a:r>
            <a:endParaRPr lang="en-US" sz="900" dirty="0">
              <a:solidFill>
                <a:schemeClr val="tx1"/>
              </a:solidFill>
              <a:latin typeface="Bahnschrift Light" panose="020B0502040204020203" pitchFamily="34" charset="0"/>
              <a:ea typeface="Dotum" panose="020B0600000101010101" pitchFamily="34" charset="-127"/>
            </a:endParaRPr>
          </a:p>
        </p:txBody>
      </p: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FD9A4A13-BE1B-DD2D-36E0-48B5EAA1F92A}"/>
              </a:ext>
            </a:extLst>
          </p:cNvPr>
          <p:cNvCxnSpPr>
            <a:cxnSpLocks/>
          </p:cNvCxnSpPr>
          <p:nvPr/>
        </p:nvCxnSpPr>
        <p:spPr>
          <a:xfrm flipV="1">
            <a:off x="5215529" y="878277"/>
            <a:ext cx="376397" cy="490044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ctangle 107">
            <a:extLst>
              <a:ext uri="{FF2B5EF4-FFF2-40B4-BE49-F238E27FC236}">
                <a16:creationId xmlns:a16="http://schemas.microsoft.com/office/drawing/2014/main" id="{2FB2DE6A-FE68-2313-92B9-CBB74F3DA5C5}"/>
              </a:ext>
            </a:extLst>
          </p:cNvPr>
          <p:cNvSpPr/>
          <p:nvPr/>
        </p:nvSpPr>
        <p:spPr>
          <a:xfrm>
            <a:off x="3942690" y="261256"/>
            <a:ext cx="1322026" cy="5695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tx1"/>
                </a:solidFill>
                <a:latin typeface="Bahnschrift Light" panose="020B0502040204020203" pitchFamily="34" charset="0"/>
                <a:ea typeface="Dotum" panose="020B0600000101010101" pitchFamily="34" charset="-127"/>
              </a:rPr>
              <a:t>6. How did the Cold War impact Berlin?</a:t>
            </a:r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9A383A43-839F-CC93-25A9-3DBFF42D6E7E}"/>
              </a:ext>
            </a:extLst>
          </p:cNvPr>
          <p:cNvCxnSpPr>
            <a:cxnSpLocks/>
          </p:cNvCxnSpPr>
          <p:nvPr/>
        </p:nvCxnSpPr>
        <p:spPr>
          <a:xfrm flipV="1">
            <a:off x="4533205" y="803900"/>
            <a:ext cx="117325" cy="457546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110">
            <a:extLst>
              <a:ext uri="{FF2B5EF4-FFF2-40B4-BE49-F238E27FC236}">
                <a16:creationId xmlns:a16="http://schemas.microsoft.com/office/drawing/2014/main" id="{B5C82D7D-1A62-C2B3-EF49-E274EB65CFCE}"/>
              </a:ext>
            </a:extLst>
          </p:cNvPr>
          <p:cNvSpPr/>
          <p:nvPr/>
        </p:nvSpPr>
        <p:spPr>
          <a:xfrm>
            <a:off x="2539119" y="238650"/>
            <a:ext cx="1143698" cy="6259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tx1"/>
                </a:solidFill>
                <a:latin typeface="Bahnschrift Light" panose="020B0502040204020203" pitchFamily="34" charset="0"/>
                <a:ea typeface="Dotum" panose="020B0600000101010101" pitchFamily="34" charset="-127"/>
              </a:rPr>
              <a:t>7.</a:t>
            </a:r>
            <a:r>
              <a:rPr lang="en-GB" sz="105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05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were the ‘winds of change’? </a:t>
            </a:r>
            <a:endParaRPr lang="en-GB" sz="1050" dirty="0">
              <a:solidFill>
                <a:schemeClr val="tx1"/>
              </a:solidFill>
              <a:latin typeface="Bahnschrift Light" panose="020B0502040204020203" pitchFamily="34" charset="0"/>
              <a:ea typeface="Dotum" panose="020B0600000101010101" pitchFamily="34" charset="-127"/>
            </a:endParaRPr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BF8DCB0F-F324-99FC-CE78-84E31656032B}"/>
              </a:ext>
            </a:extLst>
          </p:cNvPr>
          <p:cNvCxnSpPr>
            <a:cxnSpLocks/>
          </p:cNvCxnSpPr>
          <p:nvPr/>
        </p:nvCxnSpPr>
        <p:spPr>
          <a:xfrm flipV="1">
            <a:off x="3100996" y="800003"/>
            <a:ext cx="4287" cy="488194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528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D26B4F00F00A40A50C9172C4B22F22" ma:contentTypeVersion="26" ma:contentTypeDescription="Create a new document." ma:contentTypeScope="" ma:versionID="4ecab758a1ff0d07551da865adfc59e6">
  <xsd:schema xmlns:xsd="http://www.w3.org/2001/XMLSchema" xmlns:xs="http://www.w3.org/2001/XMLSchema" xmlns:p="http://schemas.microsoft.com/office/2006/metadata/properties" xmlns:ns2="3531846c-d046-4591-83da-72e70d1ce913" xmlns:ns3="136412b4-f605-4a0e-9721-468d2a88b977" targetNamespace="http://schemas.microsoft.com/office/2006/metadata/properties" ma:root="true" ma:fieldsID="541bb5476a61c8520f786e987e00fefd" ns2:_="" ns3:_="">
    <xsd:import namespace="3531846c-d046-4591-83da-72e70d1ce913"/>
    <xsd:import namespace="136412b4-f605-4a0e-9721-468d2a88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1846c-d046-4591-83da-72e70d1ce9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412b4-f605-4a0e-9721-468d2a88b97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6809498-a686-4d8a-b8a2-23c810981bcd}" ma:internalName="TaxCatchAll" ma:showField="CatchAllData" ma:web="136412b4-f605-4a0e-9721-468d2a88b9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36412b4-f605-4a0e-9721-468d2a88b977" xsi:nil="true"/>
  </documentManagement>
</p:properties>
</file>

<file path=customXml/itemProps1.xml><?xml version="1.0" encoding="utf-8"?>
<ds:datastoreItem xmlns:ds="http://schemas.openxmlformats.org/officeDocument/2006/customXml" ds:itemID="{D0FD25F3-F561-4443-ADEC-EBE18CD521B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909F759-E8AC-4565-A282-7BBAB57DC9B0}"/>
</file>

<file path=customXml/itemProps3.xml><?xml version="1.0" encoding="utf-8"?>
<ds:datastoreItem xmlns:ds="http://schemas.openxmlformats.org/officeDocument/2006/customXml" ds:itemID="{E45AF829-6FBF-4FA4-9CE4-FD4E5D90EE64}">
  <ds:schemaRefs>
    <ds:schemaRef ds:uri="http://schemas.microsoft.com/office/2006/metadata/properties"/>
    <ds:schemaRef ds:uri="http://schemas.microsoft.com/office/infopath/2007/PartnerControls"/>
    <ds:schemaRef ds:uri="b9c89c2a-27cf-4dab-9274-466169bcb7e7"/>
    <ds:schemaRef ds:uri="faa4feb4-2f5e-4cd0-866c-9de89aa65aa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2516</TotalTime>
  <Words>269</Words>
  <Application>Microsoft Office PowerPoint</Application>
  <PresentationFormat>On-screen Show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Light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Liam Hill</dc:creator>
  <cp:lastModifiedBy>James Hunt</cp:lastModifiedBy>
  <cp:revision>114</cp:revision>
  <cp:lastPrinted>2020-03-09T11:54:32Z</cp:lastPrinted>
  <dcterms:created xsi:type="dcterms:W3CDTF">2020-02-08T19:02:46Z</dcterms:created>
  <dcterms:modified xsi:type="dcterms:W3CDTF">2024-07-16T12:52:06Z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0x010100DD40886E1F34FA4D9C405B8962199BF4</vt:lpwstr>
  </property>
</Properties>
</file>