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65" r:id="rId5"/>
  </p:sldIdLst>
  <p:sldSz cx="6858000" cy="9144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17"/>
    <a:srgbClr val="FEF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20"/>
  </p:normalViewPr>
  <p:slideViewPr>
    <p:cSldViewPr snapToGrid="0" snapToObjects="1">
      <p:cViewPr varScale="1">
        <p:scale>
          <a:sx n="64" d="100"/>
          <a:sy n="64" d="100"/>
        </p:scale>
        <p:origin x="20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Reid" userId="c519b0dd-51a0-443d-8a13-092f80cfc4b2" providerId="ADAL" clId="{2F241A62-0258-46C3-B5CC-7A5D4915FC8C}"/>
    <pc:docChg chg="delSld">
      <pc:chgData name="Lisa Reid" userId="c519b0dd-51a0-443d-8a13-092f80cfc4b2" providerId="ADAL" clId="{2F241A62-0258-46C3-B5CC-7A5D4915FC8C}" dt="2023-07-07T10:31:55.662" v="0" actId="47"/>
      <pc:docMkLst>
        <pc:docMk/>
      </pc:docMkLst>
      <pc:sldChg chg="del">
        <pc:chgData name="Lisa Reid" userId="c519b0dd-51a0-443d-8a13-092f80cfc4b2" providerId="ADAL" clId="{2F241A62-0258-46C3-B5CC-7A5D4915FC8C}" dt="2023-07-07T10:31:55.662" v="0" actId="47"/>
        <pc:sldMkLst>
          <pc:docMk/>
          <pc:sldMk cId="1523528766" sldId="262"/>
        </pc:sldMkLst>
      </pc:sldChg>
    </pc:docChg>
  </pc:docChgLst>
  <pc:docChgLst>
    <pc:chgData name="Jane Ann Francis" userId="450cca29-6d2a-4157-8281-0d38bd5f67a6" providerId="ADAL" clId="{0A8A4AE9-E07E-41A0-A43C-4A6CC2EDEBB3}"/>
    <pc:docChg chg="custSel modSld">
      <pc:chgData name="Jane Ann Francis" userId="450cca29-6d2a-4157-8281-0d38bd5f67a6" providerId="ADAL" clId="{0A8A4AE9-E07E-41A0-A43C-4A6CC2EDEBB3}" dt="2024-01-09T14:47:36.458" v="56" actId="20577"/>
      <pc:docMkLst>
        <pc:docMk/>
      </pc:docMkLst>
      <pc:sldChg chg="delSp modSp mod">
        <pc:chgData name="Jane Ann Francis" userId="450cca29-6d2a-4157-8281-0d38bd5f67a6" providerId="ADAL" clId="{0A8A4AE9-E07E-41A0-A43C-4A6CC2EDEBB3}" dt="2024-01-09T14:47:36.458" v="56" actId="20577"/>
        <pc:sldMkLst>
          <pc:docMk/>
          <pc:sldMk cId="3545202573" sldId="265"/>
        </pc:sldMkLst>
        <pc:spChg chg="del">
          <ac:chgData name="Jane Ann Francis" userId="450cca29-6d2a-4157-8281-0d38bd5f67a6" providerId="ADAL" clId="{0A8A4AE9-E07E-41A0-A43C-4A6CC2EDEBB3}" dt="2024-01-09T14:46:41.812" v="1" actId="478"/>
          <ac:spMkLst>
            <pc:docMk/>
            <pc:sldMk cId="3545202573" sldId="265"/>
            <ac:spMk id="44" creationId="{4EF04B43-19EA-4AF0-984B-498DCE9A2DE6}"/>
          </ac:spMkLst>
        </pc:spChg>
        <pc:spChg chg="del">
          <ac:chgData name="Jane Ann Francis" userId="450cca29-6d2a-4157-8281-0d38bd5f67a6" providerId="ADAL" clId="{0A8A4AE9-E07E-41A0-A43C-4A6CC2EDEBB3}" dt="2024-01-09T14:46:40.972" v="0" actId="478"/>
          <ac:spMkLst>
            <pc:docMk/>
            <pc:sldMk cId="3545202573" sldId="265"/>
            <ac:spMk id="45" creationId="{BEDD8222-3C1D-4D02-9134-BADC67C5433F}"/>
          </ac:spMkLst>
        </pc:spChg>
        <pc:spChg chg="mod">
          <ac:chgData name="Jane Ann Francis" userId="450cca29-6d2a-4157-8281-0d38bd5f67a6" providerId="ADAL" clId="{0A8A4AE9-E07E-41A0-A43C-4A6CC2EDEBB3}" dt="2024-01-09T14:46:51.179" v="5" actId="20577"/>
          <ac:spMkLst>
            <pc:docMk/>
            <pc:sldMk cId="3545202573" sldId="265"/>
            <ac:spMk id="46" creationId="{B7168C46-8006-4C5E-9DFB-B5241D351280}"/>
          </ac:spMkLst>
        </pc:spChg>
        <pc:spChg chg="mod">
          <ac:chgData name="Jane Ann Francis" userId="450cca29-6d2a-4157-8281-0d38bd5f67a6" providerId="ADAL" clId="{0A8A4AE9-E07E-41A0-A43C-4A6CC2EDEBB3}" dt="2024-01-09T14:46:54.410" v="7" actId="20577"/>
          <ac:spMkLst>
            <pc:docMk/>
            <pc:sldMk cId="3545202573" sldId="265"/>
            <ac:spMk id="51" creationId="{C3041D32-D01F-4601-878E-8E37E2A3359E}"/>
          </ac:spMkLst>
        </pc:spChg>
        <pc:spChg chg="mod">
          <ac:chgData name="Jane Ann Francis" userId="450cca29-6d2a-4157-8281-0d38bd5f67a6" providerId="ADAL" clId="{0A8A4AE9-E07E-41A0-A43C-4A6CC2EDEBB3}" dt="2024-01-09T14:47:36.458" v="56" actId="20577"/>
          <ac:spMkLst>
            <pc:docMk/>
            <pc:sldMk cId="3545202573" sldId="265"/>
            <ac:spMk id="101" creationId="{6C08C288-462F-7740-A463-F63724B4D52E}"/>
          </ac:spMkLst>
        </pc:spChg>
        <pc:spChg chg="mod">
          <ac:chgData name="Jane Ann Francis" userId="450cca29-6d2a-4157-8281-0d38bd5f67a6" providerId="ADAL" clId="{0A8A4AE9-E07E-41A0-A43C-4A6CC2EDEBB3}" dt="2024-01-09T14:46:57.866" v="9" actId="20577"/>
          <ac:spMkLst>
            <pc:docMk/>
            <pc:sldMk cId="3545202573" sldId="265"/>
            <ac:spMk id="104" creationId="{E5BD4C05-46FA-FC4D-B9A6-60C8F977BDEA}"/>
          </ac:spMkLst>
        </pc:spChg>
        <pc:spChg chg="mod">
          <ac:chgData name="Jane Ann Francis" userId="450cca29-6d2a-4157-8281-0d38bd5f67a6" providerId="ADAL" clId="{0A8A4AE9-E07E-41A0-A43C-4A6CC2EDEBB3}" dt="2024-01-09T14:46:47.174" v="3" actId="20577"/>
          <ac:spMkLst>
            <pc:docMk/>
            <pc:sldMk cId="3545202573" sldId="265"/>
            <ac:spMk id="106" creationId="{B30F659E-EAB1-AD4E-A776-4D7976827F2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AF585B-05C9-4349-914D-F23F933DD40D}" type="datetimeFigureOut">
              <a:rPr lang="en-GB" smtClean="0"/>
              <a:t>09/01/2024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F828F-DA25-4591-BDDE-42757BECAB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1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F828F-DA25-4591-BDDE-42757BECAB4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062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311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94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36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5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7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0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5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32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4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9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49D4-6937-9045-8BA5-70EA5F5332F4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52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849D4-6937-9045-8BA5-70EA5F5332F4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5AB17-622C-DD4D-A792-5009DC49B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8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roup 151">
            <a:extLst>
              <a:ext uri="{FF2B5EF4-FFF2-40B4-BE49-F238E27FC236}">
                <a16:creationId xmlns:a16="http://schemas.microsoft.com/office/drawing/2014/main" id="{A4E9A7C6-053E-1C4A-8D7F-E7641ED104E3}"/>
              </a:ext>
            </a:extLst>
          </p:cNvPr>
          <p:cNvGrpSpPr/>
          <p:nvPr/>
        </p:nvGrpSpPr>
        <p:grpSpPr>
          <a:xfrm>
            <a:off x="272397" y="398943"/>
            <a:ext cx="6315597" cy="8746211"/>
            <a:chOff x="-95997" y="229054"/>
            <a:chExt cx="6315597" cy="8746211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364BF1A6-64B4-AD42-B289-1C3E82FAD62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LineDrawing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-11428" y="800924"/>
              <a:ext cx="5803900" cy="7175500"/>
            </a:xfrm>
            <a:prstGeom prst="rect">
              <a:avLst/>
            </a:prstGeom>
            <a:ln>
              <a:noFill/>
            </a:ln>
          </p:spPr>
        </p:pic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FEBF2979-FA41-7344-BF37-B2FDB9AB6990}"/>
                </a:ext>
              </a:extLst>
            </p:cNvPr>
            <p:cNvGrpSpPr/>
            <p:nvPr/>
          </p:nvGrpSpPr>
          <p:grpSpPr>
            <a:xfrm>
              <a:off x="1875534" y="4736124"/>
              <a:ext cx="3004913" cy="3361009"/>
              <a:chOff x="1710434" y="4837724"/>
              <a:chExt cx="3004913" cy="3361009"/>
            </a:xfrm>
          </p:grpSpPr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643E18A0-2EEE-384B-BB65-48FD1C969AB2}"/>
                  </a:ext>
                </a:extLst>
              </p:cNvPr>
              <p:cNvSpPr/>
              <p:nvPr/>
            </p:nvSpPr>
            <p:spPr>
              <a:xfrm>
                <a:off x="1710434" y="4837724"/>
                <a:ext cx="2491134" cy="802326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>
                <a:glow rad="63500">
                  <a:schemeClr val="accent6">
                    <a:satMod val="175000"/>
                    <a:alpha val="40000"/>
                  </a:schemeClr>
                </a:glow>
                <a:softEdge rad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solidFill>
                    <a:schemeClr val="tx1"/>
                  </a:solidFill>
                </a:endParaRPr>
              </a:p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Glaciation; processes and landforms</a:t>
                </a:r>
              </a:p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Coasts; processes and landforms</a:t>
                </a:r>
              </a:p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Map skills</a:t>
                </a:r>
              </a:p>
            </p:txBody>
          </p:sp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F95D64A5-306D-F14A-9A90-6A8DA2BCC9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715347" y="7903618"/>
                <a:ext cx="0" cy="295115"/>
              </a:xfrm>
              <a:prstGeom prst="line">
                <a:avLst/>
              </a:prstGeom>
              <a:ln w="63500">
                <a:solidFill>
                  <a:schemeClr val="accent6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987830C-C293-2F4A-87DE-EC98AFA097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511727" y="7265944"/>
              <a:ext cx="0" cy="502178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BFB6C28-2A87-C24A-BEC0-0033FB1F143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21266" y="5547373"/>
              <a:ext cx="7115" cy="522211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4614F14E-FFA6-D44E-A310-2100E606010B}"/>
                </a:ext>
              </a:extLst>
            </p:cNvPr>
            <p:cNvSpPr/>
            <p:nvPr/>
          </p:nvSpPr>
          <p:spPr>
            <a:xfrm>
              <a:off x="3698811" y="8243666"/>
              <a:ext cx="1341438" cy="677159"/>
            </a:xfrm>
            <a:prstGeom prst="rect">
              <a:avLst/>
            </a:prstGeom>
            <a:noFill/>
            <a:ln>
              <a:noFill/>
            </a:ln>
            <a:effectLst>
              <a:softEdge rad="50800"/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endParaRPr lang="en-GB" sz="800" dirty="0"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900" dirty="0">
                <a:latin typeface="Dotum" panose="020B0600000101010101" pitchFamily="34" charset="-127"/>
                <a:ea typeface="Dotum" panose="020B0600000101010101" pitchFamily="34" charset="-127"/>
                <a:cs typeface="Daytona Pro Condensed" panose="020F0502020204030204" pitchFamily="34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0FD9308-27BE-EF4D-95E2-94B42667DF6A}"/>
                </a:ext>
              </a:extLst>
            </p:cNvPr>
            <p:cNvSpPr/>
            <p:nvPr/>
          </p:nvSpPr>
          <p:spPr>
            <a:xfrm>
              <a:off x="1887989" y="7957423"/>
              <a:ext cx="2975887" cy="101784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Climate change; evidence, cause, effects and management </a:t>
              </a:r>
            </a:p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Extreme weather, effects and management</a:t>
              </a:r>
            </a:p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Tropical storms; causes, effects and management </a:t>
              </a:r>
            </a:p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Comparing earthquakes in areas of different wealth</a:t>
              </a:r>
            </a:p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  </a:t>
              </a:r>
            </a:p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F37B1E3-8DB6-2245-8E41-E07645DDCE20}"/>
                </a:ext>
              </a:extLst>
            </p:cNvPr>
            <p:cNvSpPr txBox="1"/>
            <p:nvPr/>
          </p:nvSpPr>
          <p:spPr>
            <a:xfrm>
              <a:off x="1742617" y="7948551"/>
              <a:ext cx="30290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1. The Challenge of Natural Hazards    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BFB909DF-743E-D043-A550-BFC41C495E2F}"/>
                </a:ext>
              </a:extLst>
            </p:cNvPr>
            <p:cNvSpPr/>
            <p:nvPr/>
          </p:nvSpPr>
          <p:spPr>
            <a:xfrm>
              <a:off x="1015783" y="6281183"/>
              <a:ext cx="2674270" cy="121021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Local ecosystems</a:t>
              </a:r>
            </a:p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Tropical rainforests; characteristics, causes, effects and management of deforestation</a:t>
              </a:r>
            </a:p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Cold environments; opportunities and challenges 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18F30C40-1A23-024D-BCFA-D3EAD86AB791}"/>
                </a:ext>
              </a:extLst>
            </p:cNvPr>
            <p:cNvSpPr txBox="1"/>
            <p:nvPr/>
          </p:nvSpPr>
          <p:spPr>
            <a:xfrm>
              <a:off x="1610052" y="4683280"/>
              <a:ext cx="29594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3. Physical Landscapes of the UK  </a:t>
              </a:r>
            </a:p>
          </p:txBody>
        </p:sp>
        <p:sp>
          <p:nvSpPr>
            <p:cNvPr id="86" name="Right Arrow 85">
              <a:extLst>
                <a:ext uri="{FF2B5EF4-FFF2-40B4-BE49-F238E27FC236}">
                  <a16:creationId xmlns:a16="http://schemas.microsoft.com/office/drawing/2014/main" id="{D206CE7A-54DC-BC49-ABCB-FFA887BDF7DC}"/>
                </a:ext>
              </a:extLst>
            </p:cNvPr>
            <p:cNvSpPr/>
            <p:nvPr/>
          </p:nvSpPr>
          <p:spPr>
            <a:xfrm rot="10800000">
              <a:off x="5389216" y="7684450"/>
              <a:ext cx="587403" cy="381909"/>
            </a:xfrm>
            <a:prstGeom prst="rightArrow">
              <a:avLst>
                <a:gd name="adj1" fmla="val 37171"/>
                <a:gd name="adj2" fmla="val 50000"/>
              </a:avLst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7EBBE932-C7CA-CD4F-8656-83BA30E1AB80}"/>
                </a:ext>
              </a:extLst>
            </p:cNvPr>
            <p:cNvSpPr txBox="1"/>
            <p:nvPr/>
          </p:nvSpPr>
          <p:spPr>
            <a:xfrm>
              <a:off x="406729" y="383816"/>
              <a:ext cx="21226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400" b="1" dirty="0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FDAEB582-CD6C-EB4D-8B78-1153B15F2BDE}"/>
                </a:ext>
              </a:extLst>
            </p:cNvPr>
            <p:cNvSpPr/>
            <p:nvPr/>
          </p:nvSpPr>
          <p:spPr>
            <a:xfrm>
              <a:off x="3845482" y="3171826"/>
              <a:ext cx="2320498" cy="128282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6">
                  <a:satMod val="1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City in a LIC/NEE – Lagos or Rio (Importance of city; opportunities and challenges; urban planning)</a:t>
              </a:r>
            </a:p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UK city – Liverpool or Bristol (Importance of city; opportunities and challenges; regeneration)</a:t>
              </a:r>
            </a:p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Sustainable urban living - </a:t>
              </a:r>
              <a:r>
                <a:rPr lang="en-US" sz="900" dirty="0" err="1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BedZED</a:t>
              </a:r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0A40F8D5-DA5D-D942-8E50-A3D6C716D90B}"/>
                </a:ext>
              </a:extLst>
            </p:cNvPr>
            <p:cNvSpPr txBox="1"/>
            <p:nvPr/>
          </p:nvSpPr>
          <p:spPr>
            <a:xfrm>
              <a:off x="3770425" y="3069642"/>
              <a:ext cx="244917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4. Urban issues  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87075F15-5409-B64E-A422-E8F5AFC59D50}"/>
                </a:ext>
              </a:extLst>
            </p:cNvPr>
            <p:cNvSpPr txBox="1"/>
            <p:nvPr/>
          </p:nvSpPr>
          <p:spPr>
            <a:xfrm>
              <a:off x="463071" y="3108230"/>
              <a:ext cx="212266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400" b="1" dirty="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6C08C288-462F-7740-A463-F63724B4D52E}"/>
                </a:ext>
              </a:extLst>
            </p:cNvPr>
            <p:cNvSpPr/>
            <p:nvPr/>
          </p:nvSpPr>
          <p:spPr>
            <a:xfrm>
              <a:off x="4449122" y="1842645"/>
              <a:ext cx="1768084" cy="79084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Physical – sand dunes at Formby</a:t>
              </a:r>
            </a:p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Human fieldwork - Liverpool 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49CD3CD2-D373-9348-B022-83DE1F7835E9}"/>
                </a:ext>
              </a:extLst>
            </p:cNvPr>
            <p:cNvSpPr/>
            <p:nvPr/>
          </p:nvSpPr>
          <p:spPr>
            <a:xfrm>
              <a:off x="-95997" y="2112568"/>
              <a:ext cx="3307041" cy="108538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chemeClr val="accent5">
                  <a:lumMod val="75000"/>
                  <a:alpha val="40000"/>
                </a:scheme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Measuring development</a:t>
              </a:r>
            </a:p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Development gap; causes and strategies</a:t>
              </a:r>
            </a:p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Nigeria; importance; industrial structure, relationship with others, quality of life, TNCs</a:t>
              </a:r>
            </a:p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and the post-industrial economy of the UK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B30F659E-EAB1-AD4E-A776-4D7976827F26}"/>
                </a:ext>
              </a:extLst>
            </p:cNvPr>
            <p:cNvSpPr txBox="1"/>
            <p:nvPr/>
          </p:nvSpPr>
          <p:spPr>
            <a:xfrm>
              <a:off x="205616" y="2061210"/>
              <a:ext cx="273742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5. Changing Economic World</a:t>
              </a:r>
            </a:p>
          </p:txBody>
        </p:sp>
        <p:cxnSp>
          <p:nvCxnSpPr>
            <p:cNvPr id="133" name="Straight Connector 132">
              <a:extLst>
                <a:ext uri="{FF2B5EF4-FFF2-40B4-BE49-F238E27FC236}">
                  <a16:creationId xmlns:a16="http://schemas.microsoft.com/office/drawing/2014/main" id="{60E35B25-D0F4-2647-8DAB-5301A2D85F8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54062" y="4408063"/>
              <a:ext cx="167496" cy="434836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6571B0B7-D864-C445-94A6-5B0166433945}"/>
                </a:ext>
              </a:extLst>
            </p:cNvPr>
            <p:cNvSpPr/>
            <p:nvPr/>
          </p:nvSpPr>
          <p:spPr>
            <a:xfrm>
              <a:off x="1739493" y="229054"/>
              <a:ext cx="2627175" cy="8012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glow rad="63500">
                <a:srgbClr val="FF0000">
                  <a:alpha val="40000"/>
                </a:srgbClr>
              </a:glo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endParaRPr>
            </a:p>
            <a:p>
              <a:pPr algn="ctr"/>
              <a:r>
                <a:rPr lang="en-US" sz="900" dirty="0">
                  <a:solidFill>
                    <a:schemeClr val="tx1"/>
                  </a:solidFill>
                  <a:latin typeface="Dotum" panose="020B0600000101010101" pitchFamily="34" charset="-127"/>
                  <a:ea typeface="Dotum" panose="020B0600000101010101" pitchFamily="34" charset="-127"/>
                </a:rPr>
                <a:t>Released by AQA mid March – on any issue studied at GCSE</a:t>
              </a:r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E5BD4C05-46FA-FC4D-B9A6-60C8F977BDEA}"/>
                </a:ext>
              </a:extLst>
            </p:cNvPr>
            <p:cNvSpPr txBox="1"/>
            <p:nvPr/>
          </p:nvSpPr>
          <p:spPr>
            <a:xfrm>
              <a:off x="1749393" y="256293"/>
              <a:ext cx="286069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/>
                <a:t>8. Pre-release material </a:t>
              </a:r>
            </a:p>
          </p:txBody>
        </p: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AD2E3BD0-7C30-F44F-81E8-84A77C55646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243070" y="3091009"/>
              <a:ext cx="186444" cy="453548"/>
            </a:xfrm>
            <a:prstGeom prst="line">
              <a:avLst/>
            </a:prstGeom>
            <a:ln w="63500">
              <a:solidFill>
                <a:schemeClr val="accent6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Oval 70">
            <a:extLst>
              <a:ext uri="{FF2B5EF4-FFF2-40B4-BE49-F238E27FC236}">
                <a16:creationId xmlns:a16="http://schemas.microsoft.com/office/drawing/2014/main" id="{6F026A44-D7FB-C94E-85FE-60407062BF29}"/>
              </a:ext>
            </a:extLst>
          </p:cNvPr>
          <p:cNvSpPr/>
          <p:nvPr/>
        </p:nvSpPr>
        <p:spPr>
          <a:xfrm>
            <a:off x="1351753" y="3521615"/>
            <a:ext cx="952500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Year 11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9D0772AE-6C28-CF40-95D0-91A5A1DF0B38}"/>
              </a:ext>
            </a:extLst>
          </p:cNvPr>
          <p:cNvSpPr txBox="1"/>
          <p:nvPr/>
        </p:nvSpPr>
        <p:spPr>
          <a:xfrm>
            <a:off x="-137204" y="8886"/>
            <a:ext cx="3768437" cy="338554"/>
          </a:xfrm>
          <a:prstGeom prst="rect">
            <a:avLst/>
          </a:prstGeom>
          <a:noFill/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>
                    <a:lumMod val="50000"/>
                  </a:schemeClr>
                </a:solidFill>
              </a:rPr>
              <a:t>GEOGRAPHY GCSE LEARNING JOURNEY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E7385A9-45EA-D549-AF69-6EDCD7EF3921}"/>
              </a:ext>
            </a:extLst>
          </p:cNvPr>
          <p:cNvSpPr/>
          <p:nvPr/>
        </p:nvSpPr>
        <p:spPr>
          <a:xfrm>
            <a:off x="5955382" y="7338442"/>
            <a:ext cx="952500" cy="959154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Year 10</a:t>
            </a: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23"/>
          <a:stretch/>
        </p:blipFill>
        <p:spPr>
          <a:xfrm>
            <a:off x="5941978" y="8308421"/>
            <a:ext cx="751170" cy="751042"/>
          </a:xfrm>
          <a:prstGeom prst="rect">
            <a:avLst/>
          </a:prstGeom>
        </p:spPr>
      </p:pic>
      <p:sp>
        <p:nvSpPr>
          <p:cNvPr id="73" name="Oval 72">
            <a:extLst>
              <a:ext uri="{FF2B5EF4-FFF2-40B4-BE49-F238E27FC236}">
                <a16:creationId xmlns:a16="http://schemas.microsoft.com/office/drawing/2014/main" id="{EFA874F6-AA94-2444-A7DE-E0B2240FEF97}"/>
              </a:ext>
            </a:extLst>
          </p:cNvPr>
          <p:cNvSpPr/>
          <p:nvPr/>
        </p:nvSpPr>
        <p:spPr>
          <a:xfrm>
            <a:off x="139409" y="444524"/>
            <a:ext cx="1570892" cy="1324883"/>
          </a:xfrm>
          <a:prstGeom prst="ellipse">
            <a:avLst/>
          </a:prstGeom>
          <a:solidFill>
            <a:srgbClr val="92D05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/>
              <a:t>Ready for A Level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7168C46-8006-4C5E-9DFB-B5241D351280}"/>
              </a:ext>
            </a:extLst>
          </p:cNvPr>
          <p:cNvSpPr txBox="1"/>
          <p:nvPr/>
        </p:nvSpPr>
        <p:spPr>
          <a:xfrm>
            <a:off x="4058447" y="1972217"/>
            <a:ext cx="286069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6. Fieldwork  </a:t>
            </a:r>
          </a:p>
        </p:txBody>
      </p:sp>
      <p:sp>
        <p:nvSpPr>
          <p:cNvPr id="47" name="Right Arrow 85">
            <a:extLst>
              <a:ext uri="{FF2B5EF4-FFF2-40B4-BE49-F238E27FC236}">
                <a16:creationId xmlns:a16="http://schemas.microsoft.com/office/drawing/2014/main" id="{5998DA0B-9D17-459A-9379-0A0C35E26213}"/>
              </a:ext>
            </a:extLst>
          </p:cNvPr>
          <p:cNvSpPr/>
          <p:nvPr/>
        </p:nvSpPr>
        <p:spPr>
          <a:xfrm rot="10800000">
            <a:off x="704827" y="3817234"/>
            <a:ext cx="587403" cy="381909"/>
          </a:xfrm>
          <a:prstGeom prst="rightArrow">
            <a:avLst>
              <a:gd name="adj1" fmla="val 37171"/>
              <a:gd name="adj2" fmla="val 50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9439D3D-A880-48DC-95CA-BF41E198E9D6}"/>
              </a:ext>
            </a:extLst>
          </p:cNvPr>
          <p:cNvCxnSpPr>
            <a:cxnSpLocks/>
          </p:cNvCxnSpPr>
          <p:nvPr/>
        </p:nvCxnSpPr>
        <p:spPr>
          <a:xfrm flipV="1">
            <a:off x="2803685" y="1106965"/>
            <a:ext cx="0" cy="241821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B7B2B5B-33E5-49BD-8A28-C31879E7D18F}"/>
              </a:ext>
            </a:extLst>
          </p:cNvPr>
          <p:cNvCxnSpPr>
            <a:cxnSpLocks/>
          </p:cNvCxnSpPr>
          <p:nvPr/>
        </p:nvCxnSpPr>
        <p:spPr>
          <a:xfrm flipV="1">
            <a:off x="5248841" y="2620467"/>
            <a:ext cx="0" cy="241821"/>
          </a:xfrm>
          <a:prstGeom prst="line">
            <a:avLst/>
          </a:prstGeom>
          <a:ln w="63500">
            <a:solidFill>
              <a:schemeClr val="accent6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7E0ACE6A-6BA4-4A5F-B088-5732BF99FFDB}"/>
              </a:ext>
            </a:extLst>
          </p:cNvPr>
          <p:cNvSpPr/>
          <p:nvPr/>
        </p:nvSpPr>
        <p:spPr>
          <a:xfrm>
            <a:off x="4922381" y="700784"/>
            <a:ext cx="1516474" cy="90034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 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Overview of resources for well-being (water, food, energy)</a:t>
            </a:r>
          </a:p>
          <a:p>
            <a:pPr algn="ctr"/>
            <a:r>
              <a:rPr lang="en-US" sz="900" dirty="0">
                <a:solidFill>
                  <a:schemeClr val="tx1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Detailed study of energy; security, sustainability   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3041D32-D01F-4601-878E-8E37E2A3359E}"/>
              </a:ext>
            </a:extLst>
          </p:cNvPr>
          <p:cNvSpPr txBox="1"/>
          <p:nvPr/>
        </p:nvSpPr>
        <p:spPr>
          <a:xfrm>
            <a:off x="4704478" y="681910"/>
            <a:ext cx="1974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7. Resources 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20F1513-EF37-4F6B-A4DA-21698E0DE024}"/>
              </a:ext>
            </a:extLst>
          </p:cNvPr>
          <p:cNvSpPr txBox="1"/>
          <p:nvPr/>
        </p:nvSpPr>
        <p:spPr>
          <a:xfrm>
            <a:off x="1384177" y="6474828"/>
            <a:ext cx="2593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2.  The Living World </a:t>
            </a:r>
          </a:p>
        </p:txBody>
      </p:sp>
    </p:spTree>
    <p:extLst>
      <p:ext uri="{BB962C8B-B14F-4D97-AF65-F5344CB8AC3E}">
        <p14:creationId xmlns:p14="http://schemas.microsoft.com/office/powerpoint/2010/main" val="3545202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26B4F00F00A40A50C9172C4B22F22" ma:contentTypeVersion="26" ma:contentTypeDescription="Create a new document." ma:contentTypeScope="" ma:versionID="4ecab758a1ff0d07551da865adfc59e6">
  <xsd:schema xmlns:xsd="http://www.w3.org/2001/XMLSchema" xmlns:xs="http://www.w3.org/2001/XMLSchema" xmlns:p="http://schemas.microsoft.com/office/2006/metadata/properties" xmlns:ns2="3531846c-d046-4591-83da-72e70d1ce913" xmlns:ns3="136412b4-f605-4a0e-9721-468d2a88b977" targetNamespace="http://schemas.microsoft.com/office/2006/metadata/properties" ma:root="true" ma:fieldsID="541bb5476a61c8520f786e987e00fefd" ns2:_="" ns3:_="">
    <xsd:import namespace="3531846c-d046-4591-83da-72e70d1ce913"/>
    <xsd:import namespace="136412b4-f605-4a0e-9721-468d2a88b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31846c-d046-4591-83da-72e70d1ce9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6412b4-f605-4a0e-9721-468d2a88b97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56809498-a686-4d8a-b8a2-23c810981bcd}" ma:internalName="TaxCatchAll" ma:showField="CatchAllData" ma:web="136412b4-f605-4a0e-9721-468d2a88b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36412b4-f605-4a0e-9721-468d2a88b977" xsi:nil="true"/>
    <SharedWithUsers xmlns="136412b4-f605-4a0e-9721-468d2a88b977">
      <UserInfo>
        <DisplayName>Lisa Reid</DisplayName>
        <AccountId>15</AccountId>
        <AccountType/>
      </UserInfo>
      <UserInfo>
        <DisplayName>Joshua Heaton</DisplayName>
        <AccountId>9</AccountId>
        <AccountType/>
      </UserInfo>
      <UserInfo>
        <DisplayName>Chloe Mulcahy</DisplayName>
        <AccountId>16</AccountId>
        <AccountType/>
      </UserInfo>
      <UserInfo>
        <DisplayName>Elizabeth Mercer</DisplayName>
        <AccountId>14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ECCD19-4E07-4B8C-9720-5C96EBCBE600}"/>
</file>

<file path=customXml/itemProps2.xml><?xml version="1.0" encoding="utf-8"?>
<ds:datastoreItem xmlns:ds="http://schemas.openxmlformats.org/officeDocument/2006/customXml" ds:itemID="{C77B5D80-A132-4D9C-89E3-9F5D62F60C31}">
  <ds:schemaRefs>
    <ds:schemaRef ds:uri="34c8baeb-1fff-48f6-90bf-6672153d27ae"/>
    <ds:schemaRef ds:uri="afad88b7-faf5-4183-9d4d-bb400b4a8a39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CC11CFC-0A6D-4DAE-8A46-06E7E7F848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1469</TotalTime>
  <Words>233</Words>
  <Application>Microsoft Office PowerPoint</Application>
  <PresentationFormat>On-screen Show (4:3)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Dotum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 Hill</dc:creator>
  <cp:lastModifiedBy>Jane Ann Francis</cp:lastModifiedBy>
  <cp:revision>136</cp:revision>
  <cp:lastPrinted>2022-03-08T14:26:15Z</cp:lastPrinted>
  <dcterms:created xsi:type="dcterms:W3CDTF">2020-02-08T19:02:46Z</dcterms:created>
  <dcterms:modified xsi:type="dcterms:W3CDTF">2024-01-09T14:47:45Z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0x010100C89D92C11C09B84B90FD7F10FA806298</vt:lpwstr>
  </property>
  <property fmtid="{D5CDD505-2E9C-101B-9397-08002B2CF9AE}" pid="3" name="Order">
    <vt:r8>58000</vt:r8>
  </property>
  <property fmtid="{D5CDD505-2E9C-101B-9397-08002B2CF9AE}" pid="4" name="MediaServiceImageTags">
    <vt:lpwstr/>
  </property>
</Properties>
</file>