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7"/>
  </p:notesMasterIdLst>
  <p:sldIdLst>
    <p:sldId id="258" r:id="rId5"/>
    <p:sldId id="259" r:id="rId6"/>
  </p:sldIdLst>
  <p:sldSz cx="9720263" cy="17640300"/>
  <p:notesSz cx="6797675" cy="9926638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B381D9"/>
    <a:srgbClr val="FF99CC"/>
    <a:srgbClr val="00FFCC"/>
    <a:srgbClr val="00B800"/>
    <a:srgbClr val="2CB22C"/>
    <a:srgbClr val="00CC00"/>
    <a:srgbClr val="00FF00"/>
    <a:srgbClr val="00B050"/>
    <a:srgbClr val="144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 varScale="1">
        <p:scale>
          <a:sx n="19" d="100"/>
          <a:sy n="19" d="100"/>
        </p:scale>
        <p:origin x="2712" y="4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/>
          <a:lstStyle>
            <a:lvl1pPr algn="r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7/8/2024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1" rIns="91404" bIns="4570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</p:spPr>
        <p:txBody>
          <a:bodyPr vert="horz" lIns="91404" tIns="45701" rIns="91404" bIns="45701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04" tIns="45701" rIns="91404" bIns="45701" rtlCol="0" anchor="b"/>
          <a:lstStyle>
            <a:lvl1pPr algn="l" defTabSz="109404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wrap="square" lIns="91404" tIns="45701" rIns="91404" bIns="457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31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660" indent="-285638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553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576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599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619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643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664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86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8511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31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660" indent="-285638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553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576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599" indent="-228511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619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643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664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86" indent="-228511" defTabSz="109336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7053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08/07/2024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microsoft.com/office/2007/relationships/hdphoto" Target="../media/hdphoto2.wdp"/><Relationship Id="rId4" Type="http://schemas.openxmlformats.org/officeDocument/2006/relationships/hyperlink" Target="https://freesvg.org/william-shakespeare-1589369855" TargetMode="External"/><Relationship Id="rId9" Type="http://schemas.openxmlformats.org/officeDocument/2006/relationships/image" Target="../media/image5.png"/><Relationship Id="rId1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3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microsoft.com/office/2007/relationships/hdphoto" Target="../media/hdphoto2.wdp"/><Relationship Id="rId4" Type="http://schemas.openxmlformats.org/officeDocument/2006/relationships/hyperlink" Target="https://freesvg.org/william-shakespeare-1589369855" TargetMode="External"/><Relationship Id="rId9" Type="http://schemas.openxmlformats.org/officeDocument/2006/relationships/image" Target="../media/image5.png"/><Relationship Id="rId1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02442" y="13815547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25612" y="11940981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03216" y="9473163"/>
            <a:ext cx="2840847" cy="2762390"/>
          </a:xfrm>
          <a:prstGeom prst="blockArc">
            <a:avLst>
              <a:gd name="adj1" fmla="val 10581773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37286" y="11645679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41895" y="9433555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620308" y="7603115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43556" y="5468305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088343" y="7341343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847703" y="5243123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54773" y="13454447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578125" y="13706079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42748" y="1478636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26410" y="11388097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788643" y="11491834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841583"/>
            <a:ext cx="972026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88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KS4 ENGLISH</a:t>
            </a:r>
          </a:p>
          <a:p>
            <a:pPr algn="ctr" eaLnBrk="0" hangingPunct="0"/>
            <a:r>
              <a:rPr lang="en-GB" altLang="en-US" sz="60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386545" y="8954172"/>
            <a:ext cx="1175575" cy="1304925"/>
          </a:xfrm>
          <a:prstGeom prst="ellipse">
            <a:avLst/>
          </a:prstGeom>
          <a:solidFill>
            <a:srgbClr val="B38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244" y="9272589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811" y="9115682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48991" y="13467884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998" y="13851413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365" y="13667605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360309" y="14365601"/>
            <a:ext cx="0" cy="392365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35446" y="13748281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  <a:stCxn id="188" idx="0"/>
          </p:cNvCxnSpPr>
          <p:nvPr/>
        </p:nvCxnSpPr>
        <p:spPr>
          <a:xfrm flipV="1">
            <a:off x="2441934" y="14273609"/>
            <a:ext cx="1008884" cy="495422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  <a:stCxn id="187" idx="1"/>
          </p:cNvCxnSpPr>
          <p:nvPr/>
        </p:nvCxnSpPr>
        <p:spPr>
          <a:xfrm flipH="1">
            <a:off x="1260547" y="13027937"/>
            <a:ext cx="754380" cy="33440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1A5B9A1-1A0A-423F-93C6-433BB5E7D475}"/>
              </a:ext>
            </a:extLst>
          </p:cNvPr>
          <p:cNvCxnSpPr>
            <a:cxnSpLocks/>
            <a:stCxn id="179" idx="2"/>
          </p:cNvCxnSpPr>
          <p:nvPr/>
        </p:nvCxnSpPr>
        <p:spPr>
          <a:xfrm>
            <a:off x="7031129" y="11319120"/>
            <a:ext cx="0" cy="456361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178645" y="10498640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14833" y="7276255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>
            <a:off x="3237901" y="6986021"/>
            <a:ext cx="9443" cy="414760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 flipH="1">
            <a:off x="5812146" y="7182759"/>
            <a:ext cx="1" cy="337062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03807" y="5237140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875618" y="5221004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573" y="5360849"/>
            <a:ext cx="279152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Examinations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532242" y="9113801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 flipV="1">
            <a:off x="1459252" y="8602297"/>
            <a:ext cx="435384" cy="33679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52786" y="7248769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45704" y="15023753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  <a:stCxn id="160" idx="0"/>
          </p:cNvCxnSpPr>
          <p:nvPr/>
        </p:nvCxnSpPr>
        <p:spPr>
          <a:xfrm flipV="1">
            <a:off x="2437798" y="9832683"/>
            <a:ext cx="198471" cy="296034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792806" y="4867316"/>
            <a:ext cx="1548311" cy="130492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>
                <a:solidFill>
                  <a:schemeClr val="tx1"/>
                </a:solidFill>
              </a:rPr>
              <a:t>Ready for </a:t>
            </a:r>
            <a:br>
              <a:rPr lang="en-US" sz="2155" dirty="0">
                <a:solidFill>
                  <a:schemeClr val="tx1"/>
                </a:solidFill>
              </a:rPr>
            </a:br>
            <a:r>
              <a:rPr lang="en-US" sz="2155" dirty="0">
                <a:solidFill>
                  <a:schemeClr val="tx1"/>
                </a:solidFill>
              </a:rPr>
              <a:t>A Level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3A1A6DD-D830-4FFC-B5D7-F775C307744F}"/>
              </a:ext>
            </a:extLst>
          </p:cNvPr>
          <p:cNvCxnSpPr>
            <a:cxnSpLocks/>
          </p:cNvCxnSpPr>
          <p:nvPr/>
        </p:nvCxnSpPr>
        <p:spPr>
          <a:xfrm flipH="1">
            <a:off x="6323557" y="4864524"/>
            <a:ext cx="166044" cy="323251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52">
            <a:extLst>
              <a:ext uri="{FF2B5EF4-FFF2-40B4-BE49-F238E27FC236}">
                <a16:creationId xmlns:a16="http://schemas.microsoft.com/office/drawing/2014/main" id="{69888AC1-04EB-4546-9653-96ADFC9A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023" y="5250101"/>
            <a:ext cx="271363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Feedback &amp; Development</a:t>
            </a:r>
          </a:p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Final Revision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D8FE39F-3F90-4420-9768-F0C536D788B1}"/>
              </a:ext>
            </a:extLst>
          </p:cNvPr>
          <p:cNvSpPr/>
          <p:nvPr/>
        </p:nvSpPr>
        <p:spPr>
          <a:xfrm>
            <a:off x="3842249" y="3329189"/>
            <a:ext cx="1866615" cy="2973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LITERATURE (</a:t>
            </a:r>
            <a:r>
              <a:rPr lang="en-GB" sz="1400" b="1" dirty="0" err="1">
                <a:solidFill>
                  <a:schemeClr val="tx1"/>
                </a:solidFill>
              </a:rPr>
              <a:t>Eduqas</a:t>
            </a:r>
            <a:r>
              <a:rPr lang="en-GB" sz="1400" b="1" dirty="0">
                <a:solidFill>
                  <a:schemeClr val="tx1"/>
                </a:solidFill>
              </a:rPr>
              <a:t>)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US" sz="14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B5B8B7-8FB0-4C5E-90AC-F3EDFB7C8F14}"/>
              </a:ext>
            </a:extLst>
          </p:cNvPr>
          <p:cNvSpPr/>
          <p:nvPr/>
        </p:nvSpPr>
        <p:spPr>
          <a:xfrm>
            <a:off x="1720089" y="3335539"/>
            <a:ext cx="1866615" cy="2973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(AQA)</a:t>
            </a:r>
            <a:endParaRPr lang="en-US" sz="506" dirty="0">
              <a:solidFill>
                <a:schemeClr val="tx1"/>
              </a:solidFill>
              <a:latin typeface="+mj-lt"/>
              <a:ea typeface="Dotum" panose="020B0600000101010101" pitchFamily="34" charset="-127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D0C7530-E349-4DF5-B5BF-A6A6AFFEE183}"/>
              </a:ext>
            </a:extLst>
          </p:cNvPr>
          <p:cNvSpPr/>
          <p:nvPr/>
        </p:nvSpPr>
        <p:spPr>
          <a:xfrm>
            <a:off x="5979559" y="3323673"/>
            <a:ext cx="1888974" cy="2973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Mocks + Exams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1F32B7E-5247-48DE-9E5D-49E4C4A0ED9E}"/>
              </a:ext>
            </a:extLst>
          </p:cNvPr>
          <p:cNvSpPr/>
          <p:nvPr/>
        </p:nvSpPr>
        <p:spPr>
          <a:xfrm>
            <a:off x="5642601" y="4263762"/>
            <a:ext cx="1728234" cy="590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Final Preparation for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Summer Exams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012C30B-456C-4D00-843A-D4D2D538AD95}"/>
              </a:ext>
            </a:extLst>
          </p:cNvPr>
          <p:cNvSpPr/>
          <p:nvPr/>
        </p:nvSpPr>
        <p:spPr>
          <a:xfrm>
            <a:off x="5033639" y="8019903"/>
            <a:ext cx="2403494" cy="890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UNSEEN POETRY</a:t>
            </a:r>
            <a:br>
              <a:rPr lang="en-GB" sz="1400" i="1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Language, Structure &amp; Form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44FCB13-A1D4-45D1-8A22-8AA32A7A8345}"/>
              </a:ext>
            </a:extLst>
          </p:cNvPr>
          <p:cNvSpPr/>
          <p:nvPr/>
        </p:nvSpPr>
        <p:spPr>
          <a:xfrm>
            <a:off x="336109" y="6843073"/>
            <a:ext cx="1848873" cy="7404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Y11 December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2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C1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EEC76E7-7849-433C-A8BC-761F8F842151}"/>
              </a:ext>
            </a:extLst>
          </p:cNvPr>
          <p:cNvSpPr/>
          <p:nvPr/>
        </p:nvSpPr>
        <p:spPr>
          <a:xfrm>
            <a:off x="7782272" y="6204316"/>
            <a:ext cx="1584573" cy="7481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Y11 March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C2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F57A713-3335-480E-A116-6B9463142C1D}"/>
              </a:ext>
            </a:extLst>
          </p:cNvPr>
          <p:cNvSpPr/>
          <p:nvPr/>
        </p:nvSpPr>
        <p:spPr>
          <a:xfrm>
            <a:off x="2526410" y="5994416"/>
            <a:ext cx="1653351" cy="11647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1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Fiction &amp; 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Creative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Danger in the Water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8BD6898-33BA-473D-A560-E179A52C9CAE}"/>
              </a:ext>
            </a:extLst>
          </p:cNvPr>
          <p:cNvSpPr/>
          <p:nvPr/>
        </p:nvSpPr>
        <p:spPr>
          <a:xfrm>
            <a:off x="6012852" y="5996535"/>
            <a:ext cx="1308587" cy="1236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 CHRISTMAS CAROL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</a:rPr>
              <a:t>Themes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73E123B-72FB-4AA0-88B6-F201FC9F6DC2}"/>
              </a:ext>
            </a:extLst>
          </p:cNvPr>
          <p:cNvSpPr/>
          <p:nvPr/>
        </p:nvSpPr>
        <p:spPr>
          <a:xfrm>
            <a:off x="4489446" y="5980891"/>
            <a:ext cx="1462042" cy="12519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AN INSPECTOR CALLS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</a:rPr>
              <a:t>Themes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629B44F9-FBE6-4E2A-B5F5-FC640D93BFC1}"/>
              </a:ext>
            </a:extLst>
          </p:cNvPr>
          <p:cNvSpPr/>
          <p:nvPr/>
        </p:nvSpPr>
        <p:spPr>
          <a:xfrm>
            <a:off x="1351947" y="10128717"/>
            <a:ext cx="2171702" cy="1162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2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Non-Fiction &amp; 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Transactional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        Seafaring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95431-3635-49EA-B74E-B65A65B61C39}"/>
              </a:ext>
            </a:extLst>
          </p:cNvPr>
          <p:cNvSpPr/>
          <p:nvPr/>
        </p:nvSpPr>
        <p:spPr>
          <a:xfrm>
            <a:off x="6854867" y="9341356"/>
            <a:ext cx="2093718" cy="712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Y10 Summer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Component 2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6D8AD9EC-8383-4C87-BA97-75046B40049B}"/>
              </a:ext>
            </a:extLst>
          </p:cNvPr>
          <p:cNvSpPr/>
          <p:nvPr/>
        </p:nvSpPr>
        <p:spPr>
          <a:xfrm>
            <a:off x="6012852" y="10341083"/>
            <a:ext cx="2036554" cy="978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1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Fiction &amp; Creative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Representations of War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A2DF78FE-2830-4AE9-86D6-48EBF256EB8C}"/>
              </a:ext>
            </a:extLst>
          </p:cNvPr>
          <p:cNvCxnSpPr>
            <a:cxnSpLocks/>
            <a:stCxn id="186" idx="0"/>
          </p:cNvCxnSpPr>
          <p:nvPr/>
        </p:nvCxnSpPr>
        <p:spPr>
          <a:xfrm flipH="1" flipV="1">
            <a:off x="5390544" y="11871246"/>
            <a:ext cx="127825" cy="560214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DA06805-2E24-42CB-BC2E-D4B1888098F6}"/>
              </a:ext>
            </a:extLst>
          </p:cNvPr>
          <p:cNvSpPr/>
          <p:nvPr/>
        </p:nvSpPr>
        <p:spPr>
          <a:xfrm>
            <a:off x="4706721" y="12431460"/>
            <a:ext cx="1623296" cy="11797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C1&amp;2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Unseen &amp; Anthology Poetry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War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B7850EE-9C4C-447B-BB2C-6BE3944C49AF}"/>
              </a:ext>
            </a:extLst>
          </p:cNvPr>
          <p:cNvSpPr/>
          <p:nvPr/>
        </p:nvSpPr>
        <p:spPr>
          <a:xfrm>
            <a:off x="2014927" y="12444705"/>
            <a:ext cx="1508722" cy="1166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Shakespeare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MACBETH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&amp; Context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6850937-7250-44DD-8F57-2EE79CFEBDDE}"/>
              </a:ext>
            </a:extLst>
          </p:cNvPr>
          <p:cNvSpPr/>
          <p:nvPr/>
        </p:nvSpPr>
        <p:spPr>
          <a:xfrm>
            <a:off x="1320649" y="14769031"/>
            <a:ext cx="2242570" cy="10094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19</a:t>
            </a:r>
            <a:r>
              <a:rPr lang="en-GB" sz="1400" i="1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Century Prose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 CHRISTMAS CAROL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&amp; Context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484CEB1E-1D77-474C-B64C-EDD524D7A6AD}"/>
              </a:ext>
            </a:extLst>
          </p:cNvPr>
          <p:cNvSpPr/>
          <p:nvPr/>
        </p:nvSpPr>
        <p:spPr>
          <a:xfrm>
            <a:off x="6141720" y="14800383"/>
            <a:ext cx="2334684" cy="1009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9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Post-1914 Drama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AN INSPECTOR CALLS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&amp; Context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E54112-A7EE-4651-92FD-7C02B7F81E44}"/>
              </a:ext>
            </a:extLst>
          </p:cNvPr>
          <p:cNvSpPr/>
          <p:nvPr/>
        </p:nvSpPr>
        <p:spPr>
          <a:xfrm>
            <a:off x="3903901" y="10440318"/>
            <a:ext cx="1728234" cy="590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Spoken Language </a:t>
            </a:r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presentations</a:t>
            </a:r>
            <a:endParaRPr lang="en-US" sz="1400" b="1" dirty="0">
              <a:solidFill>
                <a:schemeClr val="tx1"/>
              </a:solidFill>
              <a:latin typeface="+mj-lt"/>
              <a:ea typeface="Dotum" panose="020B0600000101010101" pitchFamily="34" charset="-127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4B213B2-3243-4C41-A909-762E5C96F9A7}"/>
              </a:ext>
            </a:extLst>
          </p:cNvPr>
          <p:cNvCxnSpPr>
            <a:cxnSpLocks/>
          </p:cNvCxnSpPr>
          <p:nvPr/>
        </p:nvCxnSpPr>
        <p:spPr>
          <a:xfrm flipV="1">
            <a:off x="5562120" y="9832683"/>
            <a:ext cx="301135" cy="607636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>
            <a:extLst>
              <a:ext uri="{FF2B5EF4-FFF2-40B4-BE49-F238E27FC236}">
                <a16:creationId xmlns:a16="http://schemas.microsoft.com/office/drawing/2014/main" id="{B0478321-A500-40BA-91C9-9A1579941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02217" y="12387478"/>
            <a:ext cx="1329188" cy="1267672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D188057A-1BF6-41E9-8B16-89368AF32878}"/>
              </a:ext>
            </a:extLst>
          </p:cNvPr>
          <p:cNvSpPr/>
          <p:nvPr/>
        </p:nvSpPr>
        <p:spPr>
          <a:xfrm>
            <a:off x="1870887" y="8676568"/>
            <a:ext cx="1643991" cy="688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Anthology Poetry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Nature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71" name="Picture 2" descr="3,410 Poetry Book Stock Vector Illustration and Royalty Free Poetry Book  Clipart">
            <a:extLst>
              <a:ext uri="{FF2B5EF4-FFF2-40B4-BE49-F238E27FC236}">
                <a16:creationId xmlns:a16="http://schemas.microsoft.com/office/drawing/2014/main" id="{1D692631-DDEC-4A20-93F9-59D92CD48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39778" y1="75000" x2="50889" y2="76613"/>
                        <a14:foregroundMark x1="50889" y1="76613" x2="53778" y2="75806"/>
                        <a14:foregroundMark x1="54889" y1="75000" x2="54889" y2="75000"/>
                        <a14:foregroundMark x1="54222" y1="75538" x2="56667" y2="75538"/>
                        <a14:foregroundMark x1="36444" y1="75269" x2="40222" y2="75000"/>
                        <a14:backgroundMark x1="26667" y1="78495" x2="35821" y2="76498"/>
                        <a14:backgroundMark x1="56224" y1="76379" x2="65778" y2="76882"/>
                        <a14:backgroundMark x1="53578" y1="76240" x2="53845" y2="762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525" y="7836699"/>
            <a:ext cx="1739638" cy="14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B8E6A6C-AAF4-4DE3-9C98-E93F7818167D}"/>
              </a:ext>
            </a:extLst>
          </p:cNvPr>
          <p:cNvSpPr/>
          <p:nvPr/>
        </p:nvSpPr>
        <p:spPr>
          <a:xfrm>
            <a:off x="1869889" y="7892416"/>
            <a:ext cx="1653760" cy="735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MACBETH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harles Dickens 2 Illustration - Twinkl">
            <a:extLst>
              <a:ext uri="{FF2B5EF4-FFF2-40B4-BE49-F238E27FC236}">
                <a16:creationId xmlns:a16="http://schemas.microsoft.com/office/drawing/2014/main" id="{BDF774B1-D6AA-4BF0-B36E-B688A7FF8D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4" r="35635"/>
          <a:stretch/>
        </p:blipFill>
        <p:spPr bwMode="auto">
          <a:xfrm>
            <a:off x="348304" y="14478801"/>
            <a:ext cx="1185548" cy="134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,021 World War I Illustrations &amp; Clip Art - iStock">
            <a:extLst>
              <a:ext uri="{FF2B5EF4-FFF2-40B4-BE49-F238E27FC236}">
                <a16:creationId xmlns:a16="http://schemas.microsoft.com/office/drawing/2014/main" id="{7CB7760E-FBC5-4C92-8E15-655DAFEAB0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r="13901"/>
          <a:stretch/>
        </p:blipFill>
        <p:spPr bwMode="auto">
          <a:xfrm>
            <a:off x="6341320" y="12409212"/>
            <a:ext cx="1460164" cy="121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,378 Great White Shark Illustrations &amp; Clip Art - iStock">
            <a:extLst>
              <a:ext uri="{FF2B5EF4-FFF2-40B4-BE49-F238E27FC236}">
                <a16:creationId xmlns:a16="http://schemas.microsoft.com/office/drawing/2014/main" id="{3E1BCF03-AF1C-4030-8819-8E5AC19D1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804" b="89706" l="3922" r="96405">
                        <a14:foregroundMark x1="7680" y1="41667" x2="7680" y2="41667"/>
                        <a14:foregroundMark x1="3922" y1="40196" x2="3922" y2="40196"/>
                        <a14:foregroundMark x1="93137" y1="44118" x2="93137" y2="44118"/>
                        <a14:foregroundMark x1="96405" y1="44281" x2="96405" y2="442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5433">
            <a:off x="1423828" y="5604206"/>
            <a:ext cx="1388837" cy="138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n Inspector Calls by J B Priestley Introduction Author information Which  significant events in J B Priestley's life happened">
            <a:extLst>
              <a:ext uri="{FF2B5EF4-FFF2-40B4-BE49-F238E27FC236}">
                <a16:creationId xmlns:a16="http://schemas.microsoft.com/office/drawing/2014/main" id="{E7B293E7-57D3-41F6-854B-185072F4F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8000" b="96000" l="1484" r="97923">
                        <a14:foregroundMark x1="11573" y1="6667" x2="5935" y2="40000"/>
                        <a14:foregroundMark x1="5935" y1="40000" x2="7122" y2="53333"/>
                        <a14:foregroundMark x1="1780" y1="27333" x2="1780" y2="27333"/>
                        <a14:foregroundMark x1="24332" y1="54000" x2="46588" y2="54667"/>
                        <a14:foregroundMark x1="46588" y1="54667" x2="74777" y2="54000"/>
                        <a14:foregroundMark x1="18398" y1="52667" x2="18398" y2="52667"/>
                        <a14:foregroundMark x1="32344" y1="48667" x2="44807" y2="46667"/>
                        <a14:foregroundMark x1="36202" y1="12000" x2="36202" y2="48000"/>
                        <a14:foregroundMark x1="36202" y1="48000" x2="36499" y2="48667"/>
                        <a14:foregroundMark x1="51929" y1="14000" x2="54303" y2="50667"/>
                        <a14:foregroundMark x1="68843" y1="14000" x2="70030" y2="44667"/>
                        <a14:foregroundMark x1="84866" y1="10667" x2="88427" y2="50667"/>
                        <a14:foregroundMark x1="88427" y1="50667" x2="87537" y2="59333"/>
                        <a14:foregroundMark x1="94362" y1="26000" x2="94362" y2="26000"/>
                        <a14:foregroundMark x1="97923" y1="29333" x2="95846" y2="54000"/>
                        <a14:foregroundMark x1="78042" y1="92667" x2="78042" y2="92667"/>
                        <a14:foregroundMark x1="20178" y1="96000" x2="23145" y2="93333"/>
                        <a14:foregroundMark x1="61721" y1="45333" x2="61721" y2="45333"/>
                        <a14:foregroundMark x1="67359" y1="50000" x2="67359" y2="50000"/>
                        <a14:foregroundMark x1="78042" y1="50667" x2="78042" y2="50667"/>
                        <a14:foregroundMark x1="26409" y1="46000" x2="26409" y2="46000"/>
                        <a14:foregroundMark x1="25519" y1="42667" x2="25519" y2="42667"/>
                        <a14:foregroundMark x1="27300" y1="42000" x2="27300" y2="42000"/>
                        <a14:foregroundMark x1="14243" y1="32667" x2="14243" y2="32667"/>
                        <a14:foregroundMark x1="33828" y1="10000" x2="33828" y2="10000"/>
                        <a14:foregroundMark x1="37389" y1="8000" x2="37389" y2="8000"/>
                        <a14:foregroundMark x1="38576" y1="64000" x2="38576" y2="64000"/>
                        <a14:foregroundMark x1="52819" y1="9333" x2="52819" y2="9333"/>
                        <a14:foregroundMark x1="49258" y1="12000" x2="49258" y2="12000"/>
                        <a14:foregroundMark x1="70030" y1="12667" x2="70030" y2="12667"/>
                        <a14:foregroundMark x1="70623" y1="22000" x2="70623" y2="22000"/>
                        <a14:foregroundMark x1="84273" y1="28667" x2="84273" y2="28667"/>
                        <a14:foregroundMark x1="82789" y1="9333" x2="82789" y2="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184" y="15663371"/>
            <a:ext cx="2278186" cy="101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52">
            <a:extLst>
              <a:ext uri="{FF2B5EF4-FFF2-40B4-BE49-F238E27FC236}">
                <a16:creationId xmlns:a16="http://schemas.microsoft.com/office/drawing/2014/main" id="{28A891BF-2F11-40DF-B1E1-587D1A5E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164" y="7455557"/>
            <a:ext cx="295501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Rehearsal   Exam   Revision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0" name="TextBox 52">
            <a:extLst>
              <a:ext uri="{FF2B5EF4-FFF2-40B4-BE49-F238E27FC236}">
                <a16:creationId xmlns:a16="http://schemas.microsoft.com/office/drawing/2014/main" id="{28CCF819-96BB-4DCB-9CCA-0143A9684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3255" y="1183142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Rehearsal Exam Prep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" name="TextBox 52">
            <a:extLst>
              <a:ext uri="{FF2B5EF4-FFF2-40B4-BE49-F238E27FC236}">
                <a16:creationId xmlns:a16="http://schemas.microsoft.com/office/drawing/2014/main" id="{A940FD88-8FB1-4BB4-BF81-10E239BF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2383" y="13895378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3" name="TextBox 52">
            <a:extLst>
              <a:ext uri="{FF2B5EF4-FFF2-40B4-BE49-F238E27FC236}">
                <a16:creationId xmlns:a16="http://schemas.microsoft.com/office/drawing/2014/main" id="{750D503D-EA18-47D3-95C2-0B3CA4A02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04" y="1390196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TextBox 52">
            <a:extLst>
              <a:ext uri="{FF2B5EF4-FFF2-40B4-BE49-F238E27FC236}">
                <a16:creationId xmlns:a16="http://schemas.microsoft.com/office/drawing/2014/main" id="{0858FA7B-C384-421D-AB64-6057387C6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959" y="13895217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5" name="TextBox 52">
            <a:extLst>
              <a:ext uri="{FF2B5EF4-FFF2-40B4-BE49-F238E27FC236}">
                <a16:creationId xmlns:a16="http://schemas.microsoft.com/office/drawing/2014/main" id="{CE9D97B6-E6B4-42BF-A775-05A03145A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431" y="11772163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TextBox 52">
            <a:extLst>
              <a:ext uri="{FF2B5EF4-FFF2-40B4-BE49-F238E27FC236}">
                <a16:creationId xmlns:a16="http://schemas.microsoft.com/office/drawing/2014/main" id="{BCCBA4B5-0783-4B81-9CEF-9C3FF3AB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22" y="953072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7" name="TextBox 52">
            <a:extLst>
              <a:ext uri="{FF2B5EF4-FFF2-40B4-BE49-F238E27FC236}">
                <a16:creationId xmlns:a16="http://schemas.microsoft.com/office/drawing/2014/main" id="{A97EE212-15E0-459E-B8D9-18839218868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61956" y="8458217"/>
            <a:ext cx="184681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200" b="1" dirty="0">
                <a:solidFill>
                  <a:schemeClr val="bg1"/>
                </a:solidFill>
                <a:latin typeface="+mn-lt"/>
              </a:rPr>
              <a:t>Rehearsal Exam Revision</a:t>
            </a:r>
            <a:endParaRPr lang="en-US" altLang="en-US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973A01-545B-4919-9135-D3D519E17CF1}"/>
              </a:ext>
            </a:extLst>
          </p:cNvPr>
          <p:cNvSpPr/>
          <p:nvPr/>
        </p:nvSpPr>
        <p:spPr>
          <a:xfrm>
            <a:off x="5073163" y="14785063"/>
            <a:ext cx="1008517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AIC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October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5FE4E4C-9399-40F8-89C9-4BF4D5238A17}"/>
              </a:ext>
            </a:extLst>
          </p:cNvPr>
          <p:cNvSpPr/>
          <p:nvPr/>
        </p:nvSpPr>
        <p:spPr>
          <a:xfrm>
            <a:off x="3600460" y="14769031"/>
            <a:ext cx="1033462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ACC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59FE6F2-C260-4A44-96F2-4B3AEF0ECF51}"/>
              </a:ext>
            </a:extLst>
          </p:cNvPr>
          <p:cNvSpPr/>
          <p:nvPr/>
        </p:nvSpPr>
        <p:spPr>
          <a:xfrm>
            <a:off x="104115" y="12589253"/>
            <a:ext cx="1042746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Mac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800" i="1" dirty="0">
                <a:solidFill>
                  <a:srgbClr val="003399"/>
                </a:solidFill>
              </a:rPr>
              <a:t>March</a:t>
            </a:r>
            <a:endParaRPr lang="en-GB" sz="1100" dirty="0">
              <a:solidFill>
                <a:srgbClr val="003399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74CAA8-B9CD-433A-8A0E-954D7A7024C2}"/>
              </a:ext>
            </a:extLst>
          </p:cNvPr>
          <p:cNvSpPr/>
          <p:nvPr/>
        </p:nvSpPr>
        <p:spPr>
          <a:xfrm>
            <a:off x="8089242" y="10341083"/>
            <a:ext cx="103346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Description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800" i="1" dirty="0">
                <a:solidFill>
                  <a:srgbClr val="003399"/>
                </a:solidFill>
              </a:rPr>
              <a:t>June</a:t>
            </a:r>
            <a:endParaRPr lang="en-GB" sz="1100" dirty="0">
              <a:solidFill>
                <a:srgbClr val="003399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47EF08E-4226-4100-81A8-DA4F7C05E896}"/>
              </a:ext>
            </a:extLst>
          </p:cNvPr>
          <p:cNvSpPr/>
          <p:nvPr/>
        </p:nvSpPr>
        <p:spPr>
          <a:xfrm>
            <a:off x="7652786" y="8322449"/>
            <a:ext cx="846584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P1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July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C6E19DB-598B-404D-A099-835DD6DDF485}"/>
              </a:ext>
            </a:extLst>
          </p:cNvPr>
          <p:cNvSpPr/>
          <p:nvPr/>
        </p:nvSpPr>
        <p:spPr>
          <a:xfrm>
            <a:off x="8529551" y="8322449"/>
            <a:ext cx="84658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Lit C2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July</a:t>
            </a:r>
            <a:endParaRPr lang="en-GB" sz="700" dirty="0">
              <a:solidFill>
                <a:srgbClr val="003399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2D12CEE-61F7-4C34-9415-E639A2C90A0F}"/>
              </a:ext>
            </a:extLst>
          </p:cNvPr>
          <p:cNvCxnSpPr>
            <a:cxnSpLocks/>
          </p:cNvCxnSpPr>
          <p:nvPr/>
        </p:nvCxnSpPr>
        <p:spPr>
          <a:xfrm flipV="1">
            <a:off x="6489601" y="7693344"/>
            <a:ext cx="0" cy="291149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BF043BAB-7AA0-4598-BC8B-8D0B0CC4F27C}"/>
              </a:ext>
            </a:extLst>
          </p:cNvPr>
          <p:cNvSpPr/>
          <p:nvPr/>
        </p:nvSpPr>
        <p:spPr>
          <a:xfrm>
            <a:off x="249069" y="7644406"/>
            <a:ext cx="93090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1988D1E-DFEA-4E28-820B-757197B75452}"/>
              </a:ext>
            </a:extLst>
          </p:cNvPr>
          <p:cNvSpPr/>
          <p:nvPr/>
        </p:nvSpPr>
        <p:spPr>
          <a:xfrm>
            <a:off x="237306" y="8660123"/>
            <a:ext cx="93090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Lit C1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06865F8-3B1D-4401-9E35-2282450B749B}"/>
              </a:ext>
            </a:extLst>
          </p:cNvPr>
          <p:cNvSpPr/>
          <p:nvPr/>
        </p:nvSpPr>
        <p:spPr>
          <a:xfrm>
            <a:off x="344830" y="10128717"/>
            <a:ext cx="930904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October</a:t>
            </a:r>
          </a:p>
        </p:txBody>
      </p:sp>
      <p:pic>
        <p:nvPicPr>
          <p:cNvPr id="1028" name="Picture 4" descr="Boat Stock Illustrations – 235,858 Boat Stock Illustrations, Vectors &amp;  Clipart - Dreamstime">
            <a:extLst>
              <a:ext uri="{FF2B5EF4-FFF2-40B4-BE49-F238E27FC236}">
                <a16:creationId xmlns:a16="http://schemas.microsoft.com/office/drawing/2014/main" id="{D801FA80-9E65-4DFE-8D0F-B18AAF3F0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9250" r="90250">
                        <a14:foregroundMark x1="9250" y1="53167" x2="10625" y2="58167"/>
                        <a14:foregroundMark x1="90000" y1="58500" x2="90250" y2="6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26" y="10507123"/>
            <a:ext cx="1621222" cy="121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D6FB14E8-AA94-4C38-B63D-61B11FEF5489}"/>
              </a:ext>
            </a:extLst>
          </p:cNvPr>
          <p:cNvSpPr/>
          <p:nvPr/>
        </p:nvSpPr>
        <p:spPr>
          <a:xfrm>
            <a:off x="7901726" y="5173456"/>
            <a:ext cx="83514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dirty="0">
                <a:solidFill>
                  <a:srgbClr val="003399"/>
                </a:solidFill>
              </a:rPr>
              <a:t>Lang P1</a:t>
            </a:r>
          </a:p>
          <a:p>
            <a:pPr algn="ctr"/>
            <a:r>
              <a:rPr lang="en-GB" sz="1100" dirty="0">
                <a:solidFill>
                  <a:srgbClr val="003399"/>
                </a:solidFill>
              </a:rPr>
              <a:t>Grade</a:t>
            </a:r>
          </a:p>
          <a:p>
            <a:pPr algn="ctr"/>
            <a:r>
              <a:rPr lang="en-GB" sz="700" i="1" dirty="0">
                <a:solidFill>
                  <a:srgbClr val="003399"/>
                </a:solidFill>
              </a:rPr>
              <a:t>March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B682B8A-6437-4CE2-86EF-D26F10D910EF}"/>
              </a:ext>
            </a:extLst>
          </p:cNvPr>
          <p:cNvSpPr/>
          <p:nvPr/>
        </p:nvSpPr>
        <p:spPr>
          <a:xfrm>
            <a:off x="8767420" y="5172238"/>
            <a:ext cx="83514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dirty="0">
                <a:solidFill>
                  <a:srgbClr val="003399"/>
                </a:solidFill>
              </a:rPr>
              <a:t>Lit C2</a:t>
            </a:r>
          </a:p>
          <a:p>
            <a:pPr algn="ctr"/>
            <a:r>
              <a:rPr lang="en-GB" sz="1100" dirty="0">
                <a:solidFill>
                  <a:srgbClr val="003399"/>
                </a:solidFill>
              </a:rPr>
              <a:t>Grade</a:t>
            </a:r>
          </a:p>
          <a:p>
            <a:pPr algn="ctr"/>
            <a:r>
              <a:rPr lang="en-GB" sz="700" i="1" dirty="0">
                <a:solidFill>
                  <a:srgbClr val="003399"/>
                </a:solidFill>
              </a:rPr>
              <a:t>March</a:t>
            </a:r>
            <a:endParaRPr lang="en-GB" sz="700" dirty="0">
              <a:solidFill>
                <a:srgbClr val="003399"/>
              </a:solidFill>
            </a:endParaRPr>
          </a:p>
          <a:p>
            <a:pPr algn="ctr"/>
            <a:endParaRPr lang="en-GB" sz="11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002442" y="13815547"/>
            <a:ext cx="6365875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625612" y="11940981"/>
            <a:ext cx="2779713" cy="21939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303216" y="9473163"/>
            <a:ext cx="2840847" cy="2762390"/>
          </a:xfrm>
          <a:prstGeom prst="blockArc">
            <a:avLst>
              <a:gd name="adj1" fmla="val 10581773"/>
              <a:gd name="adj2" fmla="val 21229194"/>
              <a:gd name="adj3" fmla="val 2237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037286" y="11645679"/>
            <a:ext cx="5842000" cy="62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1941895" y="9433555"/>
            <a:ext cx="5929312" cy="61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5912267">
            <a:off x="620308" y="7603115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43556" y="5468305"/>
            <a:ext cx="2739284" cy="2290965"/>
          </a:xfrm>
          <a:prstGeom prst="blockArc">
            <a:avLst>
              <a:gd name="adj1" fmla="val 10630803"/>
              <a:gd name="adj2" fmla="val 1572"/>
              <a:gd name="adj3" fmla="val 27649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088343" y="7341343"/>
            <a:ext cx="5961062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1847703" y="5243123"/>
            <a:ext cx="5827713" cy="6508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7954773" y="13454447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578125" y="13706079"/>
            <a:ext cx="69850" cy="717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D165842C-E8E0-4757-9977-B0A16C56CC5C}"/>
              </a:ext>
            </a:extLst>
          </p:cNvPr>
          <p:cNvSpPr/>
          <p:nvPr/>
        </p:nvSpPr>
        <p:spPr>
          <a:xfrm rot="3660063">
            <a:off x="642748" y="14786360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2526410" y="11388097"/>
            <a:ext cx="109859" cy="921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5788643" y="11491834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513" name="TextBox 1">
            <a:extLst>
              <a:ext uri="{FF2B5EF4-FFF2-40B4-BE49-F238E27FC236}">
                <a16:creationId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841583"/>
            <a:ext cx="972026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altLang="en-US" sz="88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KS4 ENGLISH</a:t>
            </a:r>
          </a:p>
          <a:p>
            <a:pPr algn="ctr" eaLnBrk="0" hangingPunct="0"/>
            <a:r>
              <a:rPr lang="en-GB" altLang="en-US" sz="60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LEARNING JOURNEY </a:t>
            </a:r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BDF269D9-6630-4FEF-92EB-4F1B24A36994}"/>
              </a:ext>
            </a:extLst>
          </p:cNvPr>
          <p:cNvSpPr/>
          <p:nvPr/>
        </p:nvSpPr>
        <p:spPr>
          <a:xfrm>
            <a:off x="4386545" y="8954172"/>
            <a:ext cx="1175575" cy="1304925"/>
          </a:xfrm>
          <a:prstGeom prst="ellipse">
            <a:avLst/>
          </a:prstGeom>
          <a:solidFill>
            <a:srgbClr val="B381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19" name="TextBox 59">
            <a:extLst>
              <a:ext uri="{FF2B5EF4-FFF2-40B4-BE49-F238E27FC236}">
                <a16:creationId xmlns:a16="http://schemas.microsoft.com/office/drawing/2014/main" id="{65DF8BB1-DABF-400C-A885-0E16151A6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244" y="9272589"/>
            <a:ext cx="814450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20" name="TextBox 58">
            <a:extLst>
              <a:ext uri="{FF2B5EF4-FFF2-40B4-BE49-F238E27FC236}">
                <a16:creationId xmlns:a16="http://schemas.microsoft.com/office/drawing/2014/main" id="{1A406321-EF07-4296-9F91-D88621E3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811" y="9115682"/>
            <a:ext cx="814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C1A75DD-D74A-495C-B33C-764FFA7BEBAE}"/>
              </a:ext>
            </a:extLst>
          </p:cNvPr>
          <p:cNvSpPr/>
          <p:nvPr/>
        </p:nvSpPr>
        <p:spPr>
          <a:xfrm>
            <a:off x="7748991" y="13467884"/>
            <a:ext cx="1214438" cy="1304925"/>
          </a:xfrm>
          <a:prstGeom prst="ellipse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433" name="TextBox 59">
            <a:extLst>
              <a:ext uri="{FF2B5EF4-FFF2-40B4-BE49-F238E27FC236}">
                <a16:creationId xmlns:a16="http://schemas.microsoft.com/office/drawing/2014/main" id="{CF129AAF-7EBF-4224-AD20-544A1F18F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998" y="13851413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34" name="TextBox 58">
            <a:extLst>
              <a:ext uri="{FF2B5EF4-FFF2-40B4-BE49-F238E27FC236}">
                <a16:creationId xmlns:a16="http://schemas.microsoft.com/office/drawing/2014/main" id="{0C36E098-CD46-46DF-BFA5-F4199A304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365" y="13667605"/>
            <a:ext cx="841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YEAR</a:t>
            </a: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0E345DE6-8F1A-43DC-9C3C-5D693850572C}"/>
              </a:ext>
            </a:extLst>
          </p:cNvPr>
          <p:cNvCxnSpPr>
            <a:cxnSpLocks/>
          </p:cNvCxnSpPr>
          <p:nvPr/>
        </p:nvCxnSpPr>
        <p:spPr>
          <a:xfrm flipV="1">
            <a:off x="7360309" y="14365601"/>
            <a:ext cx="0" cy="392365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30317A66-A348-46E1-ABA5-46DAB7116304}"/>
              </a:ext>
            </a:extLst>
          </p:cNvPr>
          <p:cNvSpPr/>
          <p:nvPr/>
        </p:nvSpPr>
        <p:spPr>
          <a:xfrm>
            <a:off x="3135446" y="13748281"/>
            <a:ext cx="84035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785316DD-7B8F-4AED-8335-02B740B0E86B}"/>
              </a:ext>
            </a:extLst>
          </p:cNvPr>
          <p:cNvCxnSpPr>
            <a:cxnSpLocks/>
            <a:stCxn id="188" idx="0"/>
          </p:cNvCxnSpPr>
          <p:nvPr/>
        </p:nvCxnSpPr>
        <p:spPr>
          <a:xfrm flipV="1">
            <a:off x="2441934" y="14273609"/>
            <a:ext cx="1008884" cy="495422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B6BE209F-9D0F-4EAC-AB47-C257D732A274}"/>
              </a:ext>
            </a:extLst>
          </p:cNvPr>
          <p:cNvCxnSpPr>
            <a:cxnSpLocks/>
            <a:stCxn id="187" idx="1"/>
          </p:cNvCxnSpPr>
          <p:nvPr/>
        </p:nvCxnSpPr>
        <p:spPr>
          <a:xfrm flipH="1">
            <a:off x="1260547" y="13027937"/>
            <a:ext cx="754380" cy="33440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E1A5B9A1-1A0A-423F-93C6-433BB5E7D475}"/>
              </a:ext>
            </a:extLst>
          </p:cNvPr>
          <p:cNvCxnSpPr>
            <a:cxnSpLocks/>
            <a:stCxn id="179" idx="2"/>
          </p:cNvCxnSpPr>
          <p:nvPr/>
        </p:nvCxnSpPr>
        <p:spPr>
          <a:xfrm>
            <a:off x="7031129" y="11319120"/>
            <a:ext cx="0" cy="456361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7" name="Rectangle 306">
            <a:extLst>
              <a:ext uri="{FF2B5EF4-FFF2-40B4-BE49-F238E27FC236}">
                <a16:creationId xmlns:a16="http://schemas.microsoft.com/office/drawing/2014/main" id="{E145FC6E-E57B-4E1B-B481-4B8421906D39}"/>
              </a:ext>
            </a:extLst>
          </p:cNvPr>
          <p:cNvSpPr/>
          <p:nvPr/>
        </p:nvSpPr>
        <p:spPr>
          <a:xfrm rot="20399505">
            <a:off x="8178645" y="10498640"/>
            <a:ext cx="941619" cy="1170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4772B346-07BC-4AD9-9391-9F2B0C401EAD}"/>
              </a:ext>
            </a:extLst>
          </p:cNvPr>
          <p:cNvSpPr/>
          <p:nvPr/>
        </p:nvSpPr>
        <p:spPr>
          <a:xfrm>
            <a:off x="4414833" y="7276255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7A838902-D8B9-4008-B923-C4CA8BFB1A66}"/>
              </a:ext>
            </a:extLst>
          </p:cNvPr>
          <p:cNvCxnSpPr>
            <a:cxnSpLocks/>
          </p:cNvCxnSpPr>
          <p:nvPr/>
        </p:nvCxnSpPr>
        <p:spPr>
          <a:xfrm>
            <a:off x="3237901" y="6986021"/>
            <a:ext cx="9443" cy="414760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52E1D5C-370C-4889-974B-3ACBC3AE1A34}"/>
              </a:ext>
            </a:extLst>
          </p:cNvPr>
          <p:cNvCxnSpPr>
            <a:cxnSpLocks/>
          </p:cNvCxnSpPr>
          <p:nvPr/>
        </p:nvCxnSpPr>
        <p:spPr>
          <a:xfrm flipH="1">
            <a:off x="5812146" y="7182759"/>
            <a:ext cx="1" cy="337062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Rectangle 485">
            <a:extLst>
              <a:ext uri="{FF2B5EF4-FFF2-40B4-BE49-F238E27FC236}">
                <a16:creationId xmlns:a16="http://schemas.microsoft.com/office/drawing/2014/main" id="{366B2CD5-C679-44C9-828B-B2B12E5BE918}"/>
              </a:ext>
            </a:extLst>
          </p:cNvPr>
          <p:cNvSpPr/>
          <p:nvPr/>
        </p:nvSpPr>
        <p:spPr>
          <a:xfrm>
            <a:off x="7703807" y="5237140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A38C2DF7-60C4-44DA-AC98-833EF7EA8B1D}"/>
              </a:ext>
            </a:extLst>
          </p:cNvPr>
          <p:cNvSpPr/>
          <p:nvPr/>
        </p:nvSpPr>
        <p:spPr>
          <a:xfrm>
            <a:off x="4875618" y="5221004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09" name="TextBox 52">
            <a:extLst>
              <a:ext uri="{FF2B5EF4-FFF2-40B4-BE49-F238E27FC236}">
                <a16:creationId xmlns:a16="http://schemas.microsoft.com/office/drawing/2014/main" id="{7009ECF2-9365-469D-A445-C8FD7808A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573" y="5360849"/>
            <a:ext cx="279152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Examinations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1" name="Rectangle 740">
            <a:extLst>
              <a:ext uri="{FF2B5EF4-FFF2-40B4-BE49-F238E27FC236}">
                <a16:creationId xmlns:a16="http://schemas.microsoft.com/office/drawing/2014/main" id="{D13CAC9E-96EB-41B1-B002-FBAA3B7DAB44}"/>
              </a:ext>
            </a:extLst>
          </p:cNvPr>
          <p:cNvSpPr/>
          <p:nvPr/>
        </p:nvSpPr>
        <p:spPr>
          <a:xfrm rot="3281331">
            <a:off x="1532242" y="9113801"/>
            <a:ext cx="66899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768" name="Straight Connector 767">
            <a:extLst>
              <a:ext uri="{FF2B5EF4-FFF2-40B4-BE49-F238E27FC236}">
                <a16:creationId xmlns:a16="http://schemas.microsoft.com/office/drawing/2014/main" id="{FAB8795A-BF97-4C38-88CA-79ED78AB1CDC}"/>
              </a:ext>
            </a:extLst>
          </p:cNvPr>
          <p:cNvCxnSpPr>
            <a:cxnSpLocks/>
          </p:cNvCxnSpPr>
          <p:nvPr/>
        </p:nvCxnSpPr>
        <p:spPr>
          <a:xfrm flipH="1" flipV="1">
            <a:off x="1459252" y="8602297"/>
            <a:ext cx="435384" cy="33679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1" name="Rectangle 780">
            <a:extLst>
              <a:ext uri="{FF2B5EF4-FFF2-40B4-BE49-F238E27FC236}">
                <a16:creationId xmlns:a16="http://schemas.microsoft.com/office/drawing/2014/main" id="{9B967AD1-FFB0-495B-BD69-ADF3D6D02055}"/>
              </a:ext>
            </a:extLst>
          </p:cNvPr>
          <p:cNvSpPr/>
          <p:nvPr/>
        </p:nvSpPr>
        <p:spPr>
          <a:xfrm>
            <a:off x="7652786" y="7248769"/>
            <a:ext cx="94494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862" name="Rectangle 861">
            <a:extLst>
              <a:ext uri="{FF2B5EF4-FFF2-40B4-BE49-F238E27FC236}">
                <a16:creationId xmlns:a16="http://schemas.microsoft.com/office/drawing/2014/main" id="{667928A8-8D3B-43AA-9BAE-DE83A10C8585}"/>
              </a:ext>
            </a:extLst>
          </p:cNvPr>
          <p:cNvSpPr/>
          <p:nvPr/>
        </p:nvSpPr>
        <p:spPr>
          <a:xfrm rot="3660063">
            <a:off x="645704" y="15023753"/>
            <a:ext cx="90487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 dirty="0"/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3E5369B-D45E-4BB1-BDCC-F22609955D0B}"/>
              </a:ext>
            </a:extLst>
          </p:cNvPr>
          <p:cNvCxnSpPr>
            <a:cxnSpLocks/>
            <a:stCxn id="160" idx="0"/>
          </p:cNvCxnSpPr>
          <p:nvPr/>
        </p:nvCxnSpPr>
        <p:spPr>
          <a:xfrm flipV="1">
            <a:off x="2437798" y="9832683"/>
            <a:ext cx="198471" cy="296034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>
            <a:extLst>
              <a:ext uri="{FF2B5EF4-FFF2-40B4-BE49-F238E27FC236}">
                <a16:creationId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792806" y="4867316"/>
            <a:ext cx="1548311" cy="130492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55" dirty="0">
                <a:solidFill>
                  <a:schemeClr val="tx1"/>
                </a:solidFill>
              </a:rPr>
              <a:t>Ready for </a:t>
            </a:r>
            <a:br>
              <a:rPr lang="en-US" sz="2155" dirty="0">
                <a:solidFill>
                  <a:schemeClr val="tx1"/>
                </a:solidFill>
              </a:rPr>
            </a:br>
            <a:r>
              <a:rPr lang="en-US" sz="2155" dirty="0">
                <a:solidFill>
                  <a:schemeClr val="tx1"/>
                </a:solidFill>
              </a:rPr>
              <a:t>A Level</a:t>
            </a: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3A1A6DD-D830-4FFC-B5D7-F775C307744F}"/>
              </a:ext>
            </a:extLst>
          </p:cNvPr>
          <p:cNvCxnSpPr>
            <a:cxnSpLocks/>
          </p:cNvCxnSpPr>
          <p:nvPr/>
        </p:nvCxnSpPr>
        <p:spPr>
          <a:xfrm flipH="1">
            <a:off x="6323557" y="4864524"/>
            <a:ext cx="166044" cy="323251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52">
            <a:extLst>
              <a:ext uri="{FF2B5EF4-FFF2-40B4-BE49-F238E27FC236}">
                <a16:creationId xmlns:a16="http://schemas.microsoft.com/office/drawing/2014/main" id="{69888AC1-04EB-4546-9653-96ADFC9A2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023" y="5250101"/>
            <a:ext cx="271363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Feedback &amp; Development</a:t>
            </a:r>
          </a:p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Final Revision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D8FE39F-3F90-4420-9768-F0C536D788B1}"/>
              </a:ext>
            </a:extLst>
          </p:cNvPr>
          <p:cNvSpPr/>
          <p:nvPr/>
        </p:nvSpPr>
        <p:spPr>
          <a:xfrm>
            <a:off x="3842249" y="3329189"/>
            <a:ext cx="1866615" cy="2973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LITERATURE (</a:t>
            </a:r>
            <a:r>
              <a:rPr lang="en-GB" sz="1400" b="1" dirty="0" err="1">
                <a:solidFill>
                  <a:schemeClr val="tx1"/>
                </a:solidFill>
              </a:rPr>
              <a:t>Eduqas</a:t>
            </a:r>
            <a:r>
              <a:rPr lang="en-GB" sz="1400" b="1" dirty="0">
                <a:solidFill>
                  <a:schemeClr val="tx1"/>
                </a:solidFill>
              </a:rPr>
              <a:t>)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US" sz="14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B5B8B7-8FB0-4C5E-90AC-F3EDFB7C8F14}"/>
              </a:ext>
            </a:extLst>
          </p:cNvPr>
          <p:cNvSpPr/>
          <p:nvPr/>
        </p:nvSpPr>
        <p:spPr>
          <a:xfrm>
            <a:off x="1720089" y="3335539"/>
            <a:ext cx="1866615" cy="2973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(AQA)</a:t>
            </a:r>
            <a:endParaRPr lang="en-US" sz="506" dirty="0">
              <a:solidFill>
                <a:schemeClr val="tx1"/>
              </a:solidFill>
              <a:latin typeface="+mj-lt"/>
              <a:ea typeface="Dotum" panose="020B0600000101010101" pitchFamily="34" charset="-127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D0C7530-E349-4DF5-B5BF-A6A6AFFEE183}"/>
              </a:ext>
            </a:extLst>
          </p:cNvPr>
          <p:cNvSpPr/>
          <p:nvPr/>
        </p:nvSpPr>
        <p:spPr>
          <a:xfrm>
            <a:off x="5979559" y="3323673"/>
            <a:ext cx="1888974" cy="2973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Mocks + Exams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1F32B7E-5247-48DE-9E5D-49E4C4A0ED9E}"/>
              </a:ext>
            </a:extLst>
          </p:cNvPr>
          <p:cNvSpPr/>
          <p:nvPr/>
        </p:nvSpPr>
        <p:spPr>
          <a:xfrm>
            <a:off x="5642601" y="4263762"/>
            <a:ext cx="1728234" cy="590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Final Preparation for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Summer Exams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012C30B-456C-4D00-843A-D4D2D538AD95}"/>
              </a:ext>
            </a:extLst>
          </p:cNvPr>
          <p:cNvSpPr/>
          <p:nvPr/>
        </p:nvSpPr>
        <p:spPr>
          <a:xfrm>
            <a:off x="5033639" y="8019903"/>
            <a:ext cx="2403494" cy="890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UNSEEN POETRY</a:t>
            </a:r>
            <a:br>
              <a:rPr lang="en-GB" sz="1400" i="1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Language, Structure &amp; Form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44FCB13-A1D4-45D1-8A22-8AA32A7A8345}"/>
              </a:ext>
            </a:extLst>
          </p:cNvPr>
          <p:cNvSpPr/>
          <p:nvPr/>
        </p:nvSpPr>
        <p:spPr>
          <a:xfrm>
            <a:off x="336109" y="6843073"/>
            <a:ext cx="1848873" cy="7404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Y11 December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2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C1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EEC76E7-7849-433C-A8BC-761F8F842151}"/>
              </a:ext>
            </a:extLst>
          </p:cNvPr>
          <p:cNvSpPr/>
          <p:nvPr/>
        </p:nvSpPr>
        <p:spPr>
          <a:xfrm>
            <a:off x="7782272" y="6204316"/>
            <a:ext cx="1584573" cy="7481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Y11 March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C2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F57A713-3335-480E-A116-6B9463142C1D}"/>
              </a:ext>
            </a:extLst>
          </p:cNvPr>
          <p:cNvSpPr/>
          <p:nvPr/>
        </p:nvSpPr>
        <p:spPr>
          <a:xfrm>
            <a:off x="2526410" y="5994416"/>
            <a:ext cx="1653351" cy="11647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1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Fiction &amp; 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Creative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Danger in the Water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8BD6898-33BA-473D-A560-E179A52C9CAE}"/>
              </a:ext>
            </a:extLst>
          </p:cNvPr>
          <p:cNvSpPr/>
          <p:nvPr/>
        </p:nvSpPr>
        <p:spPr>
          <a:xfrm>
            <a:off x="6012852" y="5996535"/>
            <a:ext cx="1308587" cy="1236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 CHRISTMAS CAROL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</a:rPr>
              <a:t>Themes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73E123B-72FB-4AA0-88B6-F201FC9F6DC2}"/>
              </a:ext>
            </a:extLst>
          </p:cNvPr>
          <p:cNvSpPr/>
          <p:nvPr/>
        </p:nvSpPr>
        <p:spPr>
          <a:xfrm>
            <a:off x="4489446" y="5980891"/>
            <a:ext cx="1462042" cy="12519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AN INSPECTOR CALLS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</a:rPr>
              <a:t>Themes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629B44F9-FBE6-4E2A-B5F5-FC640D93BFC1}"/>
              </a:ext>
            </a:extLst>
          </p:cNvPr>
          <p:cNvSpPr/>
          <p:nvPr/>
        </p:nvSpPr>
        <p:spPr>
          <a:xfrm>
            <a:off x="1351947" y="10128717"/>
            <a:ext cx="2171702" cy="11620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2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Non-Fiction &amp; 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Transactional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        Seafaring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695431-3635-49EA-B74E-B65A65B61C39}"/>
              </a:ext>
            </a:extLst>
          </p:cNvPr>
          <p:cNvSpPr/>
          <p:nvPr/>
        </p:nvSpPr>
        <p:spPr>
          <a:xfrm>
            <a:off x="6854867" y="9341356"/>
            <a:ext cx="2093718" cy="7121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Y10 Summer Mocks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Language Paper 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Literature Component 2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6D8AD9EC-8383-4C87-BA97-75046B40049B}"/>
              </a:ext>
            </a:extLst>
          </p:cNvPr>
          <p:cNvSpPr/>
          <p:nvPr/>
        </p:nvSpPr>
        <p:spPr>
          <a:xfrm>
            <a:off x="6012852" y="10341083"/>
            <a:ext cx="2036554" cy="9780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lumMod val="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LANGUAGE Paper 1</a:t>
            </a:r>
          </a:p>
          <a:p>
            <a:pPr algn="ctr"/>
            <a:r>
              <a:rPr lang="en-US" sz="1400" i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Fiction &amp; Creative Writing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Representations of War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A2DF78FE-2830-4AE9-86D6-48EBF256EB8C}"/>
              </a:ext>
            </a:extLst>
          </p:cNvPr>
          <p:cNvCxnSpPr>
            <a:cxnSpLocks/>
            <a:stCxn id="186" idx="0"/>
          </p:cNvCxnSpPr>
          <p:nvPr/>
        </p:nvCxnSpPr>
        <p:spPr>
          <a:xfrm flipH="1" flipV="1">
            <a:off x="5390544" y="11871246"/>
            <a:ext cx="127825" cy="560214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DA06805-2E24-42CB-BC2E-D4B1888098F6}"/>
              </a:ext>
            </a:extLst>
          </p:cNvPr>
          <p:cNvSpPr/>
          <p:nvPr/>
        </p:nvSpPr>
        <p:spPr>
          <a:xfrm>
            <a:off x="4706721" y="12431460"/>
            <a:ext cx="1623296" cy="11797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C1&amp;2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Unseen &amp; Anthology Poetry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War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B7850EE-9C4C-447B-BB2C-6BE3944C49AF}"/>
              </a:ext>
            </a:extLst>
          </p:cNvPr>
          <p:cNvSpPr/>
          <p:nvPr/>
        </p:nvSpPr>
        <p:spPr>
          <a:xfrm>
            <a:off x="2014927" y="12444705"/>
            <a:ext cx="1508722" cy="1166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Shakespeare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MACBETH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&amp; Context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6850937-7250-44DD-8F57-2EE79CFEBDDE}"/>
              </a:ext>
            </a:extLst>
          </p:cNvPr>
          <p:cNvSpPr/>
          <p:nvPr/>
        </p:nvSpPr>
        <p:spPr>
          <a:xfrm>
            <a:off x="1320649" y="14769031"/>
            <a:ext cx="2242570" cy="10094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19</a:t>
            </a:r>
            <a:r>
              <a:rPr lang="en-GB" sz="1400" i="1" baseline="30000" dirty="0">
                <a:solidFill>
                  <a:schemeClr val="tx1"/>
                </a:solidFill>
                <a:latin typeface="+mj-lt"/>
              </a:rPr>
              <a:t>th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Century Prose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 CHRISTMAS CAROL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&amp; Context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484CEB1E-1D77-474C-B64C-EDD524D7A6AD}"/>
              </a:ext>
            </a:extLst>
          </p:cNvPr>
          <p:cNvSpPr/>
          <p:nvPr/>
        </p:nvSpPr>
        <p:spPr>
          <a:xfrm>
            <a:off x="6141720" y="14800383"/>
            <a:ext cx="2334684" cy="10094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en-GB" sz="9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C2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Post-1914 Drama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AN INSPECTOR CALLS </a:t>
            </a:r>
            <a:br>
              <a:rPr lang="en-GB" sz="1400" dirty="0">
                <a:solidFill>
                  <a:schemeClr val="tx1"/>
                </a:solidFill>
                <a:latin typeface="+mj-lt"/>
              </a:rPr>
            </a:br>
            <a:r>
              <a:rPr lang="en-GB" sz="1400" dirty="0">
                <a:solidFill>
                  <a:schemeClr val="tx1"/>
                </a:solidFill>
                <a:latin typeface="+mj-lt"/>
              </a:rPr>
              <a:t>Character, Plot &amp; Context</a:t>
            </a:r>
          </a:p>
          <a:p>
            <a:pPr algn="ctr"/>
            <a:endParaRPr lang="en-GB" sz="135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9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E54112-A7EE-4651-92FD-7C02B7F81E44}"/>
              </a:ext>
            </a:extLst>
          </p:cNvPr>
          <p:cNvSpPr/>
          <p:nvPr/>
        </p:nvSpPr>
        <p:spPr>
          <a:xfrm>
            <a:off x="3903901" y="10440318"/>
            <a:ext cx="1728234" cy="590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63500">
              <a:srgbClr val="FF0000">
                <a:alpha val="40000"/>
              </a:srgb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Spoken Language </a:t>
            </a:r>
            <a:r>
              <a:rPr lang="en-US" sz="1400" dirty="0">
                <a:solidFill>
                  <a:schemeClr val="tx1"/>
                </a:solidFill>
                <a:latin typeface="+mj-lt"/>
                <a:ea typeface="Dotum" panose="020B0600000101010101" pitchFamily="34" charset="-127"/>
              </a:rPr>
              <a:t>presentations</a:t>
            </a:r>
            <a:endParaRPr lang="en-US" sz="1400" b="1" dirty="0">
              <a:solidFill>
                <a:schemeClr val="tx1"/>
              </a:solidFill>
              <a:latin typeface="+mj-lt"/>
              <a:ea typeface="Dotum" panose="020B0600000101010101" pitchFamily="34" charset="-127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4B213B2-3243-4C41-A909-762E5C96F9A7}"/>
              </a:ext>
            </a:extLst>
          </p:cNvPr>
          <p:cNvCxnSpPr>
            <a:cxnSpLocks/>
          </p:cNvCxnSpPr>
          <p:nvPr/>
        </p:nvCxnSpPr>
        <p:spPr>
          <a:xfrm flipV="1">
            <a:off x="5562120" y="9832683"/>
            <a:ext cx="301135" cy="607636"/>
          </a:xfrm>
          <a:prstGeom prst="line">
            <a:avLst/>
          </a:prstGeom>
          <a:ln w="57150">
            <a:solidFill>
              <a:srgbClr val="FF99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64">
            <a:extLst>
              <a:ext uri="{FF2B5EF4-FFF2-40B4-BE49-F238E27FC236}">
                <a16:creationId xmlns:a16="http://schemas.microsoft.com/office/drawing/2014/main" id="{B0478321-A500-40BA-91C9-9A1579941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02217" y="12387478"/>
            <a:ext cx="1329188" cy="1267672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D188057A-1BF6-41E9-8B16-89368AF32878}"/>
              </a:ext>
            </a:extLst>
          </p:cNvPr>
          <p:cNvSpPr/>
          <p:nvPr/>
        </p:nvSpPr>
        <p:spPr>
          <a:xfrm>
            <a:off x="1870887" y="8676568"/>
            <a:ext cx="1643991" cy="688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Anthology Poetry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  <a:latin typeface="+mj-lt"/>
              </a:rPr>
              <a:t>Nature</a:t>
            </a:r>
            <a:endParaRPr lang="en-US" sz="9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71" name="Picture 2" descr="3,410 Poetry Book Stock Vector Illustration and Royalty Free Poetry Book  Clipart">
            <a:extLst>
              <a:ext uri="{FF2B5EF4-FFF2-40B4-BE49-F238E27FC236}">
                <a16:creationId xmlns:a16="http://schemas.microsoft.com/office/drawing/2014/main" id="{1D692631-DDEC-4A20-93F9-59D92CD48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39778" y1="75000" x2="50889" y2="76613"/>
                        <a14:foregroundMark x1="50889" y1="76613" x2="53778" y2="75806"/>
                        <a14:foregroundMark x1="54889" y1="75000" x2="54889" y2="75000"/>
                        <a14:foregroundMark x1="54222" y1="75538" x2="56667" y2="75538"/>
                        <a14:foregroundMark x1="36444" y1="75269" x2="40222" y2="75000"/>
                        <a14:backgroundMark x1="26667" y1="78495" x2="35821" y2="76498"/>
                        <a14:backgroundMark x1="56224" y1="76379" x2="65778" y2="76882"/>
                        <a14:backgroundMark x1="53578" y1="76240" x2="53845" y2="7625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525" y="7836699"/>
            <a:ext cx="1739638" cy="14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B8E6A6C-AAF4-4DE3-9C98-E93F7818167D}"/>
              </a:ext>
            </a:extLst>
          </p:cNvPr>
          <p:cNvSpPr/>
          <p:nvPr/>
        </p:nvSpPr>
        <p:spPr>
          <a:xfrm>
            <a:off x="1869889" y="7892416"/>
            <a:ext cx="1653760" cy="735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+mj-lt"/>
              </a:rPr>
              <a:t>LITERATURE C1 </a:t>
            </a:r>
            <a:r>
              <a:rPr lang="en-GB" sz="1400" b="1" dirty="0">
                <a:solidFill>
                  <a:schemeClr val="tx1"/>
                </a:solidFill>
              </a:rPr>
              <a:t>Development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+mj-lt"/>
              </a:rPr>
              <a:t>MACBETH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 descr="Charles Dickens 2 Illustration - Twinkl">
            <a:extLst>
              <a:ext uri="{FF2B5EF4-FFF2-40B4-BE49-F238E27FC236}">
                <a16:creationId xmlns:a16="http://schemas.microsoft.com/office/drawing/2014/main" id="{BDF774B1-D6AA-4BF0-B36E-B688A7FF8D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4" r="35635"/>
          <a:stretch/>
        </p:blipFill>
        <p:spPr bwMode="auto">
          <a:xfrm>
            <a:off x="348304" y="14478801"/>
            <a:ext cx="1185548" cy="134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,021 World War I Illustrations &amp; Clip Art - iStock">
            <a:extLst>
              <a:ext uri="{FF2B5EF4-FFF2-40B4-BE49-F238E27FC236}">
                <a16:creationId xmlns:a16="http://schemas.microsoft.com/office/drawing/2014/main" id="{7CB7760E-FBC5-4C92-8E15-655DAFEAB0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r="13901"/>
          <a:stretch/>
        </p:blipFill>
        <p:spPr bwMode="auto">
          <a:xfrm>
            <a:off x="6341320" y="12409212"/>
            <a:ext cx="1460164" cy="121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1,378 Great White Shark Illustrations &amp; Clip Art - iStock">
            <a:extLst>
              <a:ext uri="{FF2B5EF4-FFF2-40B4-BE49-F238E27FC236}">
                <a16:creationId xmlns:a16="http://schemas.microsoft.com/office/drawing/2014/main" id="{3E1BCF03-AF1C-4030-8819-8E5AC19D1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804" b="89706" l="3922" r="96405">
                        <a14:foregroundMark x1="7680" y1="41667" x2="7680" y2="41667"/>
                        <a14:foregroundMark x1="3922" y1="40196" x2="3922" y2="40196"/>
                        <a14:foregroundMark x1="93137" y1="44118" x2="93137" y2="44118"/>
                        <a14:foregroundMark x1="96405" y1="44281" x2="96405" y2="442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65433">
            <a:off x="1423828" y="5604206"/>
            <a:ext cx="1388837" cy="138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n Inspector Calls by J B Priestley Introduction Author information Which  significant events in J B Priestley's life happened">
            <a:extLst>
              <a:ext uri="{FF2B5EF4-FFF2-40B4-BE49-F238E27FC236}">
                <a16:creationId xmlns:a16="http://schemas.microsoft.com/office/drawing/2014/main" id="{E7B293E7-57D3-41F6-854B-185072F4F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8000" b="96000" l="1484" r="97923">
                        <a14:foregroundMark x1="11573" y1="6667" x2="5935" y2="40000"/>
                        <a14:foregroundMark x1="5935" y1="40000" x2="7122" y2="53333"/>
                        <a14:foregroundMark x1="1780" y1="27333" x2="1780" y2="27333"/>
                        <a14:foregroundMark x1="24332" y1="54000" x2="46588" y2="54667"/>
                        <a14:foregroundMark x1="46588" y1="54667" x2="74777" y2="54000"/>
                        <a14:foregroundMark x1="18398" y1="52667" x2="18398" y2="52667"/>
                        <a14:foregroundMark x1="32344" y1="48667" x2="44807" y2="46667"/>
                        <a14:foregroundMark x1="36202" y1="12000" x2="36202" y2="48000"/>
                        <a14:foregroundMark x1="36202" y1="48000" x2="36499" y2="48667"/>
                        <a14:foregroundMark x1="51929" y1="14000" x2="54303" y2="50667"/>
                        <a14:foregroundMark x1="68843" y1="14000" x2="70030" y2="44667"/>
                        <a14:foregroundMark x1="84866" y1="10667" x2="88427" y2="50667"/>
                        <a14:foregroundMark x1="88427" y1="50667" x2="87537" y2="59333"/>
                        <a14:foregroundMark x1="94362" y1="26000" x2="94362" y2="26000"/>
                        <a14:foregroundMark x1="97923" y1="29333" x2="95846" y2="54000"/>
                        <a14:foregroundMark x1="78042" y1="92667" x2="78042" y2="92667"/>
                        <a14:foregroundMark x1="20178" y1="96000" x2="23145" y2="93333"/>
                        <a14:foregroundMark x1="61721" y1="45333" x2="61721" y2="45333"/>
                        <a14:foregroundMark x1="67359" y1="50000" x2="67359" y2="50000"/>
                        <a14:foregroundMark x1="78042" y1="50667" x2="78042" y2="50667"/>
                        <a14:foregroundMark x1="26409" y1="46000" x2="26409" y2="46000"/>
                        <a14:foregroundMark x1="25519" y1="42667" x2="25519" y2="42667"/>
                        <a14:foregroundMark x1="27300" y1="42000" x2="27300" y2="42000"/>
                        <a14:foregroundMark x1="14243" y1="32667" x2="14243" y2="32667"/>
                        <a14:foregroundMark x1="33828" y1="10000" x2="33828" y2="10000"/>
                        <a14:foregroundMark x1="37389" y1="8000" x2="37389" y2="8000"/>
                        <a14:foregroundMark x1="38576" y1="64000" x2="38576" y2="64000"/>
                        <a14:foregroundMark x1="52819" y1="9333" x2="52819" y2="9333"/>
                        <a14:foregroundMark x1="49258" y1="12000" x2="49258" y2="12000"/>
                        <a14:foregroundMark x1="70030" y1="12667" x2="70030" y2="12667"/>
                        <a14:foregroundMark x1="70623" y1="22000" x2="70623" y2="22000"/>
                        <a14:foregroundMark x1="84273" y1="28667" x2="84273" y2="28667"/>
                        <a14:foregroundMark x1="82789" y1="9333" x2="82789" y2="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184" y="15663371"/>
            <a:ext cx="2278186" cy="101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52">
            <a:extLst>
              <a:ext uri="{FF2B5EF4-FFF2-40B4-BE49-F238E27FC236}">
                <a16:creationId xmlns:a16="http://schemas.microsoft.com/office/drawing/2014/main" id="{28A891BF-2F11-40DF-B1E1-587D1A5E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164" y="7455557"/>
            <a:ext cx="295501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Rehearsal   Exam   Revision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0" name="TextBox 52">
            <a:extLst>
              <a:ext uri="{FF2B5EF4-FFF2-40B4-BE49-F238E27FC236}">
                <a16:creationId xmlns:a16="http://schemas.microsoft.com/office/drawing/2014/main" id="{28CCF819-96BB-4DCB-9CCA-0143A9684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3255" y="1183142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Rehearsal Exam Prep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" name="TextBox 52">
            <a:extLst>
              <a:ext uri="{FF2B5EF4-FFF2-40B4-BE49-F238E27FC236}">
                <a16:creationId xmlns:a16="http://schemas.microsoft.com/office/drawing/2014/main" id="{A940FD88-8FB1-4BB4-BF81-10E239BF6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2383" y="13895378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3" name="TextBox 52">
            <a:extLst>
              <a:ext uri="{FF2B5EF4-FFF2-40B4-BE49-F238E27FC236}">
                <a16:creationId xmlns:a16="http://schemas.microsoft.com/office/drawing/2014/main" id="{750D503D-EA18-47D3-95C2-0B3CA4A02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04" y="1390196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TextBox 52">
            <a:extLst>
              <a:ext uri="{FF2B5EF4-FFF2-40B4-BE49-F238E27FC236}">
                <a16:creationId xmlns:a16="http://schemas.microsoft.com/office/drawing/2014/main" id="{0858FA7B-C384-421D-AB64-6057387C6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959" y="13895217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5" name="TextBox 52">
            <a:extLst>
              <a:ext uri="{FF2B5EF4-FFF2-40B4-BE49-F238E27FC236}">
                <a16:creationId xmlns:a16="http://schemas.microsoft.com/office/drawing/2014/main" id="{CE9D97B6-E6B4-42BF-A775-05A03145A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431" y="11772163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TextBox 52">
            <a:extLst>
              <a:ext uri="{FF2B5EF4-FFF2-40B4-BE49-F238E27FC236}">
                <a16:creationId xmlns:a16="http://schemas.microsoft.com/office/drawing/2014/main" id="{BCCBA4B5-0783-4B81-9CEF-9C3FF3ABB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22" y="9530721"/>
            <a:ext cx="218615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800" b="1" dirty="0">
                <a:solidFill>
                  <a:schemeClr val="bg1"/>
                </a:solidFill>
                <a:latin typeface="+mn-lt"/>
              </a:rPr>
              <a:t>New Topic</a:t>
            </a:r>
            <a:endParaRPr lang="en-US" alt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7" name="TextBox 52">
            <a:extLst>
              <a:ext uri="{FF2B5EF4-FFF2-40B4-BE49-F238E27FC236}">
                <a16:creationId xmlns:a16="http://schemas.microsoft.com/office/drawing/2014/main" id="{A97EE212-15E0-459E-B8D9-18839218868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361956" y="8458217"/>
            <a:ext cx="184681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1200" b="1" dirty="0">
                <a:solidFill>
                  <a:schemeClr val="bg1"/>
                </a:solidFill>
                <a:latin typeface="+mn-lt"/>
              </a:rPr>
              <a:t>Rehearsal Exam Revision</a:t>
            </a:r>
            <a:endParaRPr lang="en-US" altLang="en-US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973A01-545B-4919-9135-D3D519E17CF1}"/>
              </a:ext>
            </a:extLst>
          </p:cNvPr>
          <p:cNvSpPr/>
          <p:nvPr/>
        </p:nvSpPr>
        <p:spPr>
          <a:xfrm>
            <a:off x="5073163" y="14785063"/>
            <a:ext cx="1008517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AIC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October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5FE4E4C-9399-40F8-89C9-4BF4D5238A17}"/>
              </a:ext>
            </a:extLst>
          </p:cNvPr>
          <p:cNvSpPr/>
          <p:nvPr/>
        </p:nvSpPr>
        <p:spPr>
          <a:xfrm>
            <a:off x="3600460" y="14769031"/>
            <a:ext cx="1033462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ACC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59FE6F2-C260-4A44-96F2-4B3AEF0ECF51}"/>
              </a:ext>
            </a:extLst>
          </p:cNvPr>
          <p:cNvSpPr/>
          <p:nvPr/>
        </p:nvSpPr>
        <p:spPr>
          <a:xfrm>
            <a:off x="104115" y="12589253"/>
            <a:ext cx="1042746" cy="1024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Mac Assessment </a:t>
            </a: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800" i="1" dirty="0">
                <a:solidFill>
                  <a:srgbClr val="003399"/>
                </a:solidFill>
              </a:rPr>
              <a:t>March</a:t>
            </a:r>
            <a:endParaRPr lang="en-GB" sz="1100" dirty="0">
              <a:solidFill>
                <a:srgbClr val="003399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974CAA8-B9CD-433A-8A0E-954D7A7024C2}"/>
              </a:ext>
            </a:extLst>
          </p:cNvPr>
          <p:cNvSpPr/>
          <p:nvPr/>
        </p:nvSpPr>
        <p:spPr>
          <a:xfrm>
            <a:off x="8089242" y="10341083"/>
            <a:ext cx="103346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Description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800" i="1" dirty="0">
                <a:solidFill>
                  <a:srgbClr val="003399"/>
                </a:solidFill>
              </a:rPr>
              <a:t>June</a:t>
            </a:r>
            <a:endParaRPr lang="en-GB" sz="1100" dirty="0">
              <a:solidFill>
                <a:srgbClr val="003399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47EF08E-4226-4100-81A8-DA4F7C05E896}"/>
              </a:ext>
            </a:extLst>
          </p:cNvPr>
          <p:cNvSpPr/>
          <p:nvPr/>
        </p:nvSpPr>
        <p:spPr>
          <a:xfrm>
            <a:off x="7652786" y="8322449"/>
            <a:ext cx="846584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P1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July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C6E19DB-598B-404D-A099-835DD6DDF485}"/>
              </a:ext>
            </a:extLst>
          </p:cNvPr>
          <p:cNvSpPr/>
          <p:nvPr/>
        </p:nvSpPr>
        <p:spPr>
          <a:xfrm>
            <a:off x="8529551" y="8322449"/>
            <a:ext cx="84658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Lit C2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July</a:t>
            </a:r>
            <a:endParaRPr lang="en-GB" sz="700" dirty="0">
              <a:solidFill>
                <a:srgbClr val="003399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2D12CEE-61F7-4C34-9415-E639A2C90A0F}"/>
              </a:ext>
            </a:extLst>
          </p:cNvPr>
          <p:cNvCxnSpPr>
            <a:cxnSpLocks/>
          </p:cNvCxnSpPr>
          <p:nvPr/>
        </p:nvCxnSpPr>
        <p:spPr>
          <a:xfrm flipV="1">
            <a:off x="6489601" y="7693344"/>
            <a:ext cx="0" cy="291149"/>
          </a:xfrm>
          <a:prstGeom prst="line">
            <a:avLst/>
          </a:prstGeom>
          <a:ln w="57150">
            <a:solidFill>
              <a:srgbClr val="B381D9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BF043BAB-7AA0-4598-BC8B-8D0B0CC4F27C}"/>
              </a:ext>
            </a:extLst>
          </p:cNvPr>
          <p:cNvSpPr/>
          <p:nvPr/>
        </p:nvSpPr>
        <p:spPr>
          <a:xfrm>
            <a:off x="249069" y="7644406"/>
            <a:ext cx="93090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1988D1E-DFEA-4E28-820B-757197B75452}"/>
              </a:ext>
            </a:extLst>
          </p:cNvPr>
          <p:cNvSpPr/>
          <p:nvPr/>
        </p:nvSpPr>
        <p:spPr>
          <a:xfrm>
            <a:off x="237306" y="8660123"/>
            <a:ext cx="930903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Lit C1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December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06865F8-3B1D-4401-9E35-2282450B749B}"/>
              </a:ext>
            </a:extLst>
          </p:cNvPr>
          <p:cNvSpPr/>
          <p:nvPr/>
        </p:nvSpPr>
        <p:spPr>
          <a:xfrm>
            <a:off x="344830" y="10128717"/>
            <a:ext cx="930904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en-GB" sz="1000" dirty="0">
                <a:solidFill>
                  <a:srgbClr val="003399"/>
                </a:solidFill>
              </a:rPr>
              <a:t>Lang P2</a:t>
            </a:r>
          </a:p>
          <a:p>
            <a:pPr algn="ctr">
              <a:spcBef>
                <a:spcPts val="0"/>
              </a:spcBef>
            </a:pPr>
            <a:r>
              <a:rPr lang="en-GB" sz="1100" dirty="0">
                <a:solidFill>
                  <a:srgbClr val="003399"/>
                </a:solidFill>
              </a:rPr>
              <a:t>Grade</a:t>
            </a:r>
            <a:br>
              <a:rPr lang="en-GB" sz="1100" dirty="0">
                <a:solidFill>
                  <a:srgbClr val="003399"/>
                </a:solidFill>
              </a:rPr>
            </a:br>
            <a:r>
              <a:rPr lang="en-GB" sz="700" i="1" dirty="0">
                <a:solidFill>
                  <a:srgbClr val="003399"/>
                </a:solidFill>
              </a:rPr>
              <a:t>October</a:t>
            </a:r>
          </a:p>
        </p:txBody>
      </p:sp>
      <p:pic>
        <p:nvPicPr>
          <p:cNvPr id="1028" name="Picture 4" descr="Boat Stock Illustrations – 235,858 Boat Stock Illustrations, Vectors &amp;  Clipart - Dreamstime">
            <a:extLst>
              <a:ext uri="{FF2B5EF4-FFF2-40B4-BE49-F238E27FC236}">
                <a16:creationId xmlns:a16="http://schemas.microsoft.com/office/drawing/2014/main" id="{D801FA80-9E65-4DFE-8D0F-B18AAF3F0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9250" r="90250">
                        <a14:foregroundMark x1="9250" y1="53167" x2="10625" y2="58167"/>
                        <a14:foregroundMark x1="90000" y1="58500" x2="90250" y2="6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26" y="10507123"/>
            <a:ext cx="1621222" cy="121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D6FB14E8-AA94-4C38-B63D-61B11FEF5489}"/>
              </a:ext>
            </a:extLst>
          </p:cNvPr>
          <p:cNvSpPr/>
          <p:nvPr/>
        </p:nvSpPr>
        <p:spPr>
          <a:xfrm>
            <a:off x="7901726" y="5173456"/>
            <a:ext cx="83514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dirty="0">
                <a:solidFill>
                  <a:srgbClr val="003399"/>
                </a:solidFill>
              </a:rPr>
              <a:t>Lang P1</a:t>
            </a:r>
          </a:p>
          <a:p>
            <a:pPr algn="ctr"/>
            <a:r>
              <a:rPr lang="en-GB" sz="1100" dirty="0">
                <a:solidFill>
                  <a:srgbClr val="003399"/>
                </a:solidFill>
              </a:rPr>
              <a:t>Grade</a:t>
            </a:r>
          </a:p>
          <a:p>
            <a:pPr algn="ctr"/>
            <a:r>
              <a:rPr lang="en-GB" sz="700" i="1" dirty="0">
                <a:solidFill>
                  <a:srgbClr val="003399"/>
                </a:solidFill>
              </a:rPr>
              <a:t>March</a:t>
            </a:r>
            <a:endParaRPr lang="en-GB" sz="700" dirty="0">
              <a:solidFill>
                <a:srgbClr val="003399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B682B8A-6437-4CE2-86EF-D26F10D910EF}"/>
              </a:ext>
            </a:extLst>
          </p:cNvPr>
          <p:cNvSpPr/>
          <p:nvPr/>
        </p:nvSpPr>
        <p:spPr>
          <a:xfrm>
            <a:off x="8767420" y="5172238"/>
            <a:ext cx="835142" cy="978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dirty="0">
                <a:solidFill>
                  <a:srgbClr val="003399"/>
                </a:solidFill>
              </a:rPr>
              <a:t>Lit C2</a:t>
            </a:r>
          </a:p>
          <a:p>
            <a:pPr algn="ctr"/>
            <a:r>
              <a:rPr lang="en-GB" sz="1100" dirty="0">
                <a:solidFill>
                  <a:srgbClr val="003399"/>
                </a:solidFill>
              </a:rPr>
              <a:t>Grade</a:t>
            </a:r>
          </a:p>
          <a:p>
            <a:pPr algn="ctr"/>
            <a:r>
              <a:rPr lang="en-GB" sz="700" i="1" dirty="0">
                <a:solidFill>
                  <a:srgbClr val="003399"/>
                </a:solidFill>
              </a:rPr>
              <a:t>March</a:t>
            </a:r>
            <a:endParaRPr lang="en-GB" sz="700" dirty="0">
              <a:solidFill>
                <a:srgbClr val="003399"/>
              </a:solidFill>
            </a:endParaRPr>
          </a:p>
          <a:p>
            <a:pPr algn="ctr"/>
            <a:endParaRPr lang="en-GB" sz="11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61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F21149AD-8FFE-4898-9031-874C2B5202FB}"/>
</file>

<file path=customXml/itemProps2.xml><?xml version="1.0" encoding="utf-8"?>
<ds:datastoreItem xmlns:ds="http://schemas.openxmlformats.org/officeDocument/2006/customXml" ds:itemID="{BF5D2E5B-88C2-40CF-B620-02E9C7F5C0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7B0E2-0D51-4A44-AF7A-9CB3B1FCA8E9}">
  <ds:schemaRefs>
    <ds:schemaRef ds:uri="http://purl.org/dc/elements/1.1/"/>
    <ds:schemaRef ds:uri="http://purl.org/dc/terms/"/>
    <ds:schemaRef ds:uri="32171d42-73d6-4db1-989d-aa03357a5aa0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d506c334-a33e-4786-8a05-7d07526c435b"/>
    <ds:schemaRef ds:uri="http://schemas.microsoft.com/office/2006/metadata/properties"/>
    <ds:schemaRef ds:uri="http://www.w3.org/XML/1998/namespace"/>
    <ds:schemaRef ds:uri="http://purl.org/dc/dcmitype/"/>
    <ds:schemaRef ds:uri="5cfed6a3-34d1-4441-a789-091e82b3a91d"/>
    <ds:schemaRef ds:uri="099e10e1-c00c-4051-a05b-58e50f26a28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20307</TotalTime>
  <Words>504</Words>
  <Application>Microsoft Office PowerPoint</Application>
  <PresentationFormat>Custom</PresentationFormat>
  <Paragraphs>186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Stacy Dawber</cp:lastModifiedBy>
  <cp:revision>535</cp:revision>
  <cp:lastPrinted>2022-06-21T13:32:58Z</cp:lastPrinted>
  <dcterms:created xsi:type="dcterms:W3CDTF">2018-02-08T08:28:53Z</dcterms:created>
  <dcterms:modified xsi:type="dcterms:W3CDTF">2024-07-08T20:44:22Z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0x010100EA3345D9639A0D45BB42D8BE48517526</vt:lpwstr>
  </property>
  <property fmtid="{D5CDD505-2E9C-101B-9397-08002B2CF9AE}" pid="3" name="Order">
    <vt:r8>274800</vt:r8>
  </property>
</Properties>
</file>