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62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E2C5FF"/>
    <a:srgbClr val="FF9900"/>
    <a:srgbClr val="FFD28F"/>
    <a:srgbClr val="FFE117"/>
    <a:srgbClr val="FEF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20"/>
  </p:normalViewPr>
  <p:slideViewPr>
    <p:cSldViewPr snapToGrid="0" snapToObjects="1">
      <p:cViewPr varScale="1">
        <p:scale>
          <a:sx n="79" d="100"/>
          <a:sy n="79" d="100"/>
        </p:scale>
        <p:origin x="30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7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4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3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49D4-6937-9045-8BA5-70EA5F5332F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png"/><Relationship Id="rId18" Type="http://schemas.microsoft.com/office/2007/relationships/hdphoto" Target="../media/hdphoto3.wdp"/><Relationship Id="rId26" Type="http://schemas.openxmlformats.org/officeDocument/2006/relationships/image" Target="../media/image16.jpeg"/><Relationship Id="rId3" Type="http://schemas.microsoft.com/office/2007/relationships/hdphoto" Target="../media/hdphoto1.wdp"/><Relationship Id="rId21" Type="http://schemas.openxmlformats.org/officeDocument/2006/relationships/hyperlink" Target="https://commons.wikimedia.org/wiki/File:Newspaper_Cover.svg" TargetMode="External"/><Relationship Id="rId7" Type="http://schemas.openxmlformats.org/officeDocument/2006/relationships/hyperlink" Target="https://freesvg.org/william-shakespeare-1589369855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10.png"/><Relationship Id="rId25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9.jpe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s://pixabay.com/en/controller-gamepad-xbox-video-games-1827840/" TargetMode="External"/><Relationship Id="rId24" Type="http://schemas.openxmlformats.org/officeDocument/2006/relationships/image" Target="../media/image15.png"/><Relationship Id="rId5" Type="http://schemas.openxmlformats.org/officeDocument/2006/relationships/hyperlink" Target="http://www.pngall.com/books-png" TargetMode="External"/><Relationship Id="rId15" Type="http://schemas.openxmlformats.org/officeDocument/2006/relationships/image" Target="../media/image8.png"/><Relationship Id="rId23" Type="http://schemas.openxmlformats.org/officeDocument/2006/relationships/image" Target="../media/image14.jpeg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hyperlink" Target="http://thechildrenswar.blogspot.com/2010/08/once-by-morris-gelitzman.html" TargetMode="External"/><Relationship Id="rId14" Type="http://schemas.microsoft.com/office/2007/relationships/hdphoto" Target="../media/hdphoto2.wdp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BF1A6-64B4-AD42-B289-1C3E82FA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483" y="1425528"/>
            <a:ext cx="6236174" cy="7175500"/>
          </a:xfrm>
          <a:prstGeom prst="rect">
            <a:avLst/>
          </a:prstGeom>
          <a:ln>
            <a:noFill/>
          </a:ln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1E6FC6F-CF40-C745-9203-BDA74B2131AF}"/>
              </a:ext>
            </a:extLst>
          </p:cNvPr>
          <p:cNvCxnSpPr>
            <a:cxnSpLocks/>
          </p:cNvCxnSpPr>
          <p:nvPr/>
        </p:nvCxnSpPr>
        <p:spPr>
          <a:xfrm flipH="1">
            <a:off x="5461296" y="5390643"/>
            <a:ext cx="573816" cy="324242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97FD4CD-F2E0-B649-9D13-350D86A157B6}"/>
              </a:ext>
            </a:extLst>
          </p:cNvPr>
          <p:cNvSpPr/>
          <p:nvPr/>
        </p:nvSpPr>
        <p:spPr>
          <a:xfrm>
            <a:off x="1127716" y="6975385"/>
            <a:ext cx="2162423" cy="659507"/>
          </a:xfrm>
          <a:prstGeom prst="rect">
            <a:avLst/>
          </a:prstGeom>
          <a:solidFill>
            <a:srgbClr val="FFCCCC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  <a:highlight>
                <a:srgbClr val="FFCCCC"/>
              </a:highlight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n-US" sz="500" dirty="0">
              <a:solidFill>
                <a:schemeClr val="tx1"/>
              </a:solidFill>
              <a:highlight>
                <a:srgbClr val="FFCCCC"/>
              </a:highlight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n-US" sz="500" dirty="0">
              <a:solidFill>
                <a:schemeClr val="tx1"/>
              </a:solidFill>
              <a:highlight>
                <a:srgbClr val="FFCCCC"/>
              </a:highligh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43F785-DE69-DC40-A61C-77AD92EB302B}"/>
              </a:ext>
            </a:extLst>
          </p:cNvPr>
          <p:cNvGrpSpPr/>
          <p:nvPr/>
        </p:nvGrpSpPr>
        <p:grpSpPr>
          <a:xfrm>
            <a:off x="4368243" y="8709861"/>
            <a:ext cx="1543954" cy="893878"/>
            <a:chOff x="2568113" y="6759376"/>
            <a:chExt cx="2761168" cy="89387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6657063-70C8-AF4D-9C1C-ADCC25E00C8F}"/>
                </a:ext>
              </a:extLst>
            </p:cNvPr>
            <p:cNvSpPr/>
            <p:nvPr/>
          </p:nvSpPr>
          <p:spPr>
            <a:xfrm>
              <a:off x="2638473" y="6759376"/>
              <a:ext cx="2690808" cy="835123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FFEF0C-B066-3B4E-BF44-9434AB61E400}"/>
                </a:ext>
              </a:extLst>
            </p:cNvPr>
            <p:cNvSpPr txBox="1"/>
            <p:nvPr/>
          </p:nvSpPr>
          <p:spPr>
            <a:xfrm>
              <a:off x="2568113" y="6837646"/>
              <a:ext cx="1874614" cy="8156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/>
                <a:t>1. </a:t>
              </a:r>
              <a:r>
                <a:rPr lang="en-US" sz="1000" b="1" dirty="0"/>
                <a:t>Prose Novel: </a:t>
              </a:r>
            </a:p>
            <a:p>
              <a:r>
                <a:rPr lang="en-US" sz="1000" b="1" dirty="0"/>
                <a:t>Once</a:t>
              </a:r>
            </a:p>
            <a:p>
              <a:r>
                <a:rPr lang="en-US" sz="900" i="1" dirty="0"/>
                <a:t>Narrative structure</a:t>
              </a:r>
            </a:p>
            <a:p>
              <a:r>
                <a:rPr lang="en-US" sz="900" i="1" dirty="0"/>
                <a:t>Narrative Writing 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9D5546-5A05-DE43-9604-33C9A003A26A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1620245" y="8483863"/>
            <a:ext cx="230888" cy="251766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F458DEB-01EA-5B48-A594-D9A0479A3578}"/>
              </a:ext>
            </a:extLst>
          </p:cNvPr>
          <p:cNvSpPr txBox="1"/>
          <p:nvPr/>
        </p:nvSpPr>
        <p:spPr>
          <a:xfrm>
            <a:off x="1689232" y="7000792"/>
            <a:ext cx="15880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4. </a:t>
            </a:r>
            <a:r>
              <a:rPr lang="en-US" sz="900" b="1" dirty="0"/>
              <a:t>Journey and Adventure</a:t>
            </a:r>
          </a:p>
          <a:p>
            <a:r>
              <a:rPr lang="en-US" sz="900" i="1" dirty="0"/>
              <a:t>The origins of stories</a:t>
            </a:r>
          </a:p>
          <a:p>
            <a:r>
              <a:rPr lang="en-US" sz="900" i="1" dirty="0"/>
              <a:t>Non-fiction, Transactional Writing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331DD3-9C82-AA40-BD2C-CEE12A2225AB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693136" y="7226879"/>
            <a:ext cx="434580" cy="78260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FB6C28-2A87-C24A-BEC0-0033FB1F1436}"/>
              </a:ext>
            </a:extLst>
          </p:cNvPr>
          <p:cNvCxnSpPr>
            <a:cxnSpLocks/>
          </p:cNvCxnSpPr>
          <p:nvPr/>
        </p:nvCxnSpPr>
        <p:spPr>
          <a:xfrm flipH="1" flipV="1">
            <a:off x="1622094" y="6326868"/>
            <a:ext cx="379306" cy="336943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E6C1B7-777F-AE4A-8EDE-95914D19707F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700445" y="6769972"/>
            <a:ext cx="423475" cy="464793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614F14E-FFA6-D44E-A310-2100E606010B}"/>
              </a:ext>
            </a:extLst>
          </p:cNvPr>
          <p:cNvSpPr/>
          <p:nvPr/>
        </p:nvSpPr>
        <p:spPr>
          <a:xfrm>
            <a:off x="4721809" y="8754692"/>
            <a:ext cx="1363906" cy="677159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4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587E6B-F272-0145-B8DC-C7D03F2EB54A}"/>
              </a:ext>
            </a:extLst>
          </p:cNvPr>
          <p:cNvSpPr/>
          <p:nvPr/>
        </p:nvSpPr>
        <p:spPr>
          <a:xfrm>
            <a:off x="668531" y="8735629"/>
            <a:ext cx="1903428" cy="835123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DE6B1-C290-1C4F-81B2-9B82D33B696D}"/>
              </a:ext>
            </a:extLst>
          </p:cNvPr>
          <p:cNvSpPr txBox="1"/>
          <p:nvPr/>
        </p:nvSpPr>
        <p:spPr>
          <a:xfrm>
            <a:off x="1181002" y="8790869"/>
            <a:ext cx="14563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3. </a:t>
            </a:r>
            <a:r>
              <a:rPr lang="en-US" sz="1000" b="1" dirty="0"/>
              <a:t>Drama:</a:t>
            </a:r>
          </a:p>
          <a:p>
            <a:r>
              <a:rPr lang="en-US" sz="900" b="1" dirty="0"/>
              <a:t>Introduction to Shakespeare</a:t>
            </a:r>
          </a:p>
          <a:p>
            <a:r>
              <a:rPr lang="en-US" sz="900" i="1" dirty="0"/>
              <a:t>The language of Elizabethan England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FB909DF-743E-D043-A550-BFC41C495E2F}"/>
              </a:ext>
            </a:extLst>
          </p:cNvPr>
          <p:cNvSpPr/>
          <p:nvPr/>
        </p:nvSpPr>
        <p:spPr>
          <a:xfrm>
            <a:off x="201119" y="5834519"/>
            <a:ext cx="1529106" cy="675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F30C40-1A23-024D-BCFA-D3EAD86AB791}"/>
              </a:ext>
            </a:extLst>
          </p:cNvPr>
          <p:cNvSpPr txBox="1"/>
          <p:nvPr/>
        </p:nvSpPr>
        <p:spPr>
          <a:xfrm>
            <a:off x="207335" y="5875676"/>
            <a:ext cx="137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5. </a:t>
            </a:r>
            <a:r>
              <a:rPr lang="en-US" sz="900" b="1" dirty="0"/>
              <a:t>Journey and Adventure </a:t>
            </a:r>
          </a:p>
          <a:p>
            <a:r>
              <a:rPr lang="en-US" sz="900" i="1" dirty="0"/>
              <a:t>Fiction</a:t>
            </a:r>
          </a:p>
          <a:p>
            <a:r>
              <a:rPr lang="en-US" sz="900" i="1" dirty="0"/>
              <a:t>Creative Writing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C2693D-DB9F-7847-8662-B20F4DB5C941}"/>
              </a:ext>
            </a:extLst>
          </p:cNvPr>
          <p:cNvSpPr txBox="1"/>
          <p:nvPr/>
        </p:nvSpPr>
        <p:spPr>
          <a:xfrm>
            <a:off x="5123920" y="6665378"/>
            <a:ext cx="1182990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6. Prose Novel: </a:t>
            </a:r>
            <a:br>
              <a:rPr lang="en-US" sz="900" dirty="0"/>
            </a:br>
            <a:r>
              <a:rPr lang="en-US" sz="900" b="1" dirty="0"/>
              <a:t>Trash</a:t>
            </a:r>
          </a:p>
          <a:p>
            <a:r>
              <a:rPr lang="en-US" sz="700" i="1" dirty="0"/>
              <a:t>Character</a:t>
            </a:r>
            <a:br>
              <a:rPr lang="en-US" sz="700" i="1" dirty="0"/>
            </a:br>
            <a:r>
              <a:rPr lang="en-US" sz="700" i="1" dirty="0"/>
              <a:t>Analysis</a:t>
            </a:r>
          </a:p>
          <a:p>
            <a:br>
              <a:rPr lang="en-US" sz="700" i="1" dirty="0"/>
            </a:br>
            <a:r>
              <a:rPr lang="en-US" sz="700" i="1" dirty="0"/>
              <a:t>Analysing </a:t>
            </a:r>
            <a:br>
              <a:rPr lang="en-US" sz="700" i="1" dirty="0"/>
            </a:br>
            <a:r>
              <a:rPr lang="en-US" sz="700" i="1" dirty="0"/>
              <a:t>Language </a:t>
            </a:r>
            <a:br>
              <a:rPr lang="en-US" sz="700" i="1" dirty="0"/>
            </a:br>
            <a:r>
              <a:rPr lang="en-US" sz="700" i="1" dirty="0"/>
              <a:t>&amp; </a:t>
            </a:r>
            <a:br>
              <a:rPr lang="en-US" sz="700" i="1" dirty="0"/>
            </a:br>
            <a:r>
              <a:rPr lang="en-US" sz="700" i="1" dirty="0"/>
              <a:t>Structure</a:t>
            </a:r>
            <a:endParaRPr lang="en-US" sz="800" dirty="0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D206CE7A-54DC-BC49-ABCB-FFA887BDF7DC}"/>
              </a:ext>
            </a:extLst>
          </p:cNvPr>
          <p:cNvSpPr/>
          <p:nvPr/>
        </p:nvSpPr>
        <p:spPr>
          <a:xfrm rot="10800000">
            <a:off x="5358112" y="8183009"/>
            <a:ext cx="597241" cy="381909"/>
          </a:xfrm>
          <a:prstGeom prst="rightArrow">
            <a:avLst>
              <a:gd name="adj1" fmla="val 3717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FA874F6-AA94-2444-A7DE-E0B2240FEF97}"/>
              </a:ext>
            </a:extLst>
          </p:cNvPr>
          <p:cNvSpPr/>
          <p:nvPr/>
        </p:nvSpPr>
        <p:spPr>
          <a:xfrm>
            <a:off x="5702293" y="7867037"/>
            <a:ext cx="968453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Year 7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5F31F3C-10D7-1B4E-A1C0-4C911B91F169}"/>
              </a:ext>
            </a:extLst>
          </p:cNvPr>
          <p:cNvSpPr txBox="1"/>
          <p:nvPr/>
        </p:nvSpPr>
        <p:spPr>
          <a:xfrm>
            <a:off x="3813580" y="5325808"/>
            <a:ext cx="1715066" cy="8463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7. </a:t>
            </a:r>
            <a:r>
              <a:rPr lang="en-US" sz="1000" dirty="0"/>
              <a:t>Poetry </a:t>
            </a:r>
          </a:p>
          <a:p>
            <a:r>
              <a:rPr lang="en-US" sz="900" b="1" dirty="0"/>
              <a:t>Nature Poetry </a:t>
            </a:r>
            <a:br>
              <a:rPr lang="en-US" sz="900" b="1" dirty="0"/>
            </a:br>
            <a:r>
              <a:rPr lang="en-US" sz="600" b="1" dirty="0"/>
              <a:t> </a:t>
            </a:r>
          </a:p>
          <a:p>
            <a:r>
              <a:rPr lang="en-US" sz="900" i="1" dirty="0"/>
              <a:t>Poetic Forms</a:t>
            </a:r>
          </a:p>
          <a:p>
            <a:r>
              <a:rPr lang="en-US" sz="900" i="1" dirty="0"/>
              <a:t>Poetic Terms </a:t>
            </a:r>
          </a:p>
          <a:p>
            <a:r>
              <a:rPr lang="en-US" sz="600" i="1" dirty="0"/>
              <a:t> </a:t>
            </a:r>
            <a:endParaRPr lang="en-US" sz="500" i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6512E3B-BE56-7C44-A9E8-22ACEB37C17B}"/>
              </a:ext>
            </a:extLst>
          </p:cNvPr>
          <p:cNvSpPr/>
          <p:nvPr/>
        </p:nvSpPr>
        <p:spPr>
          <a:xfrm>
            <a:off x="3499986" y="199415"/>
            <a:ext cx="1698226" cy="855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dirty="0">
                <a:solidFill>
                  <a:prstClr val="black"/>
                </a:solidFill>
              </a:rPr>
              <a:t>14. Prose: </a:t>
            </a:r>
            <a:br>
              <a:rPr lang="en-US" sz="900" dirty="0">
                <a:solidFill>
                  <a:prstClr val="black"/>
                </a:solidFill>
              </a:rPr>
            </a:br>
            <a:r>
              <a:rPr lang="en-US" sz="900" b="1" dirty="0">
                <a:solidFill>
                  <a:prstClr val="black"/>
                </a:solidFill>
              </a:rPr>
              <a:t>The Power of Stories</a:t>
            </a:r>
          </a:p>
          <a:p>
            <a:pPr lvl="0"/>
            <a:r>
              <a:rPr lang="en-US" sz="900" b="1" dirty="0">
                <a:solidFill>
                  <a:prstClr val="black"/>
                </a:solidFill>
              </a:rPr>
              <a:t>Dystopia</a:t>
            </a:r>
            <a:r>
              <a:rPr lang="en-US" sz="800" i="1" dirty="0">
                <a:solidFill>
                  <a:prstClr val="black"/>
                </a:solidFill>
              </a:rPr>
              <a:t> </a:t>
            </a:r>
            <a:br>
              <a:rPr lang="en-US" sz="800" i="1" dirty="0">
                <a:solidFill>
                  <a:prstClr val="black"/>
                </a:solidFill>
              </a:rPr>
            </a:br>
            <a:r>
              <a:rPr lang="en-US" sz="800" i="1" dirty="0">
                <a:solidFill>
                  <a:prstClr val="black"/>
                </a:solidFill>
              </a:rPr>
              <a:t>Narrative </a:t>
            </a:r>
          </a:p>
          <a:p>
            <a:pPr lvl="0"/>
            <a:r>
              <a:rPr lang="en-US" sz="800" i="1" dirty="0">
                <a:solidFill>
                  <a:prstClr val="black"/>
                </a:solidFill>
              </a:rPr>
              <a:t>Writing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20606A0-6EA7-B242-8EBE-DDFB3770334D}"/>
              </a:ext>
            </a:extLst>
          </p:cNvPr>
          <p:cNvSpPr/>
          <p:nvPr/>
        </p:nvSpPr>
        <p:spPr>
          <a:xfrm>
            <a:off x="1178801" y="3735667"/>
            <a:ext cx="2138026" cy="885260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9. The Gothic </a:t>
            </a:r>
          </a:p>
          <a:p>
            <a:r>
              <a:rPr lang="en-US" sz="900" dirty="0">
                <a:solidFill>
                  <a:schemeClr val="tx1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Response to Enlightenment</a:t>
            </a:r>
          </a:p>
          <a:p>
            <a:r>
              <a:rPr lang="en-US" sz="900" dirty="0">
                <a:solidFill>
                  <a:schemeClr val="tx1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Industrial Revolution </a:t>
            </a:r>
          </a:p>
          <a:p>
            <a:r>
              <a:rPr lang="en-US" sz="900" dirty="0">
                <a:solidFill>
                  <a:schemeClr val="tx1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Science and development </a:t>
            </a:r>
          </a:p>
          <a:p>
            <a:r>
              <a:rPr lang="en-US" sz="900" dirty="0">
                <a:solidFill>
                  <a:schemeClr val="tx1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Fiction and non-fiction</a:t>
            </a:r>
          </a:p>
          <a:p>
            <a:r>
              <a:rPr lang="en-US" sz="900" dirty="0">
                <a:solidFill>
                  <a:schemeClr val="tx1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Transactional Writing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271A490-9861-5849-B70C-04B8D937F110}"/>
              </a:ext>
            </a:extLst>
          </p:cNvPr>
          <p:cNvSpPr/>
          <p:nvPr/>
        </p:nvSpPr>
        <p:spPr>
          <a:xfrm>
            <a:off x="4731612" y="3635541"/>
            <a:ext cx="1490296" cy="96949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n-US" sz="5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n-US" sz="5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n-US" sz="5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5375DBE-CE42-5441-BD2F-62C33D0ED706}"/>
              </a:ext>
            </a:extLst>
          </p:cNvPr>
          <p:cNvSpPr txBox="1"/>
          <p:nvPr/>
        </p:nvSpPr>
        <p:spPr>
          <a:xfrm>
            <a:off x="4766831" y="3664690"/>
            <a:ext cx="1559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8. Drama: Shakespeare</a:t>
            </a:r>
          </a:p>
          <a:p>
            <a:r>
              <a:rPr lang="en-US" sz="950" b="1" dirty="0"/>
              <a:t>The Tempest</a:t>
            </a:r>
          </a:p>
          <a:p>
            <a:r>
              <a:rPr lang="en-US" sz="400" i="1" dirty="0"/>
              <a:t> </a:t>
            </a:r>
            <a:r>
              <a:rPr lang="en-US" sz="800" i="1" dirty="0"/>
              <a:t>Power &amp; The Supernatural</a:t>
            </a:r>
          </a:p>
          <a:p>
            <a:endParaRPr lang="en-US" sz="800" i="1" dirty="0"/>
          </a:p>
          <a:p>
            <a:r>
              <a:rPr lang="en-US" sz="800" i="1" dirty="0"/>
              <a:t>Analysing Shakespeare’s Language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C08C288-462F-7740-A463-F63724B4D52E}"/>
              </a:ext>
            </a:extLst>
          </p:cNvPr>
          <p:cNvSpPr/>
          <p:nvPr/>
        </p:nvSpPr>
        <p:spPr>
          <a:xfrm>
            <a:off x="98446" y="4903435"/>
            <a:ext cx="1485038" cy="7825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9ECB4F9-1F87-E64B-8F10-8E3BEE052064}"/>
              </a:ext>
            </a:extLst>
          </p:cNvPr>
          <p:cNvSpPr txBox="1"/>
          <p:nvPr/>
        </p:nvSpPr>
        <p:spPr>
          <a:xfrm>
            <a:off x="64454" y="4896287"/>
            <a:ext cx="85326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10. The Gothic </a:t>
            </a:r>
            <a:endParaRPr lang="en-US" sz="1000" b="1" i="1" dirty="0"/>
          </a:p>
          <a:p>
            <a:r>
              <a:rPr lang="en-US" sz="900" i="1" dirty="0"/>
              <a:t>Gothic Prose Descriptive writing </a:t>
            </a:r>
            <a:endParaRPr lang="en-US" sz="9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9CD3CD2-D373-9348-B022-83DE1F7835E9}"/>
              </a:ext>
            </a:extLst>
          </p:cNvPr>
          <p:cNvSpPr/>
          <p:nvPr/>
        </p:nvSpPr>
        <p:spPr>
          <a:xfrm>
            <a:off x="2593662" y="1985077"/>
            <a:ext cx="1670675" cy="957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0F659E-EAB1-AD4E-A776-4D7976827F26}"/>
              </a:ext>
            </a:extLst>
          </p:cNvPr>
          <p:cNvSpPr txBox="1"/>
          <p:nvPr/>
        </p:nvSpPr>
        <p:spPr>
          <a:xfrm>
            <a:off x="2594135" y="1989285"/>
            <a:ext cx="1260121" cy="1000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11. Prose Novel: </a:t>
            </a:r>
          </a:p>
          <a:p>
            <a:r>
              <a:rPr lang="en-US" sz="900" b="1" dirty="0"/>
              <a:t>Animal Farm</a:t>
            </a:r>
          </a:p>
          <a:p>
            <a:r>
              <a:rPr lang="en-US" sz="800" i="1" dirty="0"/>
              <a:t>Extract Analysis</a:t>
            </a:r>
          </a:p>
          <a:p>
            <a:endParaRPr lang="en-US" sz="900" b="1" dirty="0"/>
          </a:p>
          <a:p>
            <a:r>
              <a:rPr lang="en-US" sz="300" dirty="0"/>
              <a:t> </a:t>
            </a:r>
            <a:r>
              <a:rPr lang="en-US" sz="800" i="1" dirty="0"/>
              <a:t>Analysing </a:t>
            </a:r>
            <a:br>
              <a:rPr lang="en-US" sz="800" i="1" dirty="0"/>
            </a:br>
            <a:r>
              <a:rPr lang="en-US" sz="800" i="1" dirty="0"/>
              <a:t>Language</a:t>
            </a:r>
            <a:br>
              <a:rPr lang="en-US" sz="800" i="1" dirty="0"/>
            </a:br>
            <a:r>
              <a:rPr lang="en-US" sz="800" i="1" dirty="0"/>
              <a:t>&amp; Character  </a:t>
            </a:r>
            <a:endParaRPr lang="en-US" sz="8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7385A9-45EA-D549-AF69-6EDCD7EF3921}"/>
              </a:ext>
            </a:extLst>
          </p:cNvPr>
          <p:cNvSpPr/>
          <p:nvPr/>
        </p:nvSpPr>
        <p:spPr>
          <a:xfrm>
            <a:off x="2893285" y="6140121"/>
            <a:ext cx="987129" cy="92210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Year 8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BED289E-29FE-484B-B7E6-B0A2FF8A0CBB}"/>
              </a:ext>
            </a:extLst>
          </p:cNvPr>
          <p:cNvCxnSpPr>
            <a:cxnSpLocks/>
          </p:cNvCxnSpPr>
          <p:nvPr/>
        </p:nvCxnSpPr>
        <p:spPr>
          <a:xfrm flipH="1" flipV="1">
            <a:off x="4973360" y="4634185"/>
            <a:ext cx="19855" cy="272848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6B323EB-1C74-CB46-AAFF-CD999F88CACA}"/>
              </a:ext>
            </a:extLst>
          </p:cNvPr>
          <p:cNvCxnSpPr>
            <a:cxnSpLocks/>
          </p:cNvCxnSpPr>
          <p:nvPr/>
        </p:nvCxnSpPr>
        <p:spPr>
          <a:xfrm flipV="1">
            <a:off x="2571959" y="4634185"/>
            <a:ext cx="0" cy="451065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E5BD4C05-46FA-FC4D-B9A6-60C8F977BDEA}"/>
              </a:ext>
            </a:extLst>
          </p:cNvPr>
          <p:cNvSpPr txBox="1"/>
          <p:nvPr/>
        </p:nvSpPr>
        <p:spPr>
          <a:xfrm>
            <a:off x="4526836" y="2012132"/>
            <a:ext cx="1280903" cy="954107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/>
              <a:t>12. Drama: Shakespeare</a:t>
            </a:r>
            <a:br>
              <a:rPr lang="en-US" sz="800" dirty="0"/>
            </a:br>
            <a:r>
              <a:rPr lang="en-US" sz="800" b="1" dirty="0"/>
              <a:t>Romeo &amp; Juliet</a:t>
            </a:r>
            <a:br>
              <a:rPr lang="en-US" sz="800" b="1" dirty="0"/>
            </a:br>
            <a:r>
              <a:rPr lang="en-US" sz="800" i="1" dirty="0"/>
              <a:t>Introduction to Tragedy</a:t>
            </a:r>
          </a:p>
          <a:p>
            <a:endParaRPr lang="en-US" sz="800" i="1" dirty="0"/>
          </a:p>
          <a:p>
            <a:r>
              <a:rPr lang="en-US" sz="800" i="1" dirty="0"/>
              <a:t>Analysing </a:t>
            </a:r>
          </a:p>
          <a:p>
            <a:r>
              <a:rPr lang="en-US" sz="800" i="1" dirty="0"/>
              <a:t>Shakespeare’s </a:t>
            </a:r>
          </a:p>
          <a:p>
            <a:r>
              <a:rPr lang="en-US" sz="800" i="1" dirty="0"/>
              <a:t>Language</a:t>
            </a:r>
            <a:endParaRPr lang="en-US" sz="700" i="1" dirty="0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D2E3BD0-7C30-F44F-81E8-84A77C556467}"/>
              </a:ext>
            </a:extLst>
          </p:cNvPr>
          <p:cNvCxnSpPr>
            <a:cxnSpLocks/>
            <a:endCxn id="102" idx="0"/>
          </p:cNvCxnSpPr>
          <p:nvPr/>
        </p:nvCxnSpPr>
        <p:spPr>
          <a:xfrm>
            <a:off x="485220" y="4270447"/>
            <a:ext cx="5869" cy="625840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14B4995-37E4-9346-BB5F-E7858BFAC7B1}"/>
              </a:ext>
            </a:extLst>
          </p:cNvPr>
          <p:cNvCxnSpPr>
            <a:cxnSpLocks/>
          </p:cNvCxnSpPr>
          <p:nvPr/>
        </p:nvCxnSpPr>
        <p:spPr>
          <a:xfrm flipV="1">
            <a:off x="3453242" y="2962233"/>
            <a:ext cx="0" cy="305230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7AF9FAE-EF97-644F-B48C-476C1FB9ED94}"/>
              </a:ext>
            </a:extLst>
          </p:cNvPr>
          <p:cNvCxnSpPr>
            <a:cxnSpLocks/>
            <a:endCxn id="95" idx="2"/>
          </p:cNvCxnSpPr>
          <p:nvPr/>
        </p:nvCxnSpPr>
        <p:spPr>
          <a:xfrm flipV="1">
            <a:off x="4229211" y="1054854"/>
            <a:ext cx="119888" cy="395363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D58390F-49DC-E94B-8881-42FB4318D6E8}"/>
              </a:ext>
            </a:extLst>
          </p:cNvPr>
          <p:cNvCxnSpPr>
            <a:cxnSpLocks/>
            <a:endCxn id="104" idx="2"/>
          </p:cNvCxnSpPr>
          <p:nvPr/>
        </p:nvCxnSpPr>
        <p:spPr>
          <a:xfrm flipV="1">
            <a:off x="5123920" y="2966239"/>
            <a:ext cx="43368" cy="330176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6F026A44-D7FB-C94E-85FE-60407062BF29}"/>
              </a:ext>
            </a:extLst>
          </p:cNvPr>
          <p:cNvSpPr/>
          <p:nvPr/>
        </p:nvSpPr>
        <p:spPr>
          <a:xfrm>
            <a:off x="264686" y="1119887"/>
            <a:ext cx="1022017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Ready for GCSE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F026A44-D7FB-C94E-85FE-60407062BF29}"/>
              </a:ext>
            </a:extLst>
          </p:cNvPr>
          <p:cNvSpPr/>
          <p:nvPr/>
        </p:nvSpPr>
        <p:spPr>
          <a:xfrm>
            <a:off x="1529250" y="2323182"/>
            <a:ext cx="935214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Year 9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29A3B6F-1525-45D2-901A-CB9537AF7DD9}"/>
              </a:ext>
            </a:extLst>
          </p:cNvPr>
          <p:cNvSpPr/>
          <p:nvPr/>
        </p:nvSpPr>
        <p:spPr>
          <a:xfrm>
            <a:off x="99806" y="366792"/>
            <a:ext cx="1719443" cy="709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Key Stage 3 English </a:t>
            </a:r>
          </a:p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LEARNING JOURNEY</a:t>
            </a:r>
            <a:endParaRPr lang="en-GB" sz="15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4" name="Picture 173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AD715ABD-8B48-447F-81C8-ADB10A02B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57773" y="8799240"/>
            <a:ext cx="597242" cy="65064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5EFDE816-07BB-43CE-A247-3F4FDD3A7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98212" y="2436065"/>
            <a:ext cx="526168" cy="526168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AECEF918-63FA-41E9-BFD5-C990871732C6}"/>
              </a:ext>
            </a:extLst>
          </p:cNvPr>
          <p:cNvSpPr txBox="1"/>
          <p:nvPr/>
        </p:nvSpPr>
        <p:spPr>
          <a:xfrm>
            <a:off x="2653786" y="4478628"/>
            <a:ext cx="576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D415545A-6290-463A-B204-ED36CB46B75B}"/>
              </a:ext>
            </a:extLst>
          </p:cNvPr>
          <p:cNvSpPr/>
          <p:nvPr/>
        </p:nvSpPr>
        <p:spPr>
          <a:xfrm>
            <a:off x="5456083" y="259223"/>
            <a:ext cx="1198932" cy="900613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solidFill>
                  <a:schemeClr val="tx1"/>
                </a:solidFill>
              </a:rPr>
              <a:t>13. Non-fiction: </a:t>
            </a:r>
            <a:r>
              <a:rPr lang="en-GB" sz="800" b="1" dirty="0">
                <a:solidFill>
                  <a:schemeClr val="tx1"/>
                </a:solidFill>
              </a:rPr>
              <a:t>Gaming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i="1" dirty="0">
                <a:solidFill>
                  <a:schemeClr val="tx1"/>
                </a:solidFill>
              </a:rPr>
              <a:t>Rhetoric </a:t>
            </a:r>
          </a:p>
          <a:p>
            <a:r>
              <a:rPr lang="en-GB" sz="800" i="1" dirty="0">
                <a:solidFill>
                  <a:schemeClr val="tx1"/>
                </a:solidFill>
              </a:rPr>
              <a:t>Analysing </a:t>
            </a:r>
          </a:p>
          <a:p>
            <a:r>
              <a:rPr lang="en-GB" sz="800" i="1" dirty="0">
                <a:solidFill>
                  <a:schemeClr val="tx1"/>
                </a:solidFill>
              </a:rPr>
              <a:t>&amp; writing </a:t>
            </a:r>
          </a:p>
          <a:p>
            <a:r>
              <a:rPr lang="en-GB" sz="800" i="1" dirty="0">
                <a:solidFill>
                  <a:schemeClr val="tx1"/>
                </a:solidFill>
              </a:rPr>
              <a:t>speeches</a:t>
            </a:r>
            <a:endParaRPr lang="en-GB" sz="800" dirty="0">
              <a:solidFill>
                <a:schemeClr val="tx1"/>
              </a:solidFill>
            </a:endParaRP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B353A2A-DDD3-41BF-B9E5-33154F3CEF91}"/>
              </a:ext>
            </a:extLst>
          </p:cNvPr>
          <p:cNvCxnSpPr>
            <a:cxnSpLocks/>
            <a:endCxn id="205" idx="2"/>
          </p:cNvCxnSpPr>
          <p:nvPr/>
        </p:nvCxnSpPr>
        <p:spPr>
          <a:xfrm flipV="1">
            <a:off x="5724380" y="1159836"/>
            <a:ext cx="331169" cy="590383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A67175C-EC92-46E5-99D6-3B4C35EC7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24941" y="8755905"/>
            <a:ext cx="482799" cy="728752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D1BC228-1246-45FF-A96B-FD58CD0A4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624752">
            <a:off x="6054119" y="600799"/>
            <a:ext cx="544084" cy="420109"/>
          </a:xfrm>
          <a:prstGeom prst="rect">
            <a:avLst/>
          </a:prstGeom>
        </p:spPr>
      </p:pic>
      <p:pic>
        <p:nvPicPr>
          <p:cNvPr id="1038" name="Picture 14" descr="Andy Mulligan - Trash">
            <a:extLst>
              <a:ext uri="{FF2B5EF4-FFF2-40B4-BE49-F238E27FC236}">
                <a16:creationId xmlns:a16="http://schemas.microsoft.com/office/drawing/2014/main" id="{19BCAE3F-C86D-4635-9314-59F80066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06" y="6890496"/>
            <a:ext cx="612061" cy="71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A5F5E8A-EBBA-4946-8B85-8CB962DBA348}"/>
              </a:ext>
            </a:extLst>
          </p:cNvPr>
          <p:cNvCxnSpPr>
            <a:cxnSpLocks/>
          </p:cNvCxnSpPr>
          <p:nvPr/>
        </p:nvCxnSpPr>
        <p:spPr>
          <a:xfrm flipV="1">
            <a:off x="4049027" y="7940720"/>
            <a:ext cx="0" cy="459208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7C0205F-CF45-4CC2-8628-37AD0A90C6E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4786828" y="8390775"/>
            <a:ext cx="373064" cy="319086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ACF27FA-E3A0-4F33-B6C5-32D44C90A96A}"/>
              </a:ext>
            </a:extLst>
          </p:cNvPr>
          <p:cNvSpPr txBox="1"/>
          <p:nvPr/>
        </p:nvSpPr>
        <p:spPr>
          <a:xfrm>
            <a:off x="4181499" y="1512298"/>
            <a:ext cx="117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End of year exams</a:t>
            </a:r>
            <a:endParaRPr lang="en-US" sz="1000" i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C551E89-927E-4C06-9893-4F82BDBAC70F}"/>
              </a:ext>
            </a:extLst>
          </p:cNvPr>
          <p:cNvSpPr txBox="1"/>
          <p:nvPr/>
        </p:nvSpPr>
        <p:spPr>
          <a:xfrm rot="891244">
            <a:off x="232047" y="4601636"/>
            <a:ext cx="151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End of year exams</a:t>
            </a:r>
            <a:endParaRPr lang="en-US" sz="1000" i="1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36201E4A-70D6-4959-8748-5A569E0ED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89854" y="4116132"/>
            <a:ext cx="490516" cy="49051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43E18A0-2EEE-384B-BB65-48FD1C969AB2}"/>
              </a:ext>
            </a:extLst>
          </p:cNvPr>
          <p:cNvSpPr/>
          <p:nvPr/>
        </p:nvSpPr>
        <p:spPr>
          <a:xfrm>
            <a:off x="3499986" y="7338498"/>
            <a:ext cx="1266845" cy="750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2. </a:t>
            </a:r>
            <a:r>
              <a:rPr lang="en-US" sz="1000" b="1" dirty="0">
                <a:solidFill>
                  <a:schemeClr val="tx1"/>
                </a:solidFill>
              </a:rPr>
              <a:t>Poetry </a:t>
            </a:r>
          </a:p>
          <a:p>
            <a:r>
              <a:rPr lang="en-US" sz="1000" b="1" dirty="0">
                <a:solidFill>
                  <a:schemeClr val="tx1"/>
                </a:solidFill>
              </a:rPr>
              <a:t>People and Places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i="1" dirty="0">
                <a:solidFill>
                  <a:schemeClr val="tx1"/>
                </a:solidFill>
              </a:rPr>
              <a:t>Poetic form</a:t>
            </a:r>
          </a:p>
          <a:p>
            <a:r>
              <a:rPr lang="en-US" sz="900" i="1" dirty="0">
                <a:solidFill>
                  <a:schemeClr val="tx1"/>
                </a:solidFill>
              </a:rPr>
              <a:t>Poetic terms</a:t>
            </a:r>
          </a:p>
        </p:txBody>
      </p:sp>
      <p:pic>
        <p:nvPicPr>
          <p:cNvPr id="7" name="Picture 2" descr="3,410 Poetry Book Stock Vector Illustration and Royalty Free Poetry Book  Clipart">
            <a:extLst>
              <a:ext uri="{FF2B5EF4-FFF2-40B4-BE49-F238E27FC236}">
                <a16:creationId xmlns:a16="http://schemas.microsoft.com/office/drawing/2014/main" id="{636A4501-2E66-4E1E-BFF1-338508F0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9778" y1="75000" x2="50889" y2="76613"/>
                        <a14:foregroundMark x1="50889" y1="76613" x2="53778" y2="75806"/>
                        <a14:foregroundMark x1="54889" y1="75000" x2="54889" y2="75000"/>
                        <a14:foregroundMark x1="54222" y1="75538" x2="56667" y2="75538"/>
                        <a14:foregroundMark x1="36444" y1="75269" x2="40222" y2="75000"/>
                        <a14:backgroundMark x1="26667" y1="78495" x2="35821" y2="76498"/>
                        <a14:backgroundMark x1="56224" y1="76379" x2="65778" y2="76882"/>
                        <a14:backgroundMark x1="53578" y1="76240" x2="53845" y2="7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68" y="7584433"/>
            <a:ext cx="865892" cy="65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5A66F50-BA96-4F4A-B9D9-875963FA43B6}"/>
              </a:ext>
            </a:extLst>
          </p:cNvPr>
          <p:cNvSpPr txBox="1"/>
          <p:nvPr/>
        </p:nvSpPr>
        <p:spPr>
          <a:xfrm rot="20723847">
            <a:off x="602273" y="6697060"/>
            <a:ext cx="117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End of year exams</a:t>
            </a:r>
            <a:endParaRPr lang="en-US" sz="1000" i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81C66C-B040-4240-B067-FF31A34F1E49}"/>
              </a:ext>
            </a:extLst>
          </p:cNvPr>
          <p:cNvSpPr/>
          <p:nvPr/>
        </p:nvSpPr>
        <p:spPr>
          <a:xfrm>
            <a:off x="1804814" y="5787249"/>
            <a:ext cx="1183286" cy="629635"/>
          </a:xfrm>
          <a:prstGeom prst="rect">
            <a:avLst/>
          </a:prstGeom>
          <a:solidFill>
            <a:srgbClr val="FFD28F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Year 7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AR SUMMER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Reading Target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Achieved? </a:t>
            </a:r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  <a:sym typeface="Wingdings" panose="05000000000000000000" pitchFamily="2" charset="2"/>
              </a:rPr>
              <a:t></a:t>
            </a:r>
            <a:endParaRPr lang="en-US" sz="900" dirty="0">
              <a:solidFill>
                <a:schemeClr val="tx1"/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39DCE-0355-4500-B3B7-579A64401EA5}"/>
              </a:ext>
            </a:extLst>
          </p:cNvPr>
          <p:cNvSpPr/>
          <p:nvPr/>
        </p:nvSpPr>
        <p:spPr>
          <a:xfrm>
            <a:off x="2618096" y="6151068"/>
            <a:ext cx="331394" cy="212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6C1951-4ED3-4C9C-9F03-BEE708980F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7926" y="5802825"/>
            <a:ext cx="344453" cy="323748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1A5C00A2-CAF2-4B26-AA56-7E87B266A28B}"/>
              </a:ext>
            </a:extLst>
          </p:cNvPr>
          <p:cNvSpPr/>
          <p:nvPr/>
        </p:nvSpPr>
        <p:spPr>
          <a:xfrm>
            <a:off x="2750047" y="8790380"/>
            <a:ext cx="1183286" cy="629635"/>
          </a:xfrm>
          <a:prstGeom prst="rect">
            <a:avLst/>
          </a:prstGeom>
          <a:solidFill>
            <a:srgbClr val="FFD28F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Year 7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AR AUTUMN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Reading Target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Achieved? </a:t>
            </a:r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  <a:sym typeface="Wingdings" panose="05000000000000000000" pitchFamily="2" charset="2"/>
              </a:rPr>
              <a:t></a:t>
            </a:r>
            <a:endParaRPr lang="en-US" sz="900" dirty="0">
              <a:solidFill>
                <a:schemeClr val="tx1"/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0B8FD4B-6142-4F9F-9C6A-490162A479BB}"/>
              </a:ext>
            </a:extLst>
          </p:cNvPr>
          <p:cNvSpPr/>
          <p:nvPr/>
        </p:nvSpPr>
        <p:spPr>
          <a:xfrm>
            <a:off x="3568266" y="9153191"/>
            <a:ext cx="331394" cy="212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6903F25-C9FC-4864-BB7F-4A41E2F0D8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8266" y="8810937"/>
            <a:ext cx="344453" cy="323748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2888EDFF-2C37-4EDA-BBAE-017522E77441}"/>
              </a:ext>
            </a:extLst>
          </p:cNvPr>
          <p:cNvSpPr/>
          <p:nvPr/>
        </p:nvSpPr>
        <p:spPr>
          <a:xfrm>
            <a:off x="448098" y="7770293"/>
            <a:ext cx="1183286" cy="629635"/>
          </a:xfrm>
          <a:prstGeom prst="rect">
            <a:avLst/>
          </a:prstGeom>
          <a:solidFill>
            <a:srgbClr val="FFD28F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Year 7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AR SPRING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Reading Target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Achieved? </a:t>
            </a:r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  <a:sym typeface="Wingdings" panose="05000000000000000000" pitchFamily="2" charset="2"/>
              </a:rPr>
              <a:t></a:t>
            </a:r>
            <a:endParaRPr lang="en-US" sz="900" dirty="0">
              <a:solidFill>
                <a:schemeClr val="tx1"/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9834457-DC15-47A5-97F7-0F3988458900}"/>
              </a:ext>
            </a:extLst>
          </p:cNvPr>
          <p:cNvSpPr/>
          <p:nvPr/>
        </p:nvSpPr>
        <p:spPr>
          <a:xfrm>
            <a:off x="1274658" y="8164647"/>
            <a:ext cx="331394" cy="212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BE206F-1EA9-4157-86A1-1CB69479B6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6703" y="7830541"/>
            <a:ext cx="344453" cy="323748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B1BCEEF9-B611-4204-B0AA-D9118FD22854}"/>
              </a:ext>
            </a:extLst>
          </p:cNvPr>
          <p:cNvSpPr/>
          <p:nvPr/>
        </p:nvSpPr>
        <p:spPr>
          <a:xfrm>
            <a:off x="5566340" y="5890786"/>
            <a:ext cx="1183286" cy="629635"/>
          </a:xfrm>
          <a:prstGeom prst="rect">
            <a:avLst/>
          </a:prstGeom>
          <a:solidFill>
            <a:srgbClr val="FFD28F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Year 8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AR AUTUMN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Reading Target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Achieved? </a:t>
            </a:r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  <a:sym typeface="Wingdings" panose="05000000000000000000" pitchFamily="2" charset="2"/>
              </a:rPr>
              <a:t></a:t>
            </a:r>
            <a:endParaRPr lang="en-US" sz="900" dirty="0">
              <a:solidFill>
                <a:schemeClr val="tx1"/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937C0FC-D964-438A-84DA-14DAFAB1292B}"/>
              </a:ext>
            </a:extLst>
          </p:cNvPr>
          <p:cNvSpPr/>
          <p:nvPr/>
        </p:nvSpPr>
        <p:spPr>
          <a:xfrm>
            <a:off x="6372056" y="6269076"/>
            <a:ext cx="331394" cy="212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7013C28E-858C-4FC2-BF81-953D3FC75B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4445" y="5921850"/>
            <a:ext cx="344453" cy="323748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BF2B2897-8F28-4ED6-AF68-3C4AD67B2F2C}"/>
              </a:ext>
            </a:extLst>
          </p:cNvPr>
          <p:cNvSpPr/>
          <p:nvPr/>
        </p:nvSpPr>
        <p:spPr>
          <a:xfrm>
            <a:off x="3420814" y="3759896"/>
            <a:ext cx="1183286" cy="629635"/>
          </a:xfrm>
          <a:prstGeom prst="rect">
            <a:avLst/>
          </a:prstGeom>
          <a:solidFill>
            <a:srgbClr val="FFD28F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Year 8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AR SPRING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Reading Target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Achieved? </a:t>
            </a:r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  <a:sym typeface="Wingdings" panose="05000000000000000000" pitchFamily="2" charset="2"/>
              </a:rPr>
              <a:t></a:t>
            </a:r>
            <a:endParaRPr lang="en-US" sz="900" dirty="0">
              <a:solidFill>
                <a:schemeClr val="tx1"/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B13EEEB-4B18-41A6-A037-9F2D7BD61EC2}"/>
              </a:ext>
            </a:extLst>
          </p:cNvPr>
          <p:cNvSpPr/>
          <p:nvPr/>
        </p:nvSpPr>
        <p:spPr>
          <a:xfrm>
            <a:off x="4269210" y="4164129"/>
            <a:ext cx="331394" cy="212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2F42E1FB-6172-401B-8DC7-4C267E2F4C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8289" y="3778946"/>
            <a:ext cx="344453" cy="323748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FCD1C0B0-F2E2-4B1D-AFAC-D6C0B1B38AFB}"/>
              </a:ext>
            </a:extLst>
          </p:cNvPr>
          <p:cNvSpPr/>
          <p:nvPr/>
        </p:nvSpPr>
        <p:spPr>
          <a:xfrm>
            <a:off x="127942" y="2594038"/>
            <a:ext cx="1183286" cy="629635"/>
          </a:xfrm>
          <a:prstGeom prst="rect">
            <a:avLst/>
          </a:prstGeom>
          <a:solidFill>
            <a:srgbClr val="FFD28F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Year 8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AR SUMMER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Reading Target</a:t>
            </a:r>
          </a:p>
          <a:p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</a:rPr>
              <a:t>Achieved? </a:t>
            </a:r>
            <a:r>
              <a:rPr lang="en-US" sz="900" dirty="0">
                <a:solidFill>
                  <a:schemeClr val="tx1"/>
                </a:solidFill>
                <a:latin typeface="+mj-lt"/>
                <a:ea typeface="Dotum" panose="020B0600000101010101" pitchFamily="34" charset="-127"/>
                <a:sym typeface="Wingdings" panose="05000000000000000000" pitchFamily="2" charset="2"/>
              </a:rPr>
              <a:t></a:t>
            </a:r>
            <a:endParaRPr lang="en-US" sz="900" dirty="0">
              <a:solidFill>
                <a:schemeClr val="tx1"/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A8E3A69-59F5-497A-AFFD-4656506148F5}"/>
              </a:ext>
            </a:extLst>
          </p:cNvPr>
          <p:cNvSpPr/>
          <p:nvPr/>
        </p:nvSpPr>
        <p:spPr>
          <a:xfrm>
            <a:off x="936520" y="2988581"/>
            <a:ext cx="331394" cy="212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1A30BEE0-8F68-43BA-8037-3F845CB187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724" y="2621034"/>
            <a:ext cx="344453" cy="323748"/>
          </a:xfrm>
          <a:prstGeom prst="rect">
            <a:avLst/>
          </a:prstGeom>
        </p:spPr>
      </p:pic>
      <p:pic>
        <p:nvPicPr>
          <p:cNvPr id="124" name="Picture 4" descr="Animal Farm: Barrington Stoke Dyslexia-Friendly Edition by George Orwell">
            <a:extLst>
              <a:ext uri="{FF2B5EF4-FFF2-40B4-BE49-F238E27FC236}">
                <a16:creationId xmlns:a16="http://schemas.microsoft.com/office/drawing/2014/main" id="{8915D5D6-1C33-4EEB-9AD3-954D222E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93" y="2030686"/>
            <a:ext cx="642987" cy="87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ransparent Baby Pig Clipart - Realistic Pig Png Clipart, Png Download ,  Transparent Png Image - PNGitem">
            <a:extLst>
              <a:ext uri="{FF2B5EF4-FFF2-40B4-BE49-F238E27FC236}">
                <a16:creationId xmlns:a16="http://schemas.microsoft.com/office/drawing/2014/main" id="{F83976C5-DFB0-4E1E-9466-47D1ABE1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486" b="89730" l="7721" r="94118">
                        <a14:foregroundMark x1="7721" y1="35676" x2="10294" y2="42703"/>
                        <a14:foregroundMark x1="90074" y1="15135" x2="90074" y2="15135"/>
                        <a14:foregroundMark x1="94118" y1="16216" x2="94118" y2="16216"/>
                        <a14:foregroundMark x1="44853" y1="90270" x2="44853" y2="90270"/>
                        <a14:foregroundMark x1="41912" y1="6486" x2="41912" y2="6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91" y="2518439"/>
            <a:ext cx="446114" cy="3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837C02-E23C-FCA9-092A-09D59735B380}"/>
              </a:ext>
            </a:extLst>
          </p:cNvPr>
          <p:cNvCxnSpPr>
            <a:cxnSpLocks/>
          </p:cNvCxnSpPr>
          <p:nvPr/>
        </p:nvCxnSpPr>
        <p:spPr>
          <a:xfrm flipV="1">
            <a:off x="2718563" y="1290442"/>
            <a:ext cx="473" cy="342305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EC7A75E-A23E-0EED-EC69-6A438426338F}"/>
              </a:ext>
            </a:extLst>
          </p:cNvPr>
          <p:cNvSpPr/>
          <p:nvPr/>
        </p:nvSpPr>
        <p:spPr>
          <a:xfrm>
            <a:off x="2266417" y="248582"/>
            <a:ext cx="963369" cy="1034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</a:rPr>
              <a:t>15. Poetry</a:t>
            </a:r>
          </a:p>
          <a:p>
            <a:r>
              <a:rPr lang="en-US" sz="900" b="1" dirty="0">
                <a:solidFill>
                  <a:schemeClr val="tx1"/>
                </a:solidFill>
              </a:rPr>
              <a:t>Romantic Poetry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 </a:t>
            </a:r>
            <a:r>
              <a:rPr lang="en-US" sz="800" i="1" dirty="0">
                <a:solidFill>
                  <a:schemeClr val="tx1"/>
                </a:solidFill>
              </a:rPr>
              <a:t>Poetry Analysis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53" name="Picture 2" descr="3,410 Poetry Book Stock Vector Illustration and Royalty Free Poetry Book  Clipart">
            <a:extLst>
              <a:ext uri="{FF2B5EF4-FFF2-40B4-BE49-F238E27FC236}">
                <a16:creationId xmlns:a16="http://schemas.microsoft.com/office/drawing/2014/main" id="{78C896E5-214C-EFA3-7771-EC2EEA029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9778" y1="75000" x2="50889" y2="76613"/>
                        <a14:foregroundMark x1="50889" y1="76613" x2="53778" y2="75806"/>
                        <a14:foregroundMark x1="54889" y1="75000" x2="54889" y2="75000"/>
                        <a14:foregroundMark x1="54222" y1="75538" x2="56667" y2="75538"/>
                        <a14:foregroundMark x1="36444" y1="75269" x2="40222" y2="75000"/>
                        <a14:backgroundMark x1="26667" y1="78495" x2="35821" y2="76498"/>
                        <a14:backgroundMark x1="56224" y1="76379" x2="65778" y2="76882"/>
                        <a14:backgroundMark x1="53578" y1="76240" x2="53845" y2="7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88" y="534472"/>
            <a:ext cx="834953" cy="6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505022-3F66-A6FD-C478-84A7CA1C6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8289" y="8864031"/>
            <a:ext cx="490516" cy="680953"/>
          </a:xfrm>
          <a:prstGeom prst="rect">
            <a:avLst/>
          </a:prstGeom>
        </p:spPr>
      </p:pic>
      <p:pic>
        <p:nvPicPr>
          <p:cNvPr id="16" name="Picture 4" descr="Heeding the Call of Adventure: How the Hero's Journey pulled me toward  Expansion">
            <a:extLst>
              <a:ext uri="{FF2B5EF4-FFF2-40B4-BE49-F238E27FC236}">
                <a16:creationId xmlns:a16="http://schemas.microsoft.com/office/drawing/2014/main" id="{F84B2F73-4F75-7585-C701-0E1470240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6" r="1" b="566"/>
          <a:stretch/>
        </p:blipFill>
        <p:spPr bwMode="auto">
          <a:xfrm>
            <a:off x="1165538" y="6998344"/>
            <a:ext cx="564687" cy="636548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eeding the Call of Adventure: How the Hero's Journey pulled me toward  Expansion">
            <a:extLst>
              <a:ext uri="{FF2B5EF4-FFF2-40B4-BE49-F238E27FC236}">
                <a16:creationId xmlns:a16="http://schemas.microsoft.com/office/drawing/2014/main" id="{D1E5AEC6-37E1-50BF-0ADF-EE1BA9EE9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6" r="1" b="566"/>
          <a:stretch/>
        </p:blipFill>
        <p:spPr bwMode="auto">
          <a:xfrm>
            <a:off x="1142696" y="5861558"/>
            <a:ext cx="398057" cy="48095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 descr="A picture containing logo&#10;&#10;Description automatically generated">
            <a:extLst>
              <a:ext uri="{FF2B5EF4-FFF2-40B4-BE49-F238E27FC236}">
                <a16:creationId xmlns:a16="http://schemas.microsoft.com/office/drawing/2014/main" id="{63C99048-B79D-4E58-ABB7-4C688D596F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1319562" y="5969492"/>
            <a:ext cx="437495" cy="639322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718787D-C9F4-77CE-4AE6-8BB4E997B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30469" r="61719" b="20313"/>
          <a:stretch/>
        </p:blipFill>
        <p:spPr bwMode="auto">
          <a:xfrm>
            <a:off x="4710436" y="5363679"/>
            <a:ext cx="363836" cy="66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3,410 Poetry Book Stock Vector Illustration and Royalty Free Poetry Book  Clipart">
            <a:extLst>
              <a:ext uri="{FF2B5EF4-FFF2-40B4-BE49-F238E27FC236}">
                <a16:creationId xmlns:a16="http://schemas.microsoft.com/office/drawing/2014/main" id="{3B049D13-C4D4-0FBF-225E-491379A4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9778" y1="75000" x2="50889" y2="76613"/>
                        <a14:foregroundMark x1="50889" y1="76613" x2="53778" y2="75806"/>
                        <a14:foregroundMark x1="54889" y1="75000" x2="54889" y2="75000"/>
                        <a14:foregroundMark x1="54222" y1="75538" x2="56667" y2="75538"/>
                        <a14:foregroundMark x1="36444" y1="75269" x2="40222" y2="75000"/>
                        <a14:backgroundMark x1="26667" y1="78495" x2="35821" y2="76498"/>
                        <a14:backgroundMark x1="56224" y1="76379" x2="65778" y2="76882"/>
                        <a14:backgroundMark x1="53578" y1="76240" x2="53845" y2="7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56" y="5517661"/>
            <a:ext cx="714282" cy="7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The Gothic Novel Then and Now: An ...">
            <a:extLst>
              <a:ext uri="{FF2B5EF4-FFF2-40B4-BE49-F238E27FC236}">
                <a16:creationId xmlns:a16="http://schemas.microsoft.com/office/drawing/2014/main" id="{7BC532D6-E922-B5BE-7362-1A6F7EBA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71" y="5108996"/>
            <a:ext cx="511771" cy="4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The Gothic Novel Then and Now: An ...">
            <a:extLst>
              <a:ext uri="{FF2B5EF4-FFF2-40B4-BE49-F238E27FC236}">
                <a16:creationId xmlns:a16="http://schemas.microsoft.com/office/drawing/2014/main" id="{EADE5F77-8372-3F1A-5DAA-A966BCCD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94" y="4058244"/>
            <a:ext cx="511638" cy="4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t Character Debate Contest, Debate Clipart, Flat Character, Debate  Contest PNG Transparent Clipart Image and PSD File for Free Download">
            <a:extLst>
              <a:ext uri="{FF2B5EF4-FFF2-40B4-BE49-F238E27FC236}">
                <a16:creationId xmlns:a16="http://schemas.microsoft.com/office/drawing/2014/main" id="{AF59F2C5-C73E-4822-A598-2444EEF2A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11" b="89942" l="10000" r="90000">
                        <a14:foregroundMark x1="82031" y1="12959" x2="79063" y2="57834"/>
                        <a14:foregroundMark x1="79063" y1="57834" x2="71250" y2="74855"/>
                        <a14:foregroundMark x1="61250" y1="27273" x2="62656" y2="28240"/>
                        <a14:foregroundMark x1="16563" y1="10638" x2="16563" y2="10638"/>
                        <a14:foregroundMark x1="22500" y1="8511" x2="16875" y2="12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16"/>
          <a:stretch/>
        </p:blipFill>
        <p:spPr bwMode="auto">
          <a:xfrm>
            <a:off x="2963032" y="3728303"/>
            <a:ext cx="346066" cy="7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Gallery | Stablecog">
            <a:extLst>
              <a:ext uri="{FF2B5EF4-FFF2-40B4-BE49-F238E27FC236}">
                <a16:creationId xmlns:a16="http://schemas.microsoft.com/office/drawing/2014/main" id="{1F025178-5401-DC8D-04CB-6D9AA106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13" y="241535"/>
            <a:ext cx="496175" cy="7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2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6412b4-f605-4a0e-9721-468d2a88b9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26B4F00F00A40A50C9172C4B22F22" ma:contentTypeVersion="26" ma:contentTypeDescription="Create a new document." ma:contentTypeScope="" ma:versionID="4ecab758a1ff0d07551da865adfc59e6">
  <xsd:schema xmlns:xsd="http://www.w3.org/2001/XMLSchema" xmlns:xs="http://www.w3.org/2001/XMLSchema" xmlns:p="http://schemas.microsoft.com/office/2006/metadata/properties" xmlns:ns2="3531846c-d046-4591-83da-72e70d1ce913" xmlns:ns3="136412b4-f605-4a0e-9721-468d2a88b977" targetNamespace="http://schemas.microsoft.com/office/2006/metadata/properties" ma:root="true" ma:fieldsID="541bb5476a61c8520f786e987e00fefd" ns2:_="" ns3:_="">
    <xsd:import namespace="3531846c-d046-4591-83da-72e70d1ce913"/>
    <xsd:import namespace="136412b4-f605-4a0e-9721-468d2a88b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1846c-d046-4591-83da-72e70d1ce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12b4-f605-4a0e-9721-468d2a88b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6809498-a686-4d8a-b8a2-23c810981bcd}" ma:internalName="TaxCatchAll" ma:showField="CatchAllData" ma:web="136412b4-f605-4a0e-9721-468d2a88b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722819-4467-43CF-A837-62FDC815786D}">
  <ds:schemaRefs>
    <ds:schemaRef ds:uri="http://schemas.microsoft.com/office/2006/metadata/properties"/>
    <ds:schemaRef ds:uri="http://purl.org/dc/terms/"/>
    <ds:schemaRef ds:uri="5cfed6a3-34d1-4441-a789-091e82b3a91d"/>
    <ds:schemaRef ds:uri="099e10e1-c00c-4051-a05b-58e50f26a28a"/>
    <ds:schemaRef ds:uri="http://purl.org/dc/dcmitype/"/>
    <ds:schemaRef ds:uri="4b989610-d74b-44c1-b52e-1d9dc3efc540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F968D3F-B031-49D4-8F6F-0DF7A3141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CF5490-259B-4E85-A838-6A9FFBCD59C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</TotalTime>
  <Words>270</Words>
  <Application>Microsoft Office PowerPoint</Application>
  <PresentationFormat>A4 Paper (210x297 mm)</PresentationFormat>
  <Paragraphs>97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Dotum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Hill</dc:creator>
  <cp:lastModifiedBy>Stacy Dawber</cp:lastModifiedBy>
  <cp:revision>122</cp:revision>
  <cp:lastPrinted>2021-03-29T14:13:43Z</cp:lastPrinted>
  <dcterms:created xsi:type="dcterms:W3CDTF">2020-02-08T19:02:46Z</dcterms:created>
  <dcterms:modified xsi:type="dcterms:W3CDTF">2024-07-12T11:11:19Z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0x010100EA3345D9639A0D45BB42D8BE48517526</vt:lpwstr>
  </property>
  <property fmtid="{D5CDD505-2E9C-101B-9397-08002B2CF9AE}" pid="3" name="Order">
    <vt:r8>274600</vt:r8>
  </property>
  <property fmtid="{D5CDD505-2E9C-101B-9397-08002B2CF9AE}" pid="4" name="MediaServiceImageTags">
    <vt:lpwstr/>
  </property>
</Properties>
</file>