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8" r:id="rId5"/>
  </p:sldIdLst>
  <p:sldSz cx="9720263" cy="17640300"/>
  <p:notesSz cx="6797675" cy="9926638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>
        <p:scale>
          <a:sx n="60" d="100"/>
          <a:sy n="60" d="100"/>
        </p:scale>
        <p:origin x="3018" y="-1248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r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7/12/2024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1" rIns="91404" bIns="4570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1" y="4776792"/>
            <a:ext cx="5438775" cy="3908425"/>
          </a:xfrm>
          <a:prstGeom prst="rect">
            <a:avLst/>
          </a:prstGeom>
        </p:spPr>
        <p:txBody>
          <a:bodyPr vert="horz" lIns="91404" tIns="45701" rIns="91404" bIns="45701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04" tIns="45701" rIns="91404" bIns="45701" rtlCol="0" anchor="b"/>
          <a:lstStyle>
            <a:lvl1pPr algn="l" defTabSz="109404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wrap="square" lIns="91404" tIns="45701" rIns="91404" bIns="457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31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660" indent="-285638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553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576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99" indent="-228511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619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643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664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86" indent="-228511" defTabSz="109336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85111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12/07/2024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72198" y="14758522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95368" y="12883956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71848" y="10429828"/>
            <a:ext cx="2840847" cy="2762390"/>
          </a:xfrm>
          <a:prstGeom prst="blockArc">
            <a:avLst>
              <a:gd name="adj1" fmla="val 10006822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107042" y="12588654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2011651" y="10376530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690064" y="8546090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513312" y="6411280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58099" y="8284318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917459" y="6186098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8024529" y="14397422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47881" y="14649054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712504" y="15729335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96166" y="12331072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58399" y="12434809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313424"/>
            <a:ext cx="972026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A LEVEL ENGLISH LITERATURE </a:t>
            </a:r>
          </a:p>
          <a:p>
            <a:pPr algn="ctr" eaLnBrk="0" hangingPunct="0"/>
            <a:r>
              <a:rPr lang="en-GB" altLang="en-US" sz="5400" b="1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456301" y="9897147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864" y="10191509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850" y="9995228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818747" y="14410859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754" y="14794388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0121" y="14610580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031279" y="1459080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6093074" y="15217090"/>
            <a:ext cx="0" cy="41168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205202" y="14691256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3828280" y="1453732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>
            <a:off x="3484606" y="12251167"/>
            <a:ext cx="7743" cy="46126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567007B7-574A-47E2-BB89-879BE5B93D68}"/>
              </a:ext>
            </a:extLst>
          </p:cNvPr>
          <p:cNvCxnSpPr>
            <a:cxnSpLocks/>
            <a:stCxn id="147" idx="0"/>
          </p:cNvCxnSpPr>
          <p:nvPr/>
        </p:nvCxnSpPr>
        <p:spPr>
          <a:xfrm flipV="1">
            <a:off x="4402884" y="15234752"/>
            <a:ext cx="218" cy="44425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  <a:stCxn id="292" idx="1"/>
          </p:cNvCxnSpPr>
          <p:nvPr/>
        </p:nvCxnSpPr>
        <p:spPr>
          <a:xfrm flipH="1">
            <a:off x="7680287" y="10035242"/>
            <a:ext cx="501572" cy="428862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  <a:endCxn id="150" idx="3"/>
          </p:cNvCxnSpPr>
          <p:nvPr/>
        </p:nvCxnSpPr>
        <p:spPr>
          <a:xfrm>
            <a:off x="862562" y="13837546"/>
            <a:ext cx="150131" cy="0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48401" y="11441615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  <a:stCxn id="171" idx="0"/>
          </p:cNvCxnSpPr>
          <p:nvPr/>
        </p:nvCxnSpPr>
        <p:spPr>
          <a:xfrm flipV="1">
            <a:off x="2411658" y="10653459"/>
            <a:ext cx="0" cy="536928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84589" y="8219230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2503833" y="8110029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  <a:stCxn id="182" idx="0"/>
          </p:cNvCxnSpPr>
          <p:nvPr/>
        </p:nvCxnSpPr>
        <p:spPr>
          <a:xfrm flipH="1" flipV="1">
            <a:off x="6042856" y="8820150"/>
            <a:ext cx="1" cy="34898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73563" y="6180115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6398864" y="8079665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45374" y="6163979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329" y="6303824"/>
            <a:ext cx="27915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Examinations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1973574" y="3554064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13457" y="3487710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43909" y="354605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7" y="3689002"/>
            <a:ext cx="5896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2000" dirty="0">
                <a:solidFill>
                  <a:schemeClr val="bg1"/>
                </a:solidFill>
              </a:rPr>
              <a:t>Understanding and Applying Skills for Literary Analysis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354938" y="3731349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23972" y="3795047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365194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  <a:stCxn id="1046" idx="2"/>
          </p:cNvCxnSpPr>
          <p:nvPr/>
        </p:nvCxnSpPr>
        <p:spPr>
          <a:xfrm>
            <a:off x="3487148" y="2789828"/>
            <a:ext cx="5" cy="81979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2621615" y="411128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4027902" y="4105448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469182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  <a:stCxn id="125" idx="0"/>
          </p:cNvCxnSpPr>
          <p:nvPr/>
        </p:nvCxnSpPr>
        <p:spPr>
          <a:xfrm flipV="1">
            <a:off x="5704393" y="4111285"/>
            <a:ext cx="0" cy="302238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  <a:stCxn id="128" idx="2"/>
          </p:cNvCxnSpPr>
          <p:nvPr/>
        </p:nvCxnSpPr>
        <p:spPr>
          <a:xfrm>
            <a:off x="5562100" y="2805513"/>
            <a:ext cx="5410" cy="818402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  <a:stCxn id="137" idx="0"/>
          </p:cNvCxnSpPr>
          <p:nvPr/>
        </p:nvCxnSpPr>
        <p:spPr>
          <a:xfrm flipV="1">
            <a:off x="7479237" y="4105448"/>
            <a:ext cx="0" cy="32217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7115445" y="3322849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508312" y="9897147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>
            <a:off x="1463042" y="9458260"/>
            <a:ext cx="391164" cy="9992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Straight Connector 768">
            <a:extLst>
              <a:ext uri="{FF2B5EF4-FFF2-40B4-BE49-F238E27FC236}">
                <a16:creationId xmlns:a16="http://schemas.microsoft.com/office/drawing/2014/main" id="{9739C291-878C-4D11-8ED4-A2F839661A8D}"/>
              </a:ext>
            </a:extLst>
          </p:cNvPr>
          <p:cNvCxnSpPr>
            <a:cxnSpLocks/>
          </p:cNvCxnSpPr>
          <p:nvPr/>
        </p:nvCxnSpPr>
        <p:spPr>
          <a:xfrm flipV="1">
            <a:off x="690182" y="10126084"/>
            <a:ext cx="288236" cy="7446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Straight Connector 769">
            <a:extLst>
              <a:ext uri="{FF2B5EF4-FFF2-40B4-BE49-F238E27FC236}">
                <a16:creationId xmlns:a16="http://schemas.microsoft.com/office/drawing/2014/main" id="{086B5D54-C0C3-49C4-9224-7C21399279F9}"/>
              </a:ext>
            </a:extLst>
          </p:cNvPr>
          <p:cNvCxnSpPr>
            <a:cxnSpLocks/>
          </p:cNvCxnSpPr>
          <p:nvPr/>
        </p:nvCxnSpPr>
        <p:spPr>
          <a:xfrm>
            <a:off x="913741" y="8480633"/>
            <a:ext cx="561945" cy="366174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722542" y="8191744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715460" y="15966728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  <a:stCxn id="149" idx="0"/>
          </p:cNvCxnSpPr>
          <p:nvPr/>
        </p:nvCxnSpPr>
        <p:spPr>
          <a:xfrm flipV="1">
            <a:off x="1005462" y="15031585"/>
            <a:ext cx="324840" cy="25520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52">
            <a:extLst>
              <a:ext uri="{FF2B5EF4-FFF2-40B4-BE49-F238E27FC236}">
                <a16:creationId xmlns:a16="http://schemas.microsoft.com/office/drawing/2014/main" id="{08FDAF00-456F-4F2F-A0A4-DACD3893B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791" y="6325589"/>
            <a:ext cx="1966570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 &amp; Development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862562" y="5810291"/>
            <a:ext cx="1548311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</a:t>
            </a:r>
          </a:p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A Level exams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525592" y="3009079"/>
            <a:ext cx="1687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Using literary terms</a:t>
            </a: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3CEFE93-741D-4F65-B364-4C780B48209D}"/>
              </a:ext>
            </a:extLst>
          </p:cNvPr>
          <p:cNvSpPr txBox="1"/>
          <p:nvPr/>
        </p:nvSpPr>
        <p:spPr>
          <a:xfrm>
            <a:off x="2643580" y="2051164"/>
            <a:ext cx="16871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Analysing how language choices shape meaning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2014483" y="4425495"/>
            <a:ext cx="12058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Writing with accuracy and insight</a:t>
            </a:r>
          </a:p>
        </p:txBody>
      </p:sp>
      <p:sp>
        <p:nvSpPr>
          <p:cNvPr id="291" name="TextBox 52">
            <a:extLst>
              <a:ext uri="{FF2B5EF4-FFF2-40B4-BE49-F238E27FC236}">
                <a16:creationId xmlns:a16="http://schemas.microsoft.com/office/drawing/2014/main" id="{81B9B6F4-A339-4843-872F-2F00603E5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1499" y="10395338"/>
            <a:ext cx="2078274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1600" b="1" dirty="0">
                <a:solidFill>
                  <a:schemeClr val="bg1"/>
                </a:solidFill>
                <a:latin typeface="+mn-lt"/>
              </a:rPr>
              <a:t>Revision &amp; </a:t>
            </a:r>
          </a:p>
          <a:p>
            <a:pPr algn="ctr" eaLnBrk="1" hangingPunct="1"/>
            <a:r>
              <a:rPr lang="en-GB" altLang="en-US" sz="1600" b="1" dirty="0">
                <a:solidFill>
                  <a:schemeClr val="bg1"/>
                </a:solidFill>
                <a:latin typeface="+mn-lt"/>
              </a:rPr>
              <a:t>Summer Exams</a:t>
            </a:r>
            <a:endParaRPr lang="en-US" alt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66674BEB-744D-44BC-B35A-015B880CBC43}"/>
              </a:ext>
            </a:extLst>
          </p:cNvPr>
          <p:cNvSpPr txBox="1"/>
          <p:nvPr/>
        </p:nvSpPr>
        <p:spPr>
          <a:xfrm>
            <a:off x="8181859" y="9558188"/>
            <a:ext cx="1417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cs typeface="Calibri" panose="020F0502020204030204" pitchFamily="34" charset="0"/>
              </a:rPr>
              <a:t>NEA: students decide on topics for comparative analysis</a:t>
            </a:r>
          </a:p>
        </p:txBody>
      </p:sp>
      <p:sp>
        <p:nvSpPr>
          <p:cNvPr id="160" name="TextBox 52">
            <a:extLst>
              <a:ext uri="{FF2B5EF4-FFF2-40B4-BE49-F238E27FC236}">
                <a16:creationId xmlns:a16="http://schemas.microsoft.com/office/drawing/2014/main" id="{97B7C368-4046-48AD-942E-452D7010D07B}"/>
              </a:ext>
            </a:extLst>
          </p:cNvPr>
          <p:cNvSpPr txBox="1">
            <a:spLocks noChangeArrowheads="1"/>
          </p:cNvSpPr>
          <p:nvPr/>
        </p:nvSpPr>
        <p:spPr bwMode="auto">
          <a:xfrm rot="7308733">
            <a:off x="7911606" y="7860444"/>
            <a:ext cx="121690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Development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35D89F7-C68B-4483-A91B-0FE37D88E2E7}"/>
              </a:ext>
            </a:extLst>
          </p:cNvPr>
          <p:cNvSpPr txBox="1"/>
          <p:nvPr/>
        </p:nvSpPr>
        <p:spPr>
          <a:xfrm>
            <a:off x="6191492" y="14012850"/>
            <a:ext cx="1530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C3 Unseen </a:t>
            </a:r>
          </a:p>
          <a:p>
            <a:pPr algn="ctr"/>
            <a:r>
              <a:rPr lang="en-GB" sz="1400" i="1" dirty="0"/>
              <a:t>Modernism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DDF93EB-8DE3-4CE4-8B21-5BD9051BB083}"/>
              </a:ext>
            </a:extLst>
          </p:cNvPr>
          <p:cNvSpPr txBox="1"/>
          <p:nvPr/>
        </p:nvSpPr>
        <p:spPr>
          <a:xfrm>
            <a:off x="5586283" y="15712560"/>
            <a:ext cx="108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Heaney’s </a:t>
            </a:r>
            <a:r>
              <a:rPr lang="en-GB" sz="1400" i="1" dirty="0"/>
              <a:t>Field Work</a:t>
            </a:r>
            <a:endParaRPr lang="en-GB" sz="1200" i="1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5F953612-4B91-4C41-9E0F-DD1AD40CA963}"/>
              </a:ext>
            </a:extLst>
          </p:cNvPr>
          <p:cNvSpPr txBox="1"/>
          <p:nvPr/>
        </p:nvSpPr>
        <p:spPr>
          <a:xfrm>
            <a:off x="3860393" y="15679006"/>
            <a:ext cx="108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Sheers’ </a:t>
            </a:r>
            <a:r>
              <a:rPr lang="en-GB" sz="1400" i="1" dirty="0" err="1"/>
              <a:t>Skirrid</a:t>
            </a:r>
            <a:r>
              <a:rPr lang="en-GB" sz="1400" i="1" dirty="0"/>
              <a:t> Hill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4E600885-7D38-4B4A-B47E-5E3D5DB0AB47}"/>
              </a:ext>
            </a:extLst>
          </p:cNvPr>
          <p:cNvSpPr txBox="1"/>
          <p:nvPr/>
        </p:nvSpPr>
        <p:spPr>
          <a:xfrm>
            <a:off x="2823503" y="14049991"/>
            <a:ext cx="2055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NEA: Introduction</a:t>
            </a:r>
          </a:p>
          <a:p>
            <a:pPr algn="ctr"/>
            <a:r>
              <a:rPr lang="en-GB" sz="1400" dirty="0"/>
              <a:t>Austen's Persuasion 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825C46E-7B25-4B03-B975-00F1897EF9A7}"/>
              </a:ext>
            </a:extLst>
          </p:cNvPr>
          <p:cNvSpPr txBox="1"/>
          <p:nvPr/>
        </p:nvSpPr>
        <p:spPr>
          <a:xfrm>
            <a:off x="325120" y="15286793"/>
            <a:ext cx="1360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Study &amp; Improvement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A0E88BE-6C3F-4ADF-92CC-C4A394192510}"/>
              </a:ext>
            </a:extLst>
          </p:cNvPr>
          <p:cNvSpPr txBox="1"/>
          <p:nvPr/>
        </p:nvSpPr>
        <p:spPr>
          <a:xfrm>
            <a:off x="-61476" y="13575936"/>
            <a:ext cx="1074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Post 2000 Comparison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2F19A37-8446-4B6B-AABF-AC6542C48111}"/>
              </a:ext>
            </a:extLst>
          </p:cNvPr>
          <p:cNvSpPr txBox="1"/>
          <p:nvPr/>
        </p:nvSpPr>
        <p:spPr>
          <a:xfrm>
            <a:off x="2553276" y="11936303"/>
            <a:ext cx="21515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A Streetcar Named Desire</a:t>
            </a:r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3626135B-5203-4D33-9B85-D2A3EFD5CF24}"/>
              </a:ext>
            </a:extLst>
          </p:cNvPr>
          <p:cNvCxnSpPr>
            <a:cxnSpLocks/>
            <a:stCxn id="164" idx="0"/>
          </p:cNvCxnSpPr>
          <p:nvPr/>
        </p:nvCxnSpPr>
        <p:spPr>
          <a:xfrm flipH="1" flipV="1">
            <a:off x="8781823" y="12530763"/>
            <a:ext cx="79044" cy="736622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C983EABE-0F4B-4477-B351-6E9638EA1F52}"/>
              </a:ext>
            </a:extLst>
          </p:cNvPr>
          <p:cNvSpPr txBox="1"/>
          <p:nvPr/>
        </p:nvSpPr>
        <p:spPr>
          <a:xfrm>
            <a:off x="8307391" y="13267385"/>
            <a:ext cx="1106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 Preparation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0DCCE72-8E70-49BF-81BB-606D43348A31}"/>
              </a:ext>
            </a:extLst>
          </p:cNvPr>
          <p:cNvSpPr txBox="1"/>
          <p:nvPr/>
        </p:nvSpPr>
        <p:spPr>
          <a:xfrm>
            <a:off x="5296132" y="11929012"/>
            <a:ext cx="2410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Duchess of </a:t>
            </a:r>
            <a:r>
              <a:rPr lang="en-GB" sz="1400" i="1" dirty="0" err="1"/>
              <a:t>Malfi</a:t>
            </a:r>
            <a:endParaRPr lang="en-GB" sz="1400" i="1" dirty="0"/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C60D29D-9D31-4B9F-98B0-BF89F14196AF}"/>
              </a:ext>
            </a:extLst>
          </p:cNvPr>
          <p:cNvCxnSpPr>
            <a:cxnSpLocks/>
          </p:cNvCxnSpPr>
          <p:nvPr/>
        </p:nvCxnSpPr>
        <p:spPr>
          <a:xfrm flipH="1">
            <a:off x="3819201" y="10126617"/>
            <a:ext cx="2194" cy="364095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E00E408E-B780-4083-BB4F-2715BB4AD672}"/>
              </a:ext>
            </a:extLst>
          </p:cNvPr>
          <p:cNvSpPr txBox="1"/>
          <p:nvPr/>
        </p:nvSpPr>
        <p:spPr>
          <a:xfrm>
            <a:off x="1765006" y="11190387"/>
            <a:ext cx="1293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cs typeface="Calibri" panose="020F0502020204030204" pitchFamily="34" charset="0"/>
              </a:rPr>
              <a:t>NEA: redrafting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67FD3F24-CBF9-4C42-80F2-5ECBF0512235}"/>
              </a:ext>
            </a:extLst>
          </p:cNvPr>
          <p:cNvSpPr txBox="1"/>
          <p:nvPr/>
        </p:nvSpPr>
        <p:spPr>
          <a:xfrm>
            <a:off x="3175878" y="9770968"/>
            <a:ext cx="1293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Blake Poetry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73407E1A-9A9D-4481-A06D-669B2CE48F95}"/>
              </a:ext>
            </a:extLst>
          </p:cNvPr>
          <p:cNvSpPr txBox="1"/>
          <p:nvPr/>
        </p:nvSpPr>
        <p:spPr>
          <a:xfrm>
            <a:off x="29592" y="10222641"/>
            <a:ext cx="11434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The Tempest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247C7F7F-85E5-4D98-8925-2A4504E8B202}"/>
              </a:ext>
            </a:extLst>
          </p:cNvPr>
          <p:cNvSpPr txBox="1"/>
          <p:nvPr/>
        </p:nvSpPr>
        <p:spPr>
          <a:xfrm>
            <a:off x="186958" y="7913708"/>
            <a:ext cx="11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 Preparation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6AFCC5C-EF8F-4734-8144-AA8826023093}"/>
              </a:ext>
            </a:extLst>
          </p:cNvPr>
          <p:cNvSpPr txBox="1"/>
          <p:nvPr/>
        </p:nvSpPr>
        <p:spPr>
          <a:xfrm>
            <a:off x="1973329" y="7812829"/>
            <a:ext cx="1084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86DF0DBD-9078-4E67-A203-27B48B8B87B1}"/>
              </a:ext>
            </a:extLst>
          </p:cNvPr>
          <p:cNvSpPr txBox="1"/>
          <p:nvPr/>
        </p:nvSpPr>
        <p:spPr>
          <a:xfrm>
            <a:off x="1778835" y="9348221"/>
            <a:ext cx="27623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C1B Heaney &amp; Sheers Development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3A1A6DD-D830-4FFC-B5D7-F775C307744F}"/>
              </a:ext>
            </a:extLst>
          </p:cNvPr>
          <p:cNvCxnSpPr>
            <a:cxnSpLocks/>
            <a:stCxn id="178" idx="2"/>
          </p:cNvCxnSpPr>
          <p:nvPr/>
        </p:nvCxnSpPr>
        <p:spPr>
          <a:xfrm>
            <a:off x="4059354" y="8133178"/>
            <a:ext cx="0" cy="29311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2889028A-EEF7-4FF5-8132-B33FB1FB928E}"/>
              </a:ext>
            </a:extLst>
          </p:cNvPr>
          <p:cNvSpPr txBox="1"/>
          <p:nvPr/>
        </p:nvSpPr>
        <p:spPr>
          <a:xfrm>
            <a:off x="3289238" y="7609958"/>
            <a:ext cx="1540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C1A Shakespeare Development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5546F9EA-2E3A-4AF5-AC75-2A6D8D8B4DA3}"/>
              </a:ext>
            </a:extLst>
          </p:cNvPr>
          <p:cNvSpPr txBox="1"/>
          <p:nvPr/>
        </p:nvSpPr>
        <p:spPr>
          <a:xfrm>
            <a:off x="4929402" y="7795440"/>
            <a:ext cx="2933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C2 Drama Development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EB5BDE03-6B54-405A-A323-5B9D74CA5DF3}"/>
              </a:ext>
            </a:extLst>
          </p:cNvPr>
          <p:cNvSpPr txBox="1"/>
          <p:nvPr/>
        </p:nvSpPr>
        <p:spPr>
          <a:xfrm>
            <a:off x="4872561" y="9169130"/>
            <a:ext cx="234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C3 Unseen Development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97D505E-D380-4DE7-8E7D-7E63FE533255}"/>
              </a:ext>
            </a:extLst>
          </p:cNvPr>
          <p:cNvCxnSpPr>
            <a:cxnSpLocks/>
          </p:cNvCxnSpPr>
          <p:nvPr/>
        </p:nvCxnSpPr>
        <p:spPr>
          <a:xfrm>
            <a:off x="5239002" y="7687278"/>
            <a:ext cx="4689" cy="676770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52B57FC1-A74C-458E-89F9-047EFD17EEBB}"/>
              </a:ext>
            </a:extLst>
          </p:cNvPr>
          <p:cNvSpPr txBox="1"/>
          <p:nvPr/>
        </p:nvSpPr>
        <p:spPr>
          <a:xfrm>
            <a:off x="4713704" y="7135711"/>
            <a:ext cx="1003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NEA submission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A3C5281-1A74-4CAB-9FFC-3CC8FD19F2C9}"/>
              </a:ext>
            </a:extLst>
          </p:cNvPr>
          <p:cNvSpPr txBox="1"/>
          <p:nvPr/>
        </p:nvSpPr>
        <p:spPr>
          <a:xfrm>
            <a:off x="3350840" y="4426999"/>
            <a:ext cx="1362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Reading and decoding unseen texts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524D868-119B-4A93-BAB2-CDDF9D75DD7B}"/>
              </a:ext>
            </a:extLst>
          </p:cNvPr>
          <p:cNvSpPr txBox="1"/>
          <p:nvPr/>
        </p:nvSpPr>
        <p:spPr>
          <a:xfrm>
            <a:off x="3575203" y="3022981"/>
            <a:ext cx="1787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Comparative analysis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3059FCD-69CC-465A-A324-390C00C4DE47}"/>
              </a:ext>
            </a:extLst>
          </p:cNvPr>
          <p:cNvSpPr txBox="1"/>
          <p:nvPr/>
        </p:nvSpPr>
        <p:spPr>
          <a:xfrm>
            <a:off x="4844213" y="4413523"/>
            <a:ext cx="1720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Linking texts to the periods and contexts in which they were written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06A6C06-15E7-470E-935F-93395420D444}"/>
              </a:ext>
            </a:extLst>
          </p:cNvPr>
          <p:cNvSpPr txBox="1"/>
          <p:nvPr/>
        </p:nvSpPr>
        <p:spPr>
          <a:xfrm>
            <a:off x="4386729" y="2282293"/>
            <a:ext cx="2350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Discussion of critical theories and interpretations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750E207-BB96-4845-BEF6-A538F1D464A2}"/>
              </a:ext>
            </a:extLst>
          </p:cNvPr>
          <p:cNvSpPr txBox="1"/>
          <p:nvPr/>
        </p:nvSpPr>
        <p:spPr>
          <a:xfrm>
            <a:off x="6068215" y="2826482"/>
            <a:ext cx="2094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Identifying and explaining grammatical structures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DE1C7C6-2D2B-4CDE-833D-AB8F0CB7BC74}"/>
              </a:ext>
            </a:extLst>
          </p:cNvPr>
          <p:cNvSpPr txBox="1"/>
          <p:nvPr/>
        </p:nvSpPr>
        <p:spPr>
          <a:xfrm>
            <a:off x="6737471" y="4427618"/>
            <a:ext cx="1483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Structuring analysis to make insightful interpretations</a:t>
            </a:r>
          </a:p>
        </p:txBody>
      </p:sp>
      <p:sp>
        <p:nvSpPr>
          <p:cNvPr id="138" name="TextBox 52">
            <a:extLst>
              <a:ext uri="{FF2B5EF4-FFF2-40B4-BE49-F238E27FC236}">
                <a16:creationId xmlns:a16="http://schemas.microsoft.com/office/drawing/2014/main" id="{A3936D1B-9983-45E4-AE31-D3D7A1214CD6}"/>
              </a:ext>
            </a:extLst>
          </p:cNvPr>
          <p:cNvSpPr txBox="1">
            <a:spLocks noChangeArrowheads="1"/>
          </p:cNvSpPr>
          <p:nvPr/>
        </p:nvSpPr>
        <p:spPr bwMode="auto">
          <a:xfrm rot="3016411">
            <a:off x="8077001" y="6859094"/>
            <a:ext cx="958201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 &amp;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9BF42B77-65C4-43CE-9FD1-3BE1EDF0B03B}"/>
              </a:ext>
            </a:extLst>
          </p:cNvPr>
          <p:cNvCxnSpPr>
            <a:cxnSpLocks/>
          </p:cNvCxnSpPr>
          <p:nvPr/>
        </p:nvCxnSpPr>
        <p:spPr>
          <a:xfrm flipV="1">
            <a:off x="2889811" y="15233484"/>
            <a:ext cx="218" cy="44425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D8BF9CDA-9D6D-4C64-A7ED-37556C27CD2A}"/>
              </a:ext>
            </a:extLst>
          </p:cNvPr>
          <p:cNvSpPr txBox="1"/>
          <p:nvPr/>
        </p:nvSpPr>
        <p:spPr>
          <a:xfrm>
            <a:off x="2345527" y="15679006"/>
            <a:ext cx="1084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Mock Exams</a:t>
            </a:r>
            <a:endParaRPr lang="en-GB" sz="1400" i="1" dirty="0"/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5A5E0E04-E499-4CEA-8517-CB45719E8BB5}"/>
              </a:ext>
            </a:extLst>
          </p:cNvPr>
          <p:cNvCxnSpPr>
            <a:cxnSpLocks/>
            <a:stCxn id="155" idx="2"/>
          </p:cNvCxnSpPr>
          <p:nvPr/>
        </p:nvCxnSpPr>
        <p:spPr>
          <a:xfrm>
            <a:off x="785971" y="12647888"/>
            <a:ext cx="470855" cy="402376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38F741A3-2C8C-4B59-9886-7995115A1959}"/>
              </a:ext>
            </a:extLst>
          </p:cNvPr>
          <p:cNvSpPr txBox="1"/>
          <p:nvPr/>
        </p:nvSpPr>
        <p:spPr>
          <a:xfrm>
            <a:off x="243480" y="12124668"/>
            <a:ext cx="108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The Tempest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A0314E3-FCF6-44DE-9826-F94EFDFE3D6B}"/>
              </a:ext>
            </a:extLst>
          </p:cNvPr>
          <p:cNvCxnSpPr>
            <a:cxnSpLocks/>
            <a:stCxn id="165" idx="2"/>
          </p:cNvCxnSpPr>
          <p:nvPr/>
        </p:nvCxnSpPr>
        <p:spPr>
          <a:xfrm flipH="1">
            <a:off x="6478607" y="12236789"/>
            <a:ext cx="22560" cy="469770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0EA1A-AC77-0BEC-755E-09085354957A}"/>
              </a:ext>
            </a:extLst>
          </p:cNvPr>
          <p:cNvCxnSpPr>
            <a:cxnSpLocks/>
          </p:cNvCxnSpPr>
          <p:nvPr/>
        </p:nvCxnSpPr>
        <p:spPr>
          <a:xfrm>
            <a:off x="8065820" y="11658086"/>
            <a:ext cx="707833" cy="19423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BAF7D7A-0539-439C-B1FE-1FFBE7B5FF57}"/>
              </a:ext>
            </a:extLst>
          </p:cNvPr>
          <p:cNvSpPr txBox="1"/>
          <p:nvPr/>
        </p:nvSpPr>
        <p:spPr>
          <a:xfrm>
            <a:off x="7284297" y="11367440"/>
            <a:ext cx="1084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/>
              <a:t>Blake Poetry</a:t>
            </a:r>
            <a:endParaRPr lang="en-GB" sz="1200" i="1" dirty="0"/>
          </a:p>
        </p:txBody>
      </p:sp>
    </p:spTree>
    <p:extLst>
      <p:ext uri="{BB962C8B-B14F-4D97-AF65-F5344CB8AC3E}">
        <p14:creationId xmlns:p14="http://schemas.microsoft.com/office/powerpoint/2010/main" val="296618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68CC4A-17D2-4029-BDCA-6D71B09CA8A5}"/>
</file>

<file path=customXml/itemProps3.xml><?xml version="1.0" encoding="utf-8"?>
<ds:datastoreItem xmlns:ds="http://schemas.openxmlformats.org/officeDocument/2006/customXml" ds:itemID="{97D7B0E2-0D51-4A44-AF7A-9CB3B1FCA8E9}">
  <ds:schemaRefs>
    <ds:schemaRef ds:uri="http://schemas.microsoft.com/office/2006/metadata/properties"/>
    <ds:schemaRef ds:uri="http://schemas.microsoft.com/office/2006/documentManagement/types"/>
    <ds:schemaRef ds:uri="32171d42-73d6-4db1-989d-aa03357a5aa0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d506c334-a33e-4786-8a05-7d07526c435b"/>
    <ds:schemaRef ds:uri="http://purl.org/dc/dcmitype/"/>
    <ds:schemaRef ds:uri="5cfed6a3-34d1-4441-a789-091e82b3a91d"/>
    <ds:schemaRef ds:uri="099e10e1-c00c-4051-a05b-58e50f26a28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20161</TotalTime>
  <Words>161</Words>
  <Application>Microsoft Office PowerPoint</Application>
  <PresentationFormat>Custom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Stacy Dawber</cp:lastModifiedBy>
  <cp:revision>517</cp:revision>
  <cp:lastPrinted>2021-07-19T13:03:35Z</cp:lastPrinted>
  <dcterms:created xsi:type="dcterms:W3CDTF">2018-02-08T08:28:53Z</dcterms:created>
  <dcterms:modified xsi:type="dcterms:W3CDTF">2024-07-12T11:22:52Z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0x010100EA3345D9639A0D45BB42D8BE48517526</vt:lpwstr>
  </property>
  <property fmtid="{D5CDD505-2E9C-101B-9397-08002B2CF9AE}" pid="3" name="Order">
    <vt:r8>274400</vt:r8>
  </property>
</Properties>
</file>