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8" r:id="rId5"/>
  </p:sldIdLst>
  <p:sldSz cx="9720263" cy="17640300"/>
  <p:notesSz cx="6797675" cy="9926638"/>
  <p:defaultTextStyle>
    <a:defPPr>
      <a:defRPr lang="en-US"/>
    </a:defPPr>
    <a:lvl1pPr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546100" indent="-88900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093788" indent="-179388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641475" indent="-2698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2187575" indent="-3587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003399"/>
    <a:srgbClr val="00FFCC"/>
    <a:srgbClr val="00B800"/>
    <a:srgbClr val="2CB22C"/>
    <a:srgbClr val="00CC00"/>
    <a:srgbClr val="00FF00"/>
    <a:srgbClr val="00B050"/>
    <a:srgbClr val="144856"/>
    <a:srgbClr val="175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8" autoAdjust="0"/>
    <p:restoredTop sz="43141" autoAdjust="0"/>
  </p:normalViewPr>
  <p:slideViewPr>
    <p:cSldViewPr snapToGrid="0">
      <p:cViewPr>
        <p:scale>
          <a:sx n="60" d="100"/>
          <a:sy n="60" d="100"/>
        </p:scale>
        <p:origin x="3018" y="-1248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A99659-4E17-465F-8933-89200B0C1B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04" tIns="45701" rIns="91404" bIns="45701" rtlCol="0"/>
          <a:lstStyle>
            <a:lvl1pPr algn="l" defTabSz="109404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4FFEDC-5AF0-4F14-8268-1C21BE2452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04" tIns="45701" rIns="91404" bIns="45701" rtlCol="0"/>
          <a:lstStyle>
            <a:lvl1pPr algn="r" defTabSz="109404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855C41-E1C6-4051-BD88-0BD13E02BC06}" type="datetimeFigureOut">
              <a:rPr lang="en-US"/>
              <a:pPr>
                <a:defRPr/>
              </a:pPr>
              <a:t>7/12/2024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116F96D-353E-4F45-97ED-A5818D7630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4" tIns="45701" rIns="91404" bIns="4570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22946EE-4454-42CB-AEB8-E5C749B60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1" y="4776792"/>
            <a:ext cx="5438775" cy="3908425"/>
          </a:xfrm>
          <a:prstGeom prst="rect">
            <a:avLst/>
          </a:prstGeom>
        </p:spPr>
        <p:txBody>
          <a:bodyPr vert="horz" lIns="91404" tIns="45701" rIns="91404" bIns="45701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F664A-89B6-45D7-8A06-A9038DF218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04" tIns="45701" rIns="91404" bIns="45701" rtlCol="0" anchor="b"/>
          <a:lstStyle>
            <a:lvl1pPr algn="l" defTabSz="109404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1C1D9-DB61-4EE4-BC03-E0B170F822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wrap="square" lIns="91404" tIns="45701" rIns="91404" bIns="4570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4ECC27-036F-499F-BA36-EF2715A713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5138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0275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95413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60550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1E93D99D-A0EC-4C1B-8B21-8D52B503E1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26F3D1-3201-45BF-99F5-A25D44200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031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72677C02-E089-4C94-8ACE-EDAEF00211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660" indent="-285638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553" indent="-228511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9576" indent="-228511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6599" indent="-228511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619" indent="-228511" defTabSz="109336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643" indent="-228511" defTabSz="109336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664" indent="-228511" defTabSz="109336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86" indent="-228511" defTabSz="109336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62655CE4-D43B-4E05-A78D-641C02EA10D4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185111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BDEC8-7776-4BD9-94FC-952A9687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50689-8348-40AB-8024-6D9833C0C22C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B1E88-D5CC-4C32-A1A0-11BF66F5C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0A929-0B91-4F0B-93B1-AF18FF4AD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29528-573D-4C56-AFC1-E5E71C3FED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65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6C342-CAD2-4D7A-A35C-379FD02A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5C01C-8375-44C4-8CDF-B1B8C491AAF6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5E7B2-8BBD-45ED-BA29-6429DF467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003EF-B869-4299-AEA3-00BF5E05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D1EED-DD41-405A-852C-5702EEB112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01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96A75-51BA-4866-A8A1-DB78831D5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95B5-0612-4491-9750-89C6F3581635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66131-AFCD-45B4-BD58-FB54D4C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FD20B-8F9F-4AF9-A664-327110FA3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5C011-E1B4-42C2-9C68-AD9612F254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319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9A373-E54A-4E2B-BBE9-68228FAC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D7B6E-343C-47A1-80D8-FE317BA230F8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5E084-10AE-4A2D-8C9E-9C023625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B736E-406E-4282-9296-31D22F43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9B552-3DD3-4175-A226-F7405B1C7C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30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AD48E-1F98-4340-97CF-C3BBF1D21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096C7-2361-4768-96D2-1CC0F9B06F0C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1B373-0335-4F11-B999-391126AD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6FA1-3E07-4238-98ED-5E0F2569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B0B12-399A-4526-99A2-AA97F19F27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495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0FCEF5-B9C1-4CD4-BEA5-1B46D48D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4DCD8-734C-4B9F-BC3E-66A9CEBC4803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B310ED-EB2C-45B0-86BE-4E695BB64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F5C82A-B40E-43CB-9074-66934B47A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56C08-9EF3-48D2-A5F8-5DFCCB8EC3C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882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0E4CD68-3FA3-4DE9-831B-BC425F105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25CBE-F1C3-431A-983D-6ED9606BBFDB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426C49-FBB6-4760-97FE-F3E234616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AC3DE7F-73B4-4DF4-AC2F-62D90A97B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4FB95-2C14-43DB-AC8F-019C2035BCA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165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7BCC6B9-DEA6-48FA-B2D5-8B74320C2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CC32E-F221-4D1D-8B93-633D8E540C0E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0C1290F-A21C-466B-AC47-B767226A1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64B3345-3BE4-45FD-8B3F-5248CBF51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4AAF8-D935-42DF-B3C3-CB2F709A5B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81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5262BC2-9F08-4DC7-800F-5A225A4A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44F56-4C7B-4670-8495-1F995606A77A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49C6CC-B87F-449B-B9BE-2BE91A08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6EDD05-1055-4CA7-8A73-8E43E179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60A30-71CC-4FB0-87AB-E5C760C544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57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846B9D-C5A4-489A-AE28-A0E53F2A8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7E030-AFD9-4A32-8D27-F0B19D8E4F7B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18BA78-3040-4D60-8FB4-E0872B3B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1936AC-0EA2-4682-9230-D1297CC8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2299A-1438-4288-B342-B53F9EBC0B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442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rtlCol="0">
            <a:normAutofit/>
          </a:bodyPr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7AA5B38-0A08-4497-A724-62A8B942B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A0DC-BCF3-4BFD-87F3-CE0A0154E512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F22E043-6002-43A2-A440-CE1A410E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18021DE-8B69-4029-A140-5A3BEB170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C4705-EBD0-48F1-81A4-13887CB2D3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110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CF5F577-0872-45BC-8086-63AA5945E5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68338" y="939800"/>
            <a:ext cx="8383587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36EB07F-A7AA-4D4A-AE1F-804C9B7B4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68338" y="4695825"/>
            <a:ext cx="8383587" cy="1119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A878D-6A61-4877-9575-9D2FDF944B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70160F-E00A-4D18-9541-12A69FACA95E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F43CB-D355-4C9C-AFA0-89DE3A82A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45B3E-3FAF-438B-9F19-4D4C588EC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13D0CEF-DE75-45B3-AF8D-6E4E73C62EA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2pPr>
      <a:lvl3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3pPr>
      <a:lvl4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4pPr>
      <a:lvl5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42888" indent="-242888" algn="l" defTabSz="971550" rtl="0" eaLnBrk="0" fontAlgn="base" hangingPunct="0">
        <a:lnSpc>
          <a:spcPct val="90000"/>
        </a:lnSpc>
        <a:spcBef>
          <a:spcPts val="1063"/>
        </a:spcBef>
        <a:spcAft>
          <a:spcPct val="0"/>
        </a:spcAft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866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1443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70021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8598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158AAA35-ABE9-4F25-B884-DC654315AEB6}"/>
              </a:ext>
            </a:extLst>
          </p:cNvPr>
          <p:cNvSpPr/>
          <p:nvPr/>
        </p:nvSpPr>
        <p:spPr>
          <a:xfrm>
            <a:off x="2072198" y="14758522"/>
            <a:ext cx="6365875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BB622F1C-D31E-407E-9F6A-B208A61F51FA}"/>
              </a:ext>
            </a:extLst>
          </p:cNvPr>
          <p:cNvSpPr/>
          <p:nvPr/>
        </p:nvSpPr>
        <p:spPr>
          <a:xfrm rot="16200000">
            <a:off x="695368" y="12883956"/>
            <a:ext cx="2779713" cy="2193925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930923A5-7F19-4A59-BF64-D56226D8F729}"/>
              </a:ext>
            </a:extLst>
          </p:cNvPr>
          <p:cNvSpPr/>
          <p:nvPr/>
        </p:nvSpPr>
        <p:spPr>
          <a:xfrm rot="5400000" flipH="1">
            <a:off x="6371848" y="10429828"/>
            <a:ext cx="2840847" cy="2762390"/>
          </a:xfrm>
          <a:prstGeom prst="blockArc">
            <a:avLst>
              <a:gd name="adj1" fmla="val 10006822"/>
              <a:gd name="adj2" fmla="val 21229194"/>
              <a:gd name="adj3" fmla="val 2237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4FECA8C3-E131-4CBF-B2A1-067B9E4A54EE}"/>
              </a:ext>
            </a:extLst>
          </p:cNvPr>
          <p:cNvSpPr/>
          <p:nvPr/>
        </p:nvSpPr>
        <p:spPr>
          <a:xfrm>
            <a:off x="2107042" y="12588654"/>
            <a:ext cx="5842000" cy="6223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E85F7D3-8359-495F-B790-A68CE6B7BAC5}"/>
              </a:ext>
            </a:extLst>
          </p:cNvPr>
          <p:cNvSpPr/>
          <p:nvPr/>
        </p:nvSpPr>
        <p:spPr>
          <a:xfrm>
            <a:off x="2011651" y="10376530"/>
            <a:ext cx="5929312" cy="61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6B4C747-6CBD-47F4-A3EF-AEA002B4FDB2}"/>
              </a:ext>
            </a:extLst>
          </p:cNvPr>
          <p:cNvSpPr/>
          <p:nvPr/>
        </p:nvSpPr>
        <p:spPr>
          <a:xfrm rot="15912267">
            <a:off x="690064" y="8546090"/>
            <a:ext cx="2705296" cy="2207611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1CA3438C-3F21-4F86-8C87-7EFB1C9A8394}"/>
              </a:ext>
            </a:extLst>
          </p:cNvPr>
          <p:cNvSpPr/>
          <p:nvPr/>
        </p:nvSpPr>
        <p:spPr>
          <a:xfrm rot="5400000" flipH="1">
            <a:off x="6513312" y="6411280"/>
            <a:ext cx="2739284" cy="2290965"/>
          </a:xfrm>
          <a:prstGeom prst="blockArc">
            <a:avLst>
              <a:gd name="adj1" fmla="val 10630803"/>
              <a:gd name="adj2" fmla="val 1572"/>
              <a:gd name="adj3" fmla="val 27649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AC6390BF-C5B0-44D9-A9D9-DF04ADE98306}"/>
              </a:ext>
            </a:extLst>
          </p:cNvPr>
          <p:cNvSpPr/>
          <p:nvPr/>
        </p:nvSpPr>
        <p:spPr>
          <a:xfrm>
            <a:off x="2158099" y="8284318"/>
            <a:ext cx="5961062" cy="628650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4D52986-72CC-4B1A-B1E6-9CC3421701DF}"/>
              </a:ext>
            </a:extLst>
          </p:cNvPr>
          <p:cNvSpPr/>
          <p:nvPr/>
        </p:nvSpPr>
        <p:spPr>
          <a:xfrm>
            <a:off x="1917459" y="6186098"/>
            <a:ext cx="5827713" cy="6508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DB2BC7E6-ACD5-462B-8AEC-6C108FE49036}"/>
              </a:ext>
            </a:extLst>
          </p:cNvPr>
          <p:cNvSpPr/>
          <p:nvPr/>
        </p:nvSpPr>
        <p:spPr>
          <a:xfrm>
            <a:off x="8024529" y="14397422"/>
            <a:ext cx="841375" cy="9032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9D8C0F3-BB49-40A7-A819-C7E25914D685}"/>
              </a:ext>
            </a:extLst>
          </p:cNvPr>
          <p:cNvSpPr/>
          <p:nvPr/>
        </p:nvSpPr>
        <p:spPr>
          <a:xfrm>
            <a:off x="5647881" y="14649054"/>
            <a:ext cx="69850" cy="717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D165842C-E8E0-4757-9977-B0A16C56CC5C}"/>
              </a:ext>
            </a:extLst>
          </p:cNvPr>
          <p:cNvSpPr/>
          <p:nvPr/>
        </p:nvSpPr>
        <p:spPr>
          <a:xfrm rot="3660063">
            <a:off x="712504" y="15729335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521DEE49-C65D-4F03-A8FF-B714FE387B0B}"/>
              </a:ext>
            </a:extLst>
          </p:cNvPr>
          <p:cNvSpPr/>
          <p:nvPr/>
        </p:nvSpPr>
        <p:spPr>
          <a:xfrm>
            <a:off x="2596166" y="12331072"/>
            <a:ext cx="109859" cy="9212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F44BD91C-4AE5-428E-9539-38258344C2CA}"/>
              </a:ext>
            </a:extLst>
          </p:cNvPr>
          <p:cNvSpPr/>
          <p:nvPr/>
        </p:nvSpPr>
        <p:spPr>
          <a:xfrm>
            <a:off x="5858399" y="12434809"/>
            <a:ext cx="74612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2513" name="TextBox 1">
            <a:extLst>
              <a:ext uri="{FF2B5EF4-FFF2-40B4-BE49-F238E27FC236}">
                <a16:creationId xmlns:a16="http://schemas.microsoft.com/office/drawing/2014/main" id="{4EE7F0E5-98B0-47DA-A382-BF25B95B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313424"/>
            <a:ext cx="9720262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GB" altLang="en-US" sz="44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A LEVEL ENGLISH LITERATURE </a:t>
            </a:r>
          </a:p>
          <a:p>
            <a:pPr algn="ctr" eaLnBrk="0" hangingPunct="0"/>
            <a:r>
              <a:rPr lang="en-GB" altLang="en-US" sz="5400" b="1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LEARNING JOURNEY </a:t>
            </a:r>
          </a:p>
        </p:txBody>
      </p:sp>
      <p:sp>
        <p:nvSpPr>
          <p:cNvPr id="417" name="Oval 416">
            <a:extLst>
              <a:ext uri="{FF2B5EF4-FFF2-40B4-BE49-F238E27FC236}">
                <a16:creationId xmlns:a16="http://schemas.microsoft.com/office/drawing/2014/main" id="{BDF269D9-6630-4FEF-92EB-4F1B24A36994}"/>
              </a:ext>
            </a:extLst>
          </p:cNvPr>
          <p:cNvSpPr/>
          <p:nvPr/>
        </p:nvSpPr>
        <p:spPr>
          <a:xfrm>
            <a:off x="4456301" y="9897147"/>
            <a:ext cx="1175575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419" name="TextBox 59">
            <a:extLst>
              <a:ext uri="{FF2B5EF4-FFF2-40B4-BE49-F238E27FC236}">
                <a16:creationId xmlns:a16="http://schemas.microsoft.com/office/drawing/2014/main" id="{65DF8BB1-DABF-400C-A885-0E16151A6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6864" y="10191509"/>
            <a:ext cx="814450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20" name="TextBox 58">
            <a:extLst>
              <a:ext uri="{FF2B5EF4-FFF2-40B4-BE49-F238E27FC236}">
                <a16:creationId xmlns:a16="http://schemas.microsoft.com/office/drawing/2014/main" id="{1A406321-EF07-4296-9F91-D88621E32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850" y="9995228"/>
            <a:ext cx="814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YEAR</a:t>
            </a:r>
          </a:p>
        </p:txBody>
      </p:sp>
      <p:sp>
        <p:nvSpPr>
          <p:cNvPr id="432" name="Oval 431">
            <a:extLst>
              <a:ext uri="{FF2B5EF4-FFF2-40B4-BE49-F238E27FC236}">
                <a16:creationId xmlns:a16="http://schemas.microsoft.com/office/drawing/2014/main" id="{0C1A75DD-D74A-495C-B33C-764FFA7BEBAE}"/>
              </a:ext>
            </a:extLst>
          </p:cNvPr>
          <p:cNvSpPr/>
          <p:nvPr/>
        </p:nvSpPr>
        <p:spPr>
          <a:xfrm>
            <a:off x="7818747" y="14410859"/>
            <a:ext cx="1214438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433" name="TextBox 59">
            <a:extLst>
              <a:ext uri="{FF2B5EF4-FFF2-40B4-BE49-F238E27FC236}">
                <a16:creationId xmlns:a16="http://schemas.microsoft.com/office/drawing/2014/main" id="{CF129AAF-7EBF-4224-AD20-544A1F18F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9754" y="14794388"/>
            <a:ext cx="841375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34" name="TextBox 58">
            <a:extLst>
              <a:ext uri="{FF2B5EF4-FFF2-40B4-BE49-F238E27FC236}">
                <a16:creationId xmlns:a16="http://schemas.microsoft.com/office/drawing/2014/main" id="{0C36E098-CD46-46DF-BFA5-F4199A304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0121" y="14610580"/>
            <a:ext cx="841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YEAR</a:t>
            </a:r>
          </a:p>
        </p:txBody>
      </p: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2C591EAA-BE06-4285-9F54-80663BA431B5}"/>
              </a:ext>
            </a:extLst>
          </p:cNvPr>
          <p:cNvCxnSpPr>
            <a:cxnSpLocks/>
          </p:cNvCxnSpPr>
          <p:nvPr/>
        </p:nvCxnSpPr>
        <p:spPr>
          <a:xfrm>
            <a:off x="7031279" y="14590804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A8DCE1B0-685A-403A-A5FE-E8F98F9F801E}"/>
              </a:ext>
            </a:extLst>
          </p:cNvPr>
          <p:cNvCxnSpPr>
            <a:cxnSpLocks/>
          </p:cNvCxnSpPr>
          <p:nvPr/>
        </p:nvCxnSpPr>
        <p:spPr>
          <a:xfrm flipV="1">
            <a:off x="6093074" y="15217090"/>
            <a:ext cx="0" cy="411682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tangle 205">
            <a:extLst>
              <a:ext uri="{FF2B5EF4-FFF2-40B4-BE49-F238E27FC236}">
                <a16:creationId xmlns:a16="http://schemas.microsoft.com/office/drawing/2014/main" id="{30317A66-A348-46E1-ABA5-46DAB7116304}"/>
              </a:ext>
            </a:extLst>
          </p:cNvPr>
          <p:cNvSpPr/>
          <p:nvPr/>
        </p:nvSpPr>
        <p:spPr>
          <a:xfrm>
            <a:off x="3205202" y="14691256"/>
            <a:ext cx="84035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BE7D8E02-F817-4EC4-A2E6-82F717C17281}"/>
              </a:ext>
            </a:extLst>
          </p:cNvPr>
          <p:cNvCxnSpPr>
            <a:cxnSpLocks/>
          </p:cNvCxnSpPr>
          <p:nvPr/>
        </p:nvCxnSpPr>
        <p:spPr>
          <a:xfrm>
            <a:off x="3828280" y="14537327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B6BE209F-9D0F-4EAC-AB47-C257D732A274}"/>
              </a:ext>
            </a:extLst>
          </p:cNvPr>
          <p:cNvCxnSpPr>
            <a:cxnSpLocks/>
          </p:cNvCxnSpPr>
          <p:nvPr/>
        </p:nvCxnSpPr>
        <p:spPr>
          <a:xfrm>
            <a:off x="3484606" y="12251167"/>
            <a:ext cx="7743" cy="461268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567007B7-574A-47E2-BB89-879BE5B93D68}"/>
              </a:ext>
            </a:extLst>
          </p:cNvPr>
          <p:cNvCxnSpPr>
            <a:cxnSpLocks/>
            <a:stCxn id="147" idx="0"/>
          </p:cNvCxnSpPr>
          <p:nvPr/>
        </p:nvCxnSpPr>
        <p:spPr>
          <a:xfrm flipV="1">
            <a:off x="4402884" y="15234752"/>
            <a:ext cx="218" cy="44425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18D099F4-D72B-45E0-9F08-E671AF9B40A7}"/>
              </a:ext>
            </a:extLst>
          </p:cNvPr>
          <p:cNvCxnSpPr>
            <a:cxnSpLocks/>
            <a:stCxn id="292" idx="1"/>
          </p:cNvCxnSpPr>
          <p:nvPr/>
        </p:nvCxnSpPr>
        <p:spPr>
          <a:xfrm flipH="1">
            <a:off x="7680287" y="10035242"/>
            <a:ext cx="501572" cy="428862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F0B43ABB-C514-4869-8A5B-146491E0D0FC}"/>
              </a:ext>
            </a:extLst>
          </p:cNvPr>
          <p:cNvCxnSpPr>
            <a:cxnSpLocks/>
            <a:endCxn id="150" idx="3"/>
          </p:cNvCxnSpPr>
          <p:nvPr/>
        </p:nvCxnSpPr>
        <p:spPr>
          <a:xfrm>
            <a:off x="862562" y="13837546"/>
            <a:ext cx="150131" cy="0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7" name="Rectangle 306">
            <a:extLst>
              <a:ext uri="{FF2B5EF4-FFF2-40B4-BE49-F238E27FC236}">
                <a16:creationId xmlns:a16="http://schemas.microsoft.com/office/drawing/2014/main" id="{E145FC6E-E57B-4E1B-B481-4B8421906D39}"/>
              </a:ext>
            </a:extLst>
          </p:cNvPr>
          <p:cNvSpPr/>
          <p:nvPr/>
        </p:nvSpPr>
        <p:spPr>
          <a:xfrm rot="20399505">
            <a:off x="8248401" y="11441615"/>
            <a:ext cx="941619" cy="1170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95EF70D4-A096-41CC-A5D9-F3B0086030D8}"/>
              </a:ext>
            </a:extLst>
          </p:cNvPr>
          <p:cNvCxnSpPr>
            <a:cxnSpLocks/>
            <a:stCxn id="171" idx="0"/>
          </p:cNvCxnSpPr>
          <p:nvPr/>
        </p:nvCxnSpPr>
        <p:spPr>
          <a:xfrm flipV="1">
            <a:off x="2411658" y="10653459"/>
            <a:ext cx="0" cy="536928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90" name="Rectangle 389">
            <a:extLst>
              <a:ext uri="{FF2B5EF4-FFF2-40B4-BE49-F238E27FC236}">
                <a16:creationId xmlns:a16="http://schemas.microsoft.com/office/drawing/2014/main" id="{4772B346-07BC-4AD9-9391-9F2B0C401EAD}"/>
              </a:ext>
            </a:extLst>
          </p:cNvPr>
          <p:cNvSpPr/>
          <p:nvPr/>
        </p:nvSpPr>
        <p:spPr>
          <a:xfrm>
            <a:off x="4484589" y="8219230"/>
            <a:ext cx="74613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7A838902-D8B9-4008-B923-C4CA8BFB1A66}"/>
              </a:ext>
            </a:extLst>
          </p:cNvPr>
          <p:cNvCxnSpPr>
            <a:cxnSpLocks/>
          </p:cNvCxnSpPr>
          <p:nvPr/>
        </p:nvCxnSpPr>
        <p:spPr>
          <a:xfrm>
            <a:off x="2503833" y="8110029"/>
            <a:ext cx="0" cy="2627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E10098ED-DEA5-47FB-9CB9-E5F391829EE8}"/>
              </a:ext>
            </a:extLst>
          </p:cNvPr>
          <p:cNvCxnSpPr>
            <a:cxnSpLocks/>
            <a:stCxn id="182" idx="0"/>
          </p:cNvCxnSpPr>
          <p:nvPr/>
        </p:nvCxnSpPr>
        <p:spPr>
          <a:xfrm flipH="1" flipV="1">
            <a:off x="6042856" y="8820150"/>
            <a:ext cx="1" cy="34898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6" name="Rectangle 485">
            <a:extLst>
              <a:ext uri="{FF2B5EF4-FFF2-40B4-BE49-F238E27FC236}">
                <a16:creationId xmlns:a16="http://schemas.microsoft.com/office/drawing/2014/main" id="{366B2CD5-C679-44C9-828B-B2B12E5BE918}"/>
              </a:ext>
            </a:extLst>
          </p:cNvPr>
          <p:cNvSpPr/>
          <p:nvPr/>
        </p:nvSpPr>
        <p:spPr>
          <a:xfrm>
            <a:off x="7773563" y="6180115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498" name="Straight Connector 497">
            <a:extLst>
              <a:ext uri="{FF2B5EF4-FFF2-40B4-BE49-F238E27FC236}">
                <a16:creationId xmlns:a16="http://schemas.microsoft.com/office/drawing/2014/main" id="{26998D9B-A43C-4558-B426-1966196FC4FA}"/>
              </a:ext>
            </a:extLst>
          </p:cNvPr>
          <p:cNvCxnSpPr>
            <a:cxnSpLocks/>
          </p:cNvCxnSpPr>
          <p:nvPr/>
        </p:nvCxnSpPr>
        <p:spPr>
          <a:xfrm>
            <a:off x="6398864" y="8079665"/>
            <a:ext cx="6548" cy="293112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02" name="Rectangle 501">
            <a:extLst>
              <a:ext uri="{FF2B5EF4-FFF2-40B4-BE49-F238E27FC236}">
                <a16:creationId xmlns:a16="http://schemas.microsoft.com/office/drawing/2014/main" id="{A38C2DF7-60C4-44DA-AC98-833EF7EA8B1D}"/>
              </a:ext>
            </a:extLst>
          </p:cNvPr>
          <p:cNvSpPr/>
          <p:nvPr/>
        </p:nvSpPr>
        <p:spPr>
          <a:xfrm>
            <a:off x="4945374" y="6163979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509" name="TextBox 52">
            <a:extLst>
              <a:ext uri="{FF2B5EF4-FFF2-40B4-BE49-F238E27FC236}">
                <a16:creationId xmlns:a16="http://schemas.microsoft.com/office/drawing/2014/main" id="{7009ECF2-9365-469D-A445-C8FD7808A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4329" y="6303824"/>
            <a:ext cx="2791526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Examinations</a:t>
            </a:r>
            <a:endParaRPr lang="en-US" altLang="en-US" sz="24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E8456D6D-6D59-4163-9ABE-8923EF2B70A5}"/>
              </a:ext>
            </a:extLst>
          </p:cNvPr>
          <p:cNvSpPr/>
          <p:nvPr/>
        </p:nvSpPr>
        <p:spPr>
          <a:xfrm>
            <a:off x="1973574" y="3554064"/>
            <a:ext cx="6024562" cy="6302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516" name="Triangle 45">
            <a:extLst>
              <a:ext uri="{FF2B5EF4-FFF2-40B4-BE49-F238E27FC236}">
                <a16:creationId xmlns:a16="http://schemas.microsoft.com/office/drawing/2014/main" id="{66F5EA8C-026E-4A41-B46F-BE1CE69A6A8B}"/>
              </a:ext>
            </a:extLst>
          </p:cNvPr>
          <p:cNvSpPr/>
          <p:nvPr/>
        </p:nvSpPr>
        <p:spPr>
          <a:xfrm rot="16200000">
            <a:off x="1113457" y="3487710"/>
            <a:ext cx="998537" cy="7366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526" name="Triangle 45">
            <a:extLst>
              <a:ext uri="{FF2B5EF4-FFF2-40B4-BE49-F238E27FC236}">
                <a16:creationId xmlns:a16="http://schemas.microsoft.com/office/drawing/2014/main" id="{052BC0F4-281E-46B6-A436-51DAA1E760DA}"/>
              </a:ext>
            </a:extLst>
          </p:cNvPr>
          <p:cNvSpPr/>
          <p:nvPr/>
        </p:nvSpPr>
        <p:spPr>
          <a:xfrm rot="5400000">
            <a:off x="7843909" y="3546055"/>
            <a:ext cx="1023938" cy="7366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531" name="TextBox 2">
            <a:extLst>
              <a:ext uri="{FF2B5EF4-FFF2-40B4-BE49-F238E27FC236}">
                <a16:creationId xmlns:a16="http://schemas.microsoft.com/office/drawing/2014/main" id="{5F74F906-A277-4F14-9128-529969BF4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8357" y="3689002"/>
            <a:ext cx="58969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GB" altLang="en-US" sz="2000" dirty="0">
                <a:solidFill>
                  <a:schemeClr val="bg1"/>
                </a:solidFill>
              </a:rPr>
              <a:t>Understanding and Applying Skills for Literary Analysis</a:t>
            </a:r>
          </a:p>
        </p:txBody>
      </p:sp>
      <p:sp>
        <p:nvSpPr>
          <p:cNvPr id="532" name="TextBox 4">
            <a:extLst>
              <a:ext uri="{FF2B5EF4-FFF2-40B4-BE49-F238E27FC236}">
                <a16:creationId xmlns:a16="http://schemas.microsoft.com/office/drawing/2014/main" id="{AFE35BB7-A81F-45E4-94BA-EE9B96102534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1354938" y="3731349"/>
            <a:ext cx="998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chemeClr val="bg1"/>
                </a:solidFill>
              </a:rPr>
              <a:t>Year 12</a:t>
            </a:r>
          </a:p>
        </p:txBody>
      </p:sp>
      <p:sp>
        <p:nvSpPr>
          <p:cNvPr id="533" name="TextBox 439">
            <a:extLst>
              <a:ext uri="{FF2B5EF4-FFF2-40B4-BE49-F238E27FC236}">
                <a16:creationId xmlns:a16="http://schemas.microsoft.com/office/drawing/2014/main" id="{337BE0E9-9F27-4C34-971A-79B493005A0B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623972" y="3795047"/>
            <a:ext cx="998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chemeClr val="bg1"/>
                </a:solidFill>
              </a:rPr>
              <a:t>Year 13</a:t>
            </a:r>
          </a:p>
        </p:txBody>
      </p:sp>
      <p:cxnSp>
        <p:nvCxnSpPr>
          <p:cNvPr id="534" name="Straight Connector 533">
            <a:extLst>
              <a:ext uri="{FF2B5EF4-FFF2-40B4-BE49-F238E27FC236}">
                <a16:creationId xmlns:a16="http://schemas.microsoft.com/office/drawing/2014/main" id="{959D34F7-5511-43D4-8E01-82415AB38C00}"/>
              </a:ext>
            </a:extLst>
          </p:cNvPr>
          <p:cNvCxnSpPr>
            <a:cxnSpLocks/>
          </p:cNvCxnSpPr>
          <p:nvPr/>
        </p:nvCxnSpPr>
        <p:spPr>
          <a:xfrm>
            <a:off x="2365194" y="3322849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Straight Connector 536">
            <a:extLst>
              <a:ext uri="{FF2B5EF4-FFF2-40B4-BE49-F238E27FC236}">
                <a16:creationId xmlns:a16="http://schemas.microsoft.com/office/drawing/2014/main" id="{19E3560C-7C4B-4751-8E77-0A4AFA12A5A8}"/>
              </a:ext>
            </a:extLst>
          </p:cNvPr>
          <p:cNvCxnSpPr>
            <a:cxnSpLocks/>
            <a:stCxn id="1046" idx="2"/>
          </p:cNvCxnSpPr>
          <p:nvPr/>
        </p:nvCxnSpPr>
        <p:spPr>
          <a:xfrm>
            <a:off x="3487148" y="2789828"/>
            <a:ext cx="5" cy="81979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Straight Connector 540">
            <a:extLst>
              <a:ext uri="{FF2B5EF4-FFF2-40B4-BE49-F238E27FC236}">
                <a16:creationId xmlns:a16="http://schemas.microsoft.com/office/drawing/2014/main" id="{CFBA5097-6898-4284-A65D-639702D62DEB}"/>
              </a:ext>
            </a:extLst>
          </p:cNvPr>
          <p:cNvCxnSpPr>
            <a:cxnSpLocks/>
          </p:cNvCxnSpPr>
          <p:nvPr/>
        </p:nvCxnSpPr>
        <p:spPr>
          <a:xfrm flipV="1">
            <a:off x="2621615" y="4111285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Straight Connector 541">
            <a:extLst>
              <a:ext uri="{FF2B5EF4-FFF2-40B4-BE49-F238E27FC236}">
                <a16:creationId xmlns:a16="http://schemas.microsoft.com/office/drawing/2014/main" id="{B38943A8-9FC0-43BE-AE41-D3C272E1A853}"/>
              </a:ext>
            </a:extLst>
          </p:cNvPr>
          <p:cNvCxnSpPr>
            <a:cxnSpLocks/>
          </p:cNvCxnSpPr>
          <p:nvPr/>
        </p:nvCxnSpPr>
        <p:spPr>
          <a:xfrm flipV="1">
            <a:off x="4027902" y="4105448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Connector 542">
            <a:extLst>
              <a:ext uri="{FF2B5EF4-FFF2-40B4-BE49-F238E27FC236}">
                <a16:creationId xmlns:a16="http://schemas.microsoft.com/office/drawing/2014/main" id="{93CD528B-7F86-4942-B423-9FC840703D4F}"/>
              </a:ext>
            </a:extLst>
          </p:cNvPr>
          <p:cNvCxnSpPr>
            <a:cxnSpLocks/>
          </p:cNvCxnSpPr>
          <p:nvPr/>
        </p:nvCxnSpPr>
        <p:spPr>
          <a:xfrm>
            <a:off x="4469182" y="3322849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Straight Connector 547">
            <a:extLst>
              <a:ext uri="{FF2B5EF4-FFF2-40B4-BE49-F238E27FC236}">
                <a16:creationId xmlns:a16="http://schemas.microsoft.com/office/drawing/2014/main" id="{6E7FE2FB-4D7C-4324-8564-84ABEE7D2AE6}"/>
              </a:ext>
            </a:extLst>
          </p:cNvPr>
          <p:cNvCxnSpPr>
            <a:cxnSpLocks/>
            <a:stCxn id="125" idx="0"/>
          </p:cNvCxnSpPr>
          <p:nvPr/>
        </p:nvCxnSpPr>
        <p:spPr>
          <a:xfrm flipV="1">
            <a:off x="5704393" y="4111285"/>
            <a:ext cx="0" cy="302238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21AB06C0-77BE-4502-B3DB-5EBBA0CBF525}"/>
              </a:ext>
            </a:extLst>
          </p:cNvPr>
          <p:cNvCxnSpPr>
            <a:cxnSpLocks/>
            <a:stCxn id="128" idx="2"/>
          </p:cNvCxnSpPr>
          <p:nvPr/>
        </p:nvCxnSpPr>
        <p:spPr>
          <a:xfrm>
            <a:off x="5562100" y="2805513"/>
            <a:ext cx="5410" cy="818402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D92FB45-3C12-4CBA-88AA-9D7AA3734D31}"/>
              </a:ext>
            </a:extLst>
          </p:cNvPr>
          <p:cNvCxnSpPr>
            <a:cxnSpLocks/>
            <a:stCxn id="137" idx="0"/>
          </p:cNvCxnSpPr>
          <p:nvPr/>
        </p:nvCxnSpPr>
        <p:spPr>
          <a:xfrm flipV="1">
            <a:off x="7479237" y="4105448"/>
            <a:ext cx="0" cy="322170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Straight Connector 550">
            <a:extLst>
              <a:ext uri="{FF2B5EF4-FFF2-40B4-BE49-F238E27FC236}">
                <a16:creationId xmlns:a16="http://schemas.microsoft.com/office/drawing/2014/main" id="{8EC203B5-C338-478D-BBB8-5C5465AD23BD}"/>
              </a:ext>
            </a:extLst>
          </p:cNvPr>
          <p:cNvCxnSpPr>
            <a:cxnSpLocks/>
          </p:cNvCxnSpPr>
          <p:nvPr/>
        </p:nvCxnSpPr>
        <p:spPr>
          <a:xfrm>
            <a:off x="7115445" y="3322849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1" name="Rectangle 740">
            <a:extLst>
              <a:ext uri="{FF2B5EF4-FFF2-40B4-BE49-F238E27FC236}">
                <a16:creationId xmlns:a16="http://schemas.microsoft.com/office/drawing/2014/main" id="{D13CAC9E-96EB-41B1-B002-FBAA3B7DAB44}"/>
              </a:ext>
            </a:extLst>
          </p:cNvPr>
          <p:cNvSpPr/>
          <p:nvPr/>
        </p:nvSpPr>
        <p:spPr>
          <a:xfrm rot="3281331">
            <a:off x="1508312" y="9897147"/>
            <a:ext cx="66899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768" name="Straight Connector 767">
            <a:extLst>
              <a:ext uri="{FF2B5EF4-FFF2-40B4-BE49-F238E27FC236}">
                <a16:creationId xmlns:a16="http://schemas.microsoft.com/office/drawing/2014/main" id="{FAB8795A-BF97-4C38-88CA-79ED78AB1CDC}"/>
              </a:ext>
            </a:extLst>
          </p:cNvPr>
          <p:cNvCxnSpPr>
            <a:cxnSpLocks/>
          </p:cNvCxnSpPr>
          <p:nvPr/>
        </p:nvCxnSpPr>
        <p:spPr>
          <a:xfrm flipH="1">
            <a:off x="1463042" y="9458260"/>
            <a:ext cx="391164" cy="9992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9" name="Straight Connector 768">
            <a:extLst>
              <a:ext uri="{FF2B5EF4-FFF2-40B4-BE49-F238E27FC236}">
                <a16:creationId xmlns:a16="http://schemas.microsoft.com/office/drawing/2014/main" id="{9739C291-878C-4D11-8ED4-A2F839661A8D}"/>
              </a:ext>
            </a:extLst>
          </p:cNvPr>
          <p:cNvCxnSpPr>
            <a:cxnSpLocks/>
          </p:cNvCxnSpPr>
          <p:nvPr/>
        </p:nvCxnSpPr>
        <p:spPr>
          <a:xfrm flipV="1">
            <a:off x="690182" y="10126084"/>
            <a:ext cx="288236" cy="74461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0" name="Straight Connector 769">
            <a:extLst>
              <a:ext uri="{FF2B5EF4-FFF2-40B4-BE49-F238E27FC236}">
                <a16:creationId xmlns:a16="http://schemas.microsoft.com/office/drawing/2014/main" id="{086B5D54-C0C3-49C4-9224-7C21399279F9}"/>
              </a:ext>
            </a:extLst>
          </p:cNvPr>
          <p:cNvCxnSpPr>
            <a:cxnSpLocks/>
          </p:cNvCxnSpPr>
          <p:nvPr/>
        </p:nvCxnSpPr>
        <p:spPr>
          <a:xfrm>
            <a:off x="913741" y="8480633"/>
            <a:ext cx="561945" cy="366174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1" name="Rectangle 780">
            <a:extLst>
              <a:ext uri="{FF2B5EF4-FFF2-40B4-BE49-F238E27FC236}">
                <a16:creationId xmlns:a16="http://schemas.microsoft.com/office/drawing/2014/main" id="{9B967AD1-FFB0-495B-BD69-ADF3D6D02055}"/>
              </a:ext>
            </a:extLst>
          </p:cNvPr>
          <p:cNvSpPr/>
          <p:nvPr/>
        </p:nvSpPr>
        <p:spPr>
          <a:xfrm>
            <a:off x="7722542" y="8191744"/>
            <a:ext cx="94494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862" name="Rectangle 861">
            <a:extLst>
              <a:ext uri="{FF2B5EF4-FFF2-40B4-BE49-F238E27FC236}">
                <a16:creationId xmlns:a16="http://schemas.microsoft.com/office/drawing/2014/main" id="{667928A8-8D3B-43AA-9BAE-DE83A10C8585}"/>
              </a:ext>
            </a:extLst>
          </p:cNvPr>
          <p:cNvSpPr/>
          <p:nvPr/>
        </p:nvSpPr>
        <p:spPr>
          <a:xfrm rot="3660063">
            <a:off x="715460" y="15966728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id="{E43EB60C-62F1-42B2-A691-B147C111709A}"/>
              </a:ext>
            </a:extLst>
          </p:cNvPr>
          <p:cNvCxnSpPr>
            <a:cxnSpLocks/>
            <a:stCxn id="149" idx="0"/>
          </p:cNvCxnSpPr>
          <p:nvPr/>
        </p:nvCxnSpPr>
        <p:spPr>
          <a:xfrm flipV="1">
            <a:off x="1005462" y="15031585"/>
            <a:ext cx="324840" cy="255208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TextBox 52">
            <a:extLst>
              <a:ext uri="{FF2B5EF4-FFF2-40B4-BE49-F238E27FC236}">
                <a16:creationId xmlns:a16="http://schemas.microsoft.com/office/drawing/2014/main" id="{08FDAF00-456F-4F2F-A0A4-DACD3893B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7791" y="6325589"/>
            <a:ext cx="1966570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Revision &amp; Development</a:t>
            </a:r>
            <a:endParaRPr lang="en-US" altLang="en-US" sz="24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D14D8DE7-E2AA-4A4F-8BB3-DDD680342710}"/>
              </a:ext>
            </a:extLst>
          </p:cNvPr>
          <p:cNvSpPr/>
          <p:nvPr/>
        </p:nvSpPr>
        <p:spPr>
          <a:xfrm>
            <a:off x="862562" y="5810291"/>
            <a:ext cx="1548311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55" dirty="0"/>
              <a:t>Final </a:t>
            </a:r>
          </a:p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55" dirty="0"/>
              <a:t>A Level exams</a:t>
            </a: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CE3054EB-FB16-4695-9916-AE835F8F0E01}"/>
              </a:ext>
            </a:extLst>
          </p:cNvPr>
          <p:cNvSpPr txBox="1"/>
          <p:nvPr/>
        </p:nvSpPr>
        <p:spPr>
          <a:xfrm>
            <a:off x="1525592" y="3009079"/>
            <a:ext cx="1687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Using literary terms</a:t>
            </a: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B3CEFE93-741D-4F65-B364-4C780B48209D}"/>
              </a:ext>
            </a:extLst>
          </p:cNvPr>
          <p:cNvSpPr txBox="1"/>
          <p:nvPr/>
        </p:nvSpPr>
        <p:spPr>
          <a:xfrm>
            <a:off x="2643580" y="2051164"/>
            <a:ext cx="16871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Analysing how language choices shape meaning</a:t>
            </a:r>
          </a:p>
        </p:txBody>
      </p:sp>
      <p:sp>
        <p:nvSpPr>
          <p:cNvPr id="1054" name="TextBox 1053">
            <a:extLst>
              <a:ext uri="{FF2B5EF4-FFF2-40B4-BE49-F238E27FC236}">
                <a16:creationId xmlns:a16="http://schemas.microsoft.com/office/drawing/2014/main" id="{62B77E20-9127-4953-BE2C-F2E5A1BAA1D9}"/>
              </a:ext>
            </a:extLst>
          </p:cNvPr>
          <p:cNvSpPr txBox="1"/>
          <p:nvPr/>
        </p:nvSpPr>
        <p:spPr>
          <a:xfrm>
            <a:off x="2014483" y="4425495"/>
            <a:ext cx="12058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Writing with accuracy and insight</a:t>
            </a:r>
          </a:p>
        </p:txBody>
      </p:sp>
      <p:sp>
        <p:nvSpPr>
          <p:cNvPr id="291" name="TextBox 52">
            <a:extLst>
              <a:ext uri="{FF2B5EF4-FFF2-40B4-BE49-F238E27FC236}">
                <a16:creationId xmlns:a16="http://schemas.microsoft.com/office/drawing/2014/main" id="{81B9B6F4-A339-4843-872F-2F00603E5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1499" y="10395338"/>
            <a:ext cx="2078274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600" b="1" dirty="0">
                <a:solidFill>
                  <a:schemeClr val="bg1"/>
                </a:solidFill>
                <a:latin typeface="+mn-lt"/>
              </a:rPr>
              <a:t>Revision &amp; </a:t>
            </a:r>
          </a:p>
          <a:p>
            <a:pPr algn="ctr" eaLnBrk="1" hangingPunct="1"/>
            <a:r>
              <a:rPr lang="en-GB" altLang="en-US" sz="1600" b="1" dirty="0">
                <a:solidFill>
                  <a:schemeClr val="bg1"/>
                </a:solidFill>
                <a:latin typeface="+mn-lt"/>
              </a:rPr>
              <a:t>Summer Exams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66674BEB-744D-44BC-B35A-015B880CBC43}"/>
              </a:ext>
            </a:extLst>
          </p:cNvPr>
          <p:cNvSpPr txBox="1"/>
          <p:nvPr/>
        </p:nvSpPr>
        <p:spPr>
          <a:xfrm>
            <a:off x="8181859" y="9558188"/>
            <a:ext cx="1417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cs typeface="Calibri" panose="020F0502020204030204" pitchFamily="34" charset="0"/>
              </a:rPr>
              <a:t>NEA: students decide on topics for comparative analysis</a:t>
            </a:r>
          </a:p>
        </p:txBody>
      </p:sp>
      <p:sp>
        <p:nvSpPr>
          <p:cNvPr id="160" name="TextBox 52">
            <a:extLst>
              <a:ext uri="{FF2B5EF4-FFF2-40B4-BE49-F238E27FC236}">
                <a16:creationId xmlns:a16="http://schemas.microsoft.com/office/drawing/2014/main" id="{97B7C368-4046-48AD-942E-452D7010D07B}"/>
              </a:ext>
            </a:extLst>
          </p:cNvPr>
          <p:cNvSpPr txBox="1">
            <a:spLocks noChangeArrowheads="1"/>
          </p:cNvSpPr>
          <p:nvPr/>
        </p:nvSpPr>
        <p:spPr bwMode="auto">
          <a:xfrm rot="7308733">
            <a:off x="7911606" y="7860444"/>
            <a:ext cx="1216903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Development</a:t>
            </a:r>
            <a:endParaRPr lang="en-US" altLang="en-US" sz="24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E35D89F7-C68B-4483-A91B-0FE37D88E2E7}"/>
              </a:ext>
            </a:extLst>
          </p:cNvPr>
          <p:cNvSpPr txBox="1"/>
          <p:nvPr/>
        </p:nvSpPr>
        <p:spPr>
          <a:xfrm>
            <a:off x="6191492" y="14012850"/>
            <a:ext cx="1530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C3 Unseen </a:t>
            </a:r>
          </a:p>
          <a:p>
            <a:pPr algn="ctr"/>
            <a:r>
              <a:rPr lang="en-GB" sz="1400" i="1" dirty="0"/>
              <a:t>Modernism 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3DDF93EB-8DE3-4CE4-8B21-5BD9051BB083}"/>
              </a:ext>
            </a:extLst>
          </p:cNvPr>
          <p:cNvSpPr txBox="1"/>
          <p:nvPr/>
        </p:nvSpPr>
        <p:spPr>
          <a:xfrm>
            <a:off x="5586283" y="15712560"/>
            <a:ext cx="1084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Heaney’s </a:t>
            </a:r>
            <a:r>
              <a:rPr lang="en-GB" sz="1400" i="1" dirty="0"/>
              <a:t>Field Work</a:t>
            </a:r>
            <a:endParaRPr lang="en-GB" sz="1200" i="1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5F953612-4B91-4C41-9E0F-DD1AD40CA963}"/>
              </a:ext>
            </a:extLst>
          </p:cNvPr>
          <p:cNvSpPr txBox="1"/>
          <p:nvPr/>
        </p:nvSpPr>
        <p:spPr>
          <a:xfrm>
            <a:off x="3860393" y="15679006"/>
            <a:ext cx="1084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Sheers’ </a:t>
            </a:r>
            <a:r>
              <a:rPr lang="en-GB" sz="1400" i="1" dirty="0" err="1"/>
              <a:t>Skirrid</a:t>
            </a:r>
            <a:r>
              <a:rPr lang="en-GB" sz="1400" i="1" dirty="0"/>
              <a:t> Hill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4E600885-7D38-4B4A-B47E-5E3D5DB0AB47}"/>
              </a:ext>
            </a:extLst>
          </p:cNvPr>
          <p:cNvSpPr txBox="1"/>
          <p:nvPr/>
        </p:nvSpPr>
        <p:spPr>
          <a:xfrm>
            <a:off x="2823503" y="14049991"/>
            <a:ext cx="2055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NEA: Introduction</a:t>
            </a:r>
          </a:p>
          <a:p>
            <a:pPr algn="ctr"/>
            <a:r>
              <a:rPr lang="en-GB" sz="1400" dirty="0"/>
              <a:t>Austen's Persuasion 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A825C46E-7B25-4B03-B975-00F1897EF9A7}"/>
              </a:ext>
            </a:extLst>
          </p:cNvPr>
          <p:cNvSpPr txBox="1"/>
          <p:nvPr/>
        </p:nvSpPr>
        <p:spPr>
          <a:xfrm>
            <a:off x="325120" y="15286793"/>
            <a:ext cx="1360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Study &amp; Improvement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6A0E88BE-6C3F-4ADF-92CC-C4A394192510}"/>
              </a:ext>
            </a:extLst>
          </p:cNvPr>
          <p:cNvSpPr txBox="1"/>
          <p:nvPr/>
        </p:nvSpPr>
        <p:spPr>
          <a:xfrm>
            <a:off x="-61476" y="13575936"/>
            <a:ext cx="1074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Post 2000 Comparison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D2F19A37-8446-4B6B-AABF-AC6542C48111}"/>
              </a:ext>
            </a:extLst>
          </p:cNvPr>
          <p:cNvSpPr txBox="1"/>
          <p:nvPr/>
        </p:nvSpPr>
        <p:spPr>
          <a:xfrm>
            <a:off x="2553276" y="11936303"/>
            <a:ext cx="2151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A Streetcar Named Desire</a:t>
            </a: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3626135B-5203-4D33-9B85-D2A3EFD5CF24}"/>
              </a:ext>
            </a:extLst>
          </p:cNvPr>
          <p:cNvCxnSpPr>
            <a:cxnSpLocks/>
            <a:stCxn id="164" idx="0"/>
          </p:cNvCxnSpPr>
          <p:nvPr/>
        </p:nvCxnSpPr>
        <p:spPr>
          <a:xfrm flipH="1" flipV="1">
            <a:off x="8781823" y="12530763"/>
            <a:ext cx="79044" cy="736622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>
            <a:extLst>
              <a:ext uri="{FF2B5EF4-FFF2-40B4-BE49-F238E27FC236}">
                <a16:creationId xmlns:a16="http://schemas.microsoft.com/office/drawing/2014/main" id="{C983EABE-0F4B-4477-B351-6E9638EA1F52}"/>
              </a:ext>
            </a:extLst>
          </p:cNvPr>
          <p:cNvSpPr txBox="1"/>
          <p:nvPr/>
        </p:nvSpPr>
        <p:spPr>
          <a:xfrm>
            <a:off x="8307391" y="13267385"/>
            <a:ext cx="1106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Mock Exam Preparation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40DCCE72-8E70-49BF-81BB-606D43348A31}"/>
              </a:ext>
            </a:extLst>
          </p:cNvPr>
          <p:cNvSpPr txBox="1"/>
          <p:nvPr/>
        </p:nvSpPr>
        <p:spPr>
          <a:xfrm>
            <a:off x="5296132" y="11929012"/>
            <a:ext cx="2410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Duchess of </a:t>
            </a:r>
            <a:r>
              <a:rPr lang="en-GB" sz="1400" i="1" dirty="0" err="1"/>
              <a:t>Malfi</a:t>
            </a:r>
            <a:endParaRPr lang="en-GB" sz="1400" i="1" dirty="0"/>
          </a:p>
        </p:txBody>
      </p: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7C60D29D-9D31-4B9F-98B0-BF89F14196AF}"/>
              </a:ext>
            </a:extLst>
          </p:cNvPr>
          <p:cNvCxnSpPr>
            <a:cxnSpLocks/>
          </p:cNvCxnSpPr>
          <p:nvPr/>
        </p:nvCxnSpPr>
        <p:spPr>
          <a:xfrm flipH="1">
            <a:off x="3819201" y="10126617"/>
            <a:ext cx="2194" cy="364095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1" name="TextBox 170">
            <a:extLst>
              <a:ext uri="{FF2B5EF4-FFF2-40B4-BE49-F238E27FC236}">
                <a16:creationId xmlns:a16="http://schemas.microsoft.com/office/drawing/2014/main" id="{E00E408E-B780-4083-BB4F-2715BB4AD672}"/>
              </a:ext>
            </a:extLst>
          </p:cNvPr>
          <p:cNvSpPr txBox="1"/>
          <p:nvPr/>
        </p:nvSpPr>
        <p:spPr>
          <a:xfrm>
            <a:off x="1765006" y="11190387"/>
            <a:ext cx="1293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cs typeface="Calibri" panose="020F0502020204030204" pitchFamily="34" charset="0"/>
              </a:rPr>
              <a:t>NEA: redrafting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67FD3F24-CBF9-4C42-80F2-5ECBF0512235}"/>
              </a:ext>
            </a:extLst>
          </p:cNvPr>
          <p:cNvSpPr txBox="1"/>
          <p:nvPr/>
        </p:nvSpPr>
        <p:spPr>
          <a:xfrm>
            <a:off x="3175878" y="9770968"/>
            <a:ext cx="1293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Blake Poetry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73407E1A-9A9D-4481-A06D-669B2CE48F95}"/>
              </a:ext>
            </a:extLst>
          </p:cNvPr>
          <p:cNvSpPr txBox="1"/>
          <p:nvPr/>
        </p:nvSpPr>
        <p:spPr>
          <a:xfrm>
            <a:off x="29592" y="10222641"/>
            <a:ext cx="1143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The Tempest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247C7F7F-85E5-4D98-8925-2A4504E8B202}"/>
              </a:ext>
            </a:extLst>
          </p:cNvPr>
          <p:cNvSpPr txBox="1"/>
          <p:nvPr/>
        </p:nvSpPr>
        <p:spPr>
          <a:xfrm>
            <a:off x="186958" y="7913708"/>
            <a:ext cx="1115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Mock Exam Preparation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6AFCC5C-EF8F-4734-8144-AA8826023093}"/>
              </a:ext>
            </a:extLst>
          </p:cNvPr>
          <p:cNvSpPr txBox="1"/>
          <p:nvPr/>
        </p:nvSpPr>
        <p:spPr>
          <a:xfrm>
            <a:off x="1973329" y="7812829"/>
            <a:ext cx="10849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Mock Exams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6DF0DBD-9078-4E67-A203-27B48B8B87B1}"/>
              </a:ext>
            </a:extLst>
          </p:cNvPr>
          <p:cNvSpPr txBox="1"/>
          <p:nvPr/>
        </p:nvSpPr>
        <p:spPr>
          <a:xfrm>
            <a:off x="1778835" y="9348221"/>
            <a:ext cx="2762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C1B Heaney &amp; Sheers Development</a:t>
            </a:r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B3A1A6DD-D830-4FFC-B5D7-F775C307744F}"/>
              </a:ext>
            </a:extLst>
          </p:cNvPr>
          <p:cNvCxnSpPr>
            <a:cxnSpLocks/>
            <a:stCxn id="178" idx="2"/>
          </p:cNvCxnSpPr>
          <p:nvPr/>
        </p:nvCxnSpPr>
        <p:spPr>
          <a:xfrm>
            <a:off x="4059354" y="8133178"/>
            <a:ext cx="0" cy="29311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>
            <a:extLst>
              <a:ext uri="{FF2B5EF4-FFF2-40B4-BE49-F238E27FC236}">
                <a16:creationId xmlns:a16="http://schemas.microsoft.com/office/drawing/2014/main" id="{2889028A-EEF7-4FF5-8132-B33FB1FB928E}"/>
              </a:ext>
            </a:extLst>
          </p:cNvPr>
          <p:cNvSpPr txBox="1"/>
          <p:nvPr/>
        </p:nvSpPr>
        <p:spPr>
          <a:xfrm>
            <a:off x="3289238" y="7609958"/>
            <a:ext cx="1540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C1A Shakespeare Development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5546F9EA-2E3A-4AF5-AC75-2A6D8D8B4DA3}"/>
              </a:ext>
            </a:extLst>
          </p:cNvPr>
          <p:cNvSpPr txBox="1"/>
          <p:nvPr/>
        </p:nvSpPr>
        <p:spPr>
          <a:xfrm>
            <a:off x="4929402" y="7795440"/>
            <a:ext cx="2933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C2 Drama Development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EB5BDE03-6B54-405A-A323-5B9D74CA5DF3}"/>
              </a:ext>
            </a:extLst>
          </p:cNvPr>
          <p:cNvSpPr txBox="1"/>
          <p:nvPr/>
        </p:nvSpPr>
        <p:spPr>
          <a:xfrm>
            <a:off x="4872561" y="9169130"/>
            <a:ext cx="2340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C3 Unseen Development</a:t>
            </a:r>
          </a:p>
        </p:txBody>
      </p: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97D505E-D380-4DE7-8E7D-7E63FE533255}"/>
              </a:ext>
            </a:extLst>
          </p:cNvPr>
          <p:cNvCxnSpPr>
            <a:cxnSpLocks/>
          </p:cNvCxnSpPr>
          <p:nvPr/>
        </p:nvCxnSpPr>
        <p:spPr>
          <a:xfrm>
            <a:off x="5239002" y="7687278"/>
            <a:ext cx="4689" cy="67677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id="{52B57FC1-A74C-458E-89F9-047EFD17EEBB}"/>
              </a:ext>
            </a:extLst>
          </p:cNvPr>
          <p:cNvSpPr txBox="1"/>
          <p:nvPr/>
        </p:nvSpPr>
        <p:spPr>
          <a:xfrm>
            <a:off x="4713704" y="7135711"/>
            <a:ext cx="1003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NEA submission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9A3C5281-1A74-4CAB-9FFC-3CC8FD19F2C9}"/>
              </a:ext>
            </a:extLst>
          </p:cNvPr>
          <p:cNvSpPr txBox="1"/>
          <p:nvPr/>
        </p:nvSpPr>
        <p:spPr>
          <a:xfrm>
            <a:off x="3350840" y="4426999"/>
            <a:ext cx="13628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Reading and decoding unseen texts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1524D868-119B-4A93-BAB2-CDDF9D75DD7B}"/>
              </a:ext>
            </a:extLst>
          </p:cNvPr>
          <p:cNvSpPr txBox="1"/>
          <p:nvPr/>
        </p:nvSpPr>
        <p:spPr>
          <a:xfrm>
            <a:off x="3575203" y="3022981"/>
            <a:ext cx="17879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Comparative analysis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53059FCD-69CC-465A-A324-390C00C4DE47}"/>
              </a:ext>
            </a:extLst>
          </p:cNvPr>
          <p:cNvSpPr txBox="1"/>
          <p:nvPr/>
        </p:nvSpPr>
        <p:spPr>
          <a:xfrm>
            <a:off x="4844213" y="4413523"/>
            <a:ext cx="1720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Linking texts to the periods and contexts in which they were written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A06A6C06-15E7-470E-935F-93395420D444}"/>
              </a:ext>
            </a:extLst>
          </p:cNvPr>
          <p:cNvSpPr txBox="1"/>
          <p:nvPr/>
        </p:nvSpPr>
        <p:spPr>
          <a:xfrm>
            <a:off x="4386729" y="2282293"/>
            <a:ext cx="2350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Discussion of critical theories and interpretations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7750E207-BB96-4845-BEF6-A538F1D464A2}"/>
              </a:ext>
            </a:extLst>
          </p:cNvPr>
          <p:cNvSpPr txBox="1"/>
          <p:nvPr/>
        </p:nvSpPr>
        <p:spPr>
          <a:xfrm>
            <a:off x="6068215" y="2826482"/>
            <a:ext cx="2094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Identifying and explaining grammatical structures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0DE1C7C6-2D2B-4CDE-833D-AB8F0CB7BC74}"/>
              </a:ext>
            </a:extLst>
          </p:cNvPr>
          <p:cNvSpPr txBox="1"/>
          <p:nvPr/>
        </p:nvSpPr>
        <p:spPr>
          <a:xfrm>
            <a:off x="6737471" y="4427618"/>
            <a:ext cx="14835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Structuring analysis to make insightful interpretations</a:t>
            </a:r>
          </a:p>
        </p:txBody>
      </p:sp>
      <p:sp>
        <p:nvSpPr>
          <p:cNvPr id="138" name="TextBox 52">
            <a:extLst>
              <a:ext uri="{FF2B5EF4-FFF2-40B4-BE49-F238E27FC236}">
                <a16:creationId xmlns:a16="http://schemas.microsoft.com/office/drawing/2014/main" id="{A3936D1B-9983-45E4-AE31-D3D7A1214CD6}"/>
              </a:ext>
            </a:extLst>
          </p:cNvPr>
          <p:cNvSpPr txBox="1">
            <a:spLocks noChangeArrowheads="1"/>
          </p:cNvSpPr>
          <p:nvPr/>
        </p:nvSpPr>
        <p:spPr bwMode="auto">
          <a:xfrm rot="3016411">
            <a:off x="8077001" y="6859094"/>
            <a:ext cx="958201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Revision &amp;</a:t>
            </a:r>
            <a:endParaRPr lang="en-US" altLang="en-US" sz="24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9BF42B77-65C4-43CE-9FD1-3BE1EDF0B03B}"/>
              </a:ext>
            </a:extLst>
          </p:cNvPr>
          <p:cNvCxnSpPr>
            <a:cxnSpLocks/>
          </p:cNvCxnSpPr>
          <p:nvPr/>
        </p:nvCxnSpPr>
        <p:spPr>
          <a:xfrm flipV="1">
            <a:off x="2889811" y="15233484"/>
            <a:ext cx="218" cy="44425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D8BF9CDA-9D6D-4C64-A7ED-37556C27CD2A}"/>
              </a:ext>
            </a:extLst>
          </p:cNvPr>
          <p:cNvSpPr txBox="1"/>
          <p:nvPr/>
        </p:nvSpPr>
        <p:spPr>
          <a:xfrm>
            <a:off x="2345527" y="15679006"/>
            <a:ext cx="10849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Mock Exams</a:t>
            </a:r>
            <a:endParaRPr lang="en-GB" sz="1400" i="1" dirty="0"/>
          </a:p>
        </p:txBody>
      </p: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5A5E0E04-E499-4CEA-8517-CB45719E8BB5}"/>
              </a:ext>
            </a:extLst>
          </p:cNvPr>
          <p:cNvCxnSpPr>
            <a:cxnSpLocks/>
            <a:stCxn id="155" idx="2"/>
          </p:cNvCxnSpPr>
          <p:nvPr/>
        </p:nvCxnSpPr>
        <p:spPr>
          <a:xfrm>
            <a:off x="785971" y="12647888"/>
            <a:ext cx="470855" cy="402376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>
            <a:extLst>
              <a:ext uri="{FF2B5EF4-FFF2-40B4-BE49-F238E27FC236}">
                <a16:creationId xmlns:a16="http://schemas.microsoft.com/office/drawing/2014/main" id="{38F741A3-2C8C-4B59-9886-7995115A1959}"/>
              </a:ext>
            </a:extLst>
          </p:cNvPr>
          <p:cNvSpPr txBox="1"/>
          <p:nvPr/>
        </p:nvSpPr>
        <p:spPr>
          <a:xfrm>
            <a:off x="243480" y="12124668"/>
            <a:ext cx="1084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The Tempest</a:t>
            </a:r>
          </a:p>
        </p:txBody>
      </p: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A0314E3-FCF6-44DE-9826-F94EFDFE3D6B}"/>
              </a:ext>
            </a:extLst>
          </p:cNvPr>
          <p:cNvCxnSpPr>
            <a:cxnSpLocks/>
            <a:stCxn id="165" idx="2"/>
          </p:cNvCxnSpPr>
          <p:nvPr/>
        </p:nvCxnSpPr>
        <p:spPr>
          <a:xfrm flipH="1">
            <a:off x="6478607" y="12236789"/>
            <a:ext cx="22560" cy="469770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50EA1A-AC77-0BEC-755E-09085354957A}"/>
              </a:ext>
            </a:extLst>
          </p:cNvPr>
          <p:cNvCxnSpPr>
            <a:cxnSpLocks/>
          </p:cNvCxnSpPr>
          <p:nvPr/>
        </p:nvCxnSpPr>
        <p:spPr>
          <a:xfrm>
            <a:off x="8065820" y="11658086"/>
            <a:ext cx="707833" cy="194239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BAF7D7A-0539-439C-B1FE-1FFBE7B5FF57}"/>
              </a:ext>
            </a:extLst>
          </p:cNvPr>
          <p:cNvSpPr txBox="1"/>
          <p:nvPr/>
        </p:nvSpPr>
        <p:spPr>
          <a:xfrm>
            <a:off x="7284297" y="11367440"/>
            <a:ext cx="10849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Blake Poetry</a:t>
            </a:r>
            <a:endParaRPr lang="en-GB" sz="1200" i="1" dirty="0"/>
          </a:p>
        </p:txBody>
      </p:sp>
    </p:spTree>
    <p:extLst>
      <p:ext uri="{BB962C8B-B14F-4D97-AF65-F5344CB8AC3E}">
        <p14:creationId xmlns:p14="http://schemas.microsoft.com/office/powerpoint/2010/main" val="296618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412b4-f605-4a0e-9721-468d2a88b977" xsi:nil="true"/>
  </documentManagement>
</p:properties>
</file>

<file path=customXml/itemProps1.xml><?xml version="1.0" encoding="utf-8"?>
<ds:datastoreItem xmlns:ds="http://schemas.openxmlformats.org/officeDocument/2006/customXml" ds:itemID="{BF5D2E5B-88C2-40CF-B620-02E9C7F5C0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68CC4A-17D2-4029-BDCA-6D71B09CA8A5}"/>
</file>

<file path=customXml/itemProps3.xml><?xml version="1.0" encoding="utf-8"?>
<ds:datastoreItem xmlns:ds="http://schemas.openxmlformats.org/officeDocument/2006/customXml" ds:itemID="{97D7B0E2-0D51-4A44-AF7A-9CB3B1FCA8E9}">
  <ds:schemaRefs>
    <ds:schemaRef ds:uri="http://schemas.microsoft.com/office/2006/metadata/properties"/>
    <ds:schemaRef ds:uri="http://schemas.microsoft.com/office/2006/documentManagement/types"/>
    <ds:schemaRef ds:uri="32171d42-73d6-4db1-989d-aa03357a5aa0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d506c334-a33e-4786-8a05-7d07526c435b"/>
    <ds:schemaRef ds:uri="http://purl.org/dc/dcmitype/"/>
    <ds:schemaRef ds:uri="5cfed6a3-34d1-4441-a789-091e82b3a91d"/>
    <ds:schemaRef ds:uri="099e10e1-c00c-4051-a05b-58e50f26a28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20161</TotalTime>
  <Words>161</Words>
  <Application>Microsoft Office PowerPoint</Application>
  <PresentationFormat>Custom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 Condensed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Nawaz</dc:creator>
  <cp:lastModifiedBy>Stacy Dawber</cp:lastModifiedBy>
  <cp:revision>517</cp:revision>
  <cp:lastPrinted>2021-07-19T13:03:35Z</cp:lastPrinted>
  <dcterms:created xsi:type="dcterms:W3CDTF">2018-02-08T08:28:53Z</dcterms:created>
  <dcterms:modified xsi:type="dcterms:W3CDTF">2024-07-12T11:22:52Z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0x010100EA3345D9639A0D45BB42D8BE48517526</vt:lpwstr>
  </property>
  <property fmtid="{D5CDD505-2E9C-101B-9397-08002B2CF9AE}" pid="3" name="Order">
    <vt:r8>274400</vt:r8>
  </property>
</Properties>
</file>