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notesMasterIdLst>
    <p:notesMasterId r:id="rId6"/>
  </p:notesMasterIdLst>
  <p:sldIdLst>
    <p:sldId id="258" r:id="rId5"/>
  </p:sldIdLst>
  <p:sldSz cx="9720263" cy="17640300"/>
  <p:notesSz cx="6797675" cy="9926638"/>
  <p:defaultTextStyle>
    <a:defPPr>
      <a:defRPr lang="en-US"/>
    </a:defPPr>
    <a:lvl1pPr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546100" indent="-88900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1093788" indent="-179388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641475" indent="-269875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2187575" indent="-358775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556">
          <p15:clr>
            <a:srgbClr val="A4A3A4"/>
          </p15:clr>
        </p15:guide>
        <p15:guide id="2" pos="30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003399"/>
    <a:srgbClr val="00FFCC"/>
    <a:srgbClr val="00B800"/>
    <a:srgbClr val="2CB22C"/>
    <a:srgbClr val="00CC00"/>
    <a:srgbClr val="00FF00"/>
    <a:srgbClr val="00B050"/>
    <a:srgbClr val="144856"/>
    <a:srgbClr val="175A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88" autoAdjust="0"/>
    <p:restoredTop sz="43141" autoAdjust="0"/>
  </p:normalViewPr>
  <p:slideViewPr>
    <p:cSldViewPr snapToGrid="0">
      <p:cViewPr varScale="1">
        <p:scale>
          <a:sx n="45" d="100"/>
          <a:sy n="45" d="100"/>
        </p:scale>
        <p:origin x="3468" y="66"/>
      </p:cViewPr>
      <p:guideLst>
        <p:guide orient="horz" pos="5556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A99659-4E17-465F-8933-89200B0C1B4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04" tIns="45701" rIns="91404" bIns="45701" rtlCol="0"/>
          <a:lstStyle>
            <a:lvl1pPr algn="l" defTabSz="109404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4FFEDC-5AF0-4F14-8268-1C21BE2452C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04" tIns="45701" rIns="91404" bIns="45701" rtlCol="0"/>
          <a:lstStyle>
            <a:lvl1pPr algn="r" defTabSz="109404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3855C41-E1C6-4051-BD88-0BD13E02BC06}" type="datetimeFigureOut">
              <a:rPr lang="en-US"/>
              <a:pPr>
                <a:defRPr/>
              </a:pPr>
              <a:t>7/12/2024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116F96D-353E-4F45-97ED-A5818D7630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4" tIns="45701" rIns="91404" bIns="4570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22946EE-4454-42CB-AEB8-E5C749B608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1" y="4776792"/>
            <a:ext cx="5438775" cy="3908425"/>
          </a:xfrm>
          <a:prstGeom prst="rect">
            <a:avLst/>
          </a:prstGeom>
        </p:spPr>
        <p:txBody>
          <a:bodyPr vert="horz" lIns="91404" tIns="45701" rIns="91404" bIns="45701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CF664A-89B6-45D7-8A06-A9038DF2187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04" tIns="45701" rIns="91404" bIns="45701" rtlCol="0" anchor="b"/>
          <a:lstStyle>
            <a:lvl1pPr algn="l" defTabSz="109404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41C1D9-DB61-4EE4-BC03-E0B170F822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wrap="square" lIns="91404" tIns="45701" rIns="91404" bIns="4570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84ECC27-036F-499F-BA36-EF2715A713C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5138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0275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95413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60550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1E93D99D-A0EC-4C1B-8B21-8D52B503E1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26F3D1-3201-45BF-99F5-A25D442007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031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72677C02-E089-4C94-8ACE-EDAEF00211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660" indent="-285638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2553" indent="-228511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9576" indent="-228511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6599" indent="-228511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619" indent="-228511" defTabSz="109336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643" indent="-228511" defTabSz="109336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664" indent="-228511" defTabSz="109336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86" indent="-228511" defTabSz="109336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fld id="{62655CE4-D43B-4E05-A78D-641C02EA10D4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185111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9BDEC8-7776-4BD9-94FC-952A9687B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50689-8348-40AB-8024-6D9833C0C22C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B1E88-D5CC-4C32-A1A0-11BF66F5C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0A929-0B91-4F0B-93B1-AF18FF4AD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B29528-573D-4C56-AFC1-E5E71C3FED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651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6C342-CAD2-4D7A-A35C-379FD02AD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5C01C-8375-44C4-8CDF-B1B8C491AAF6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5E7B2-8BBD-45ED-BA29-6429DF46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003EF-B869-4299-AEA3-00BF5E053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5D1EED-DD41-405A-852C-5702EEB1129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1017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96A75-51BA-4866-A8A1-DB78831D5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B95B5-0612-4491-9750-89C6F3581635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66131-AFCD-45B4-BD58-FB54D4C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FD20B-8F9F-4AF9-A664-327110FA3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5C011-E1B4-42C2-9C68-AD9612F2548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23192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9A373-E54A-4E2B-BBE9-68228FAC5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D7B6E-343C-47A1-80D8-FE317BA230F8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5E084-10AE-4A2D-8C9E-9C023625D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B736E-406E-4282-9296-31D22F434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9B552-3DD3-4175-A226-F7405B1C7CD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0306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AD48E-1F98-4340-97CF-C3BBF1D21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096C7-2361-4768-96D2-1CC0F9B06F0C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1B373-0335-4F11-B999-391126ADB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3F6FA1-3E07-4238-98ED-5E0F2569B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4B0B12-399A-4526-99A2-AA97F19F27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495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B0FCEF5-B9C1-4CD4-BEA5-1B46D48DB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DCD8-734C-4B9F-BC3E-66A9CEBC4803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4B310ED-EB2C-45B0-86BE-4E695BB64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3F5C82A-B40E-43CB-9074-66934B47A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56C08-9EF3-48D2-A5F8-5DFCCB8EC3C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8828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0E4CD68-3FA3-4DE9-831B-BC425F105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25CBE-F1C3-431A-983D-6ED9606BBFDB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426C49-FBB6-4760-97FE-F3E234616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AC3DE7F-73B4-4DF4-AC2F-62D90A97B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54FB95-2C14-43DB-AC8F-019C2035BC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3165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7BCC6B9-DEA6-48FA-B2D5-8B74320C2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CC32E-F221-4D1D-8B93-633D8E540C0E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0C1290F-A21C-466B-AC47-B767226A1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64B3345-3BE4-45FD-8B3F-5248CBF51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4AAF8-D935-42DF-B3C3-CB2F709A5B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9819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5262BC2-9F08-4DC7-800F-5A225A4AC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44F56-4C7B-4670-8495-1F995606A77A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49C6CC-B87F-449B-B9BE-2BE91A083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16EDD05-1055-4CA7-8A73-8E43E1799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60A30-71CC-4FB0-87AB-E5C760C544E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571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E846B9D-C5A4-489A-AE28-A0E53F2A8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7E030-AFD9-4A32-8D27-F0B19D8E4F7B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B18BA78-3040-4D60-8FB4-E0872B3BA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D1936AC-0EA2-4682-9230-D1297CC82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2299A-1438-4288-B342-B53F9EBC0BF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4426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rtlCol="0">
            <a:normAutofit/>
          </a:bodyPr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7AA5B38-0A08-4497-A724-62A8B942B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5A0DC-BCF3-4BFD-87F3-CE0A0154E512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F22E043-6002-43A2-A440-CE1A410E4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18021DE-8B69-4029-A140-5A3BEB170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2C4705-EBD0-48F1-81A4-13887CB2D34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1103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CF5F577-0872-45BC-8086-63AA5945E5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68338" y="939800"/>
            <a:ext cx="8383587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36EB07F-A7AA-4D4A-AE1F-804C9B7B4A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68338" y="4695825"/>
            <a:ext cx="8383587" cy="1119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A878D-6A61-4877-9575-9D2FDF944B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68338" y="16349663"/>
            <a:ext cx="2187575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70160F-E00A-4D18-9541-12A69FACA95E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F43CB-D355-4C9C-AFA0-89DE3A82A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19450" y="16349663"/>
            <a:ext cx="3281363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45B3E-3FAF-438B-9F19-4D4C588EC9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64350" y="16349663"/>
            <a:ext cx="2187575" cy="939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13D0CEF-DE75-45B3-AF8D-6E4E73C62EA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2pPr>
      <a:lvl3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3pPr>
      <a:lvl4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4pPr>
      <a:lvl5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42888" indent="-242888" algn="l" defTabSz="971550" rtl="0" eaLnBrk="0" fontAlgn="base" hangingPunct="0">
        <a:lnSpc>
          <a:spcPct val="90000"/>
        </a:lnSpc>
        <a:spcBef>
          <a:spcPts val="1063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866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1443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70021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8598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 113">
            <a:extLst>
              <a:ext uri="{FF2B5EF4-FFF2-40B4-BE49-F238E27FC236}">
                <a16:creationId xmlns:a16="http://schemas.microsoft.com/office/drawing/2014/main" id="{158AAA35-ABE9-4F25-B884-DC654315AEB6}"/>
              </a:ext>
            </a:extLst>
          </p:cNvPr>
          <p:cNvSpPr/>
          <p:nvPr/>
        </p:nvSpPr>
        <p:spPr>
          <a:xfrm>
            <a:off x="2072198" y="14758522"/>
            <a:ext cx="6365875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BB622F1C-D31E-407E-9F6A-B208A61F51FA}"/>
              </a:ext>
            </a:extLst>
          </p:cNvPr>
          <p:cNvSpPr/>
          <p:nvPr/>
        </p:nvSpPr>
        <p:spPr>
          <a:xfrm rot="16200000">
            <a:off x="695368" y="12883956"/>
            <a:ext cx="2779713" cy="2193925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930923A5-7F19-4A59-BF64-D56226D8F729}"/>
              </a:ext>
            </a:extLst>
          </p:cNvPr>
          <p:cNvSpPr/>
          <p:nvPr/>
        </p:nvSpPr>
        <p:spPr>
          <a:xfrm rot="5400000" flipH="1">
            <a:off x="6321307" y="10416428"/>
            <a:ext cx="2840847" cy="2762390"/>
          </a:xfrm>
          <a:prstGeom prst="blockArc">
            <a:avLst>
              <a:gd name="adj1" fmla="val 10006822"/>
              <a:gd name="adj2" fmla="val 21229194"/>
              <a:gd name="adj3" fmla="val 2237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4FECA8C3-E131-4CBF-B2A1-067B9E4A54EE}"/>
              </a:ext>
            </a:extLst>
          </p:cNvPr>
          <p:cNvSpPr/>
          <p:nvPr/>
        </p:nvSpPr>
        <p:spPr>
          <a:xfrm>
            <a:off x="2107042" y="12588654"/>
            <a:ext cx="5842000" cy="6223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2E85F7D3-8359-495F-B790-A68CE6B7BAC5}"/>
              </a:ext>
            </a:extLst>
          </p:cNvPr>
          <p:cNvSpPr/>
          <p:nvPr/>
        </p:nvSpPr>
        <p:spPr>
          <a:xfrm>
            <a:off x="2011651" y="10376530"/>
            <a:ext cx="5929312" cy="61625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6B4C747-6CBD-47F4-A3EF-AEA002B4FDB2}"/>
              </a:ext>
            </a:extLst>
          </p:cNvPr>
          <p:cNvSpPr/>
          <p:nvPr/>
        </p:nvSpPr>
        <p:spPr>
          <a:xfrm rot="15912267">
            <a:off x="744791" y="8535114"/>
            <a:ext cx="2705296" cy="2207611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1CA3438C-3F21-4F86-8C87-7EFB1C9A8394}"/>
              </a:ext>
            </a:extLst>
          </p:cNvPr>
          <p:cNvSpPr/>
          <p:nvPr/>
        </p:nvSpPr>
        <p:spPr>
          <a:xfrm rot="5400000" flipH="1">
            <a:off x="6513312" y="6411280"/>
            <a:ext cx="2739284" cy="2290965"/>
          </a:xfrm>
          <a:prstGeom prst="blockArc">
            <a:avLst>
              <a:gd name="adj1" fmla="val 10630803"/>
              <a:gd name="adj2" fmla="val 1572"/>
              <a:gd name="adj3" fmla="val 27649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AC6390BF-C5B0-44D9-A9D9-DF04ADE98306}"/>
              </a:ext>
            </a:extLst>
          </p:cNvPr>
          <p:cNvSpPr/>
          <p:nvPr/>
        </p:nvSpPr>
        <p:spPr>
          <a:xfrm>
            <a:off x="2158099" y="8284318"/>
            <a:ext cx="5961062" cy="628650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C4D52986-72CC-4B1A-B1E6-9CC3421701DF}"/>
              </a:ext>
            </a:extLst>
          </p:cNvPr>
          <p:cNvSpPr/>
          <p:nvPr/>
        </p:nvSpPr>
        <p:spPr>
          <a:xfrm>
            <a:off x="1917459" y="6186098"/>
            <a:ext cx="5827713" cy="6508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DB2BC7E6-ACD5-462B-8AEC-6C108FE49036}"/>
              </a:ext>
            </a:extLst>
          </p:cNvPr>
          <p:cNvSpPr/>
          <p:nvPr/>
        </p:nvSpPr>
        <p:spPr>
          <a:xfrm>
            <a:off x="8024529" y="14397422"/>
            <a:ext cx="841375" cy="9032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9D8C0F3-BB49-40A7-A819-C7E25914D685}"/>
              </a:ext>
            </a:extLst>
          </p:cNvPr>
          <p:cNvSpPr/>
          <p:nvPr/>
        </p:nvSpPr>
        <p:spPr>
          <a:xfrm>
            <a:off x="5647881" y="14649054"/>
            <a:ext cx="69850" cy="7175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D165842C-E8E0-4757-9977-B0A16C56CC5C}"/>
              </a:ext>
            </a:extLst>
          </p:cNvPr>
          <p:cNvSpPr/>
          <p:nvPr/>
        </p:nvSpPr>
        <p:spPr>
          <a:xfrm rot="3660063">
            <a:off x="712504" y="15729335"/>
            <a:ext cx="90487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521DEE49-C65D-4F03-A8FF-B714FE387B0B}"/>
              </a:ext>
            </a:extLst>
          </p:cNvPr>
          <p:cNvSpPr/>
          <p:nvPr/>
        </p:nvSpPr>
        <p:spPr>
          <a:xfrm>
            <a:off x="2596166" y="12331072"/>
            <a:ext cx="109859" cy="9212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F44BD91C-4AE5-428E-9539-38258344C2CA}"/>
              </a:ext>
            </a:extLst>
          </p:cNvPr>
          <p:cNvSpPr/>
          <p:nvPr/>
        </p:nvSpPr>
        <p:spPr>
          <a:xfrm>
            <a:off x="5858399" y="12434809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2513" name="TextBox 1">
            <a:extLst>
              <a:ext uri="{FF2B5EF4-FFF2-40B4-BE49-F238E27FC236}">
                <a16:creationId xmlns:a16="http://schemas.microsoft.com/office/drawing/2014/main" id="{4EE7F0E5-98B0-47DA-A382-BF25B95B7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313424"/>
            <a:ext cx="9720262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GB" altLang="en-US" sz="4400" dirty="0">
                <a:solidFill>
                  <a:schemeClr val="accent1">
                    <a:lumMod val="75000"/>
                  </a:schemeClr>
                </a:solidFill>
                <a:cs typeface="Calibri" panose="020F0502020204030204" pitchFamily="34" charset="0"/>
              </a:rPr>
              <a:t>A LEVEL ENGLISH LANGUAGE </a:t>
            </a:r>
          </a:p>
          <a:p>
            <a:pPr algn="ctr" eaLnBrk="0" hangingPunct="0"/>
            <a:r>
              <a:rPr lang="en-GB" altLang="en-US" sz="5400" b="1" dirty="0">
                <a:solidFill>
                  <a:schemeClr val="accent1">
                    <a:lumMod val="75000"/>
                  </a:schemeClr>
                </a:solidFill>
                <a:cs typeface="Calibri" panose="020F0502020204030204" pitchFamily="34" charset="0"/>
              </a:rPr>
              <a:t>LEARNING JOURNEY </a:t>
            </a:r>
          </a:p>
        </p:txBody>
      </p:sp>
      <p:sp>
        <p:nvSpPr>
          <p:cNvPr id="417" name="Oval 416">
            <a:extLst>
              <a:ext uri="{FF2B5EF4-FFF2-40B4-BE49-F238E27FC236}">
                <a16:creationId xmlns:a16="http://schemas.microsoft.com/office/drawing/2014/main" id="{BDF269D9-6630-4FEF-92EB-4F1B24A36994}"/>
              </a:ext>
            </a:extLst>
          </p:cNvPr>
          <p:cNvSpPr/>
          <p:nvPr/>
        </p:nvSpPr>
        <p:spPr>
          <a:xfrm>
            <a:off x="4456301" y="9897147"/>
            <a:ext cx="1175575" cy="1304925"/>
          </a:xfrm>
          <a:prstGeom prst="ellips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19" name="TextBox 59">
            <a:extLst>
              <a:ext uri="{FF2B5EF4-FFF2-40B4-BE49-F238E27FC236}">
                <a16:creationId xmlns:a16="http://schemas.microsoft.com/office/drawing/2014/main" id="{65DF8BB1-DABF-400C-A885-0E16151A6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6864" y="10191509"/>
            <a:ext cx="814450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420" name="TextBox 58">
            <a:extLst>
              <a:ext uri="{FF2B5EF4-FFF2-40B4-BE49-F238E27FC236}">
                <a16:creationId xmlns:a16="http://schemas.microsoft.com/office/drawing/2014/main" id="{1A406321-EF07-4296-9F91-D88621E32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5850" y="9995228"/>
            <a:ext cx="8144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YEAR</a:t>
            </a:r>
          </a:p>
        </p:txBody>
      </p:sp>
      <p:sp>
        <p:nvSpPr>
          <p:cNvPr id="432" name="Oval 431">
            <a:extLst>
              <a:ext uri="{FF2B5EF4-FFF2-40B4-BE49-F238E27FC236}">
                <a16:creationId xmlns:a16="http://schemas.microsoft.com/office/drawing/2014/main" id="{0C1A75DD-D74A-495C-B33C-764FFA7BEBAE}"/>
              </a:ext>
            </a:extLst>
          </p:cNvPr>
          <p:cNvSpPr/>
          <p:nvPr/>
        </p:nvSpPr>
        <p:spPr>
          <a:xfrm>
            <a:off x="7818747" y="14410859"/>
            <a:ext cx="1214438" cy="1304925"/>
          </a:xfrm>
          <a:prstGeom prst="ellips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33" name="TextBox 59">
            <a:extLst>
              <a:ext uri="{FF2B5EF4-FFF2-40B4-BE49-F238E27FC236}">
                <a16:creationId xmlns:a16="http://schemas.microsoft.com/office/drawing/2014/main" id="{CF129AAF-7EBF-4224-AD20-544A1F18F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9754" y="14794388"/>
            <a:ext cx="841375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434" name="TextBox 58">
            <a:extLst>
              <a:ext uri="{FF2B5EF4-FFF2-40B4-BE49-F238E27FC236}">
                <a16:creationId xmlns:a16="http://schemas.microsoft.com/office/drawing/2014/main" id="{0C36E098-CD46-46DF-BFA5-F4199A304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0121" y="14610580"/>
            <a:ext cx="8413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YEAR</a:t>
            </a:r>
          </a:p>
        </p:txBody>
      </p: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2C591EAA-BE06-4285-9F54-80663BA431B5}"/>
              </a:ext>
            </a:extLst>
          </p:cNvPr>
          <p:cNvCxnSpPr>
            <a:cxnSpLocks/>
          </p:cNvCxnSpPr>
          <p:nvPr/>
        </p:nvCxnSpPr>
        <p:spPr>
          <a:xfrm>
            <a:off x="6829261" y="14583111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0E345DE6-8F1A-43DC-9C3C-5D693850572C}"/>
              </a:ext>
            </a:extLst>
          </p:cNvPr>
          <p:cNvCxnSpPr>
            <a:cxnSpLocks/>
          </p:cNvCxnSpPr>
          <p:nvPr/>
        </p:nvCxnSpPr>
        <p:spPr>
          <a:xfrm flipV="1">
            <a:off x="7421492" y="15234751"/>
            <a:ext cx="0" cy="392365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A8DCE1B0-685A-403A-A5FE-E8F98F9F801E}"/>
              </a:ext>
            </a:extLst>
          </p:cNvPr>
          <p:cNvCxnSpPr>
            <a:cxnSpLocks/>
          </p:cNvCxnSpPr>
          <p:nvPr/>
        </p:nvCxnSpPr>
        <p:spPr>
          <a:xfrm flipV="1">
            <a:off x="6174265" y="15234752"/>
            <a:ext cx="0" cy="39236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Rectangle 205">
            <a:extLst>
              <a:ext uri="{FF2B5EF4-FFF2-40B4-BE49-F238E27FC236}">
                <a16:creationId xmlns:a16="http://schemas.microsoft.com/office/drawing/2014/main" id="{30317A66-A348-46E1-ABA5-46DAB7116304}"/>
              </a:ext>
            </a:extLst>
          </p:cNvPr>
          <p:cNvSpPr/>
          <p:nvPr/>
        </p:nvSpPr>
        <p:spPr>
          <a:xfrm>
            <a:off x="3205202" y="14691256"/>
            <a:ext cx="84035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785316DD-7B8F-4AED-8335-02B740B0E86B}"/>
              </a:ext>
            </a:extLst>
          </p:cNvPr>
          <p:cNvCxnSpPr>
            <a:cxnSpLocks/>
          </p:cNvCxnSpPr>
          <p:nvPr/>
        </p:nvCxnSpPr>
        <p:spPr>
          <a:xfrm flipV="1">
            <a:off x="4567461" y="15203315"/>
            <a:ext cx="0" cy="39236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BE7D8E02-F817-4EC4-A2E6-82F717C17281}"/>
              </a:ext>
            </a:extLst>
          </p:cNvPr>
          <p:cNvCxnSpPr>
            <a:cxnSpLocks/>
          </p:cNvCxnSpPr>
          <p:nvPr/>
        </p:nvCxnSpPr>
        <p:spPr>
          <a:xfrm>
            <a:off x="4487895" y="14480844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B6BE209F-9D0F-4EAC-AB47-C257D732A274}"/>
              </a:ext>
            </a:extLst>
          </p:cNvPr>
          <p:cNvCxnSpPr>
            <a:cxnSpLocks/>
            <a:stCxn id="151" idx="3"/>
          </p:cNvCxnSpPr>
          <p:nvPr/>
        </p:nvCxnSpPr>
        <p:spPr>
          <a:xfrm>
            <a:off x="1151635" y="12908550"/>
            <a:ext cx="196806" cy="136206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04B02DDC-ECD6-4BBC-A7DF-AD416636E586}"/>
              </a:ext>
            </a:extLst>
          </p:cNvPr>
          <p:cNvCxnSpPr>
            <a:cxnSpLocks/>
          </p:cNvCxnSpPr>
          <p:nvPr/>
        </p:nvCxnSpPr>
        <p:spPr>
          <a:xfrm>
            <a:off x="2345105" y="14546426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567007B7-574A-47E2-BB89-879BE5B93D68}"/>
              </a:ext>
            </a:extLst>
          </p:cNvPr>
          <p:cNvCxnSpPr>
            <a:cxnSpLocks/>
          </p:cNvCxnSpPr>
          <p:nvPr/>
        </p:nvCxnSpPr>
        <p:spPr>
          <a:xfrm>
            <a:off x="3518939" y="14085381"/>
            <a:ext cx="13517" cy="747859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073109D8-31FC-4F49-AA5A-85C098C917F1}"/>
              </a:ext>
            </a:extLst>
          </p:cNvPr>
          <p:cNvCxnSpPr>
            <a:cxnSpLocks/>
          </p:cNvCxnSpPr>
          <p:nvPr/>
        </p:nvCxnSpPr>
        <p:spPr>
          <a:xfrm flipV="1">
            <a:off x="4925436" y="13094193"/>
            <a:ext cx="0" cy="306589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E1A5B9A1-1A0A-423F-93C6-433BB5E7D475}"/>
              </a:ext>
            </a:extLst>
          </p:cNvPr>
          <p:cNvCxnSpPr>
            <a:cxnSpLocks/>
          </p:cNvCxnSpPr>
          <p:nvPr/>
        </p:nvCxnSpPr>
        <p:spPr>
          <a:xfrm>
            <a:off x="7649277" y="12266266"/>
            <a:ext cx="285987" cy="299293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18D099F4-D72B-45E0-9F08-E671AF9B40A7}"/>
              </a:ext>
            </a:extLst>
          </p:cNvPr>
          <p:cNvCxnSpPr>
            <a:cxnSpLocks/>
          </p:cNvCxnSpPr>
          <p:nvPr/>
        </p:nvCxnSpPr>
        <p:spPr>
          <a:xfrm flipH="1">
            <a:off x="8907023" y="10328572"/>
            <a:ext cx="362687" cy="804034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04" name="Straight Connector 303">
            <a:extLst>
              <a:ext uri="{FF2B5EF4-FFF2-40B4-BE49-F238E27FC236}">
                <a16:creationId xmlns:a16="http://schemas.microsoft.com/office/drawing/2014/main" id="{F0B43ABB-C514-4869-8A5B-146491E0D0FC}"/>
              </a:ext>
            </a:extLst>
          </p:cNvPr>
          <p:cNvCxnSpPr>
            <a:cxnSpLocks/>
            <a:stCxn id="171" idx="2"/>
          </p:cNvCxnSpPr>
          <p:nvPr/>
        </p:nvCxnSpPr>
        <p:spPr>
          <a:xfrm>
            <a:off x="3147765" y="12438294"/>
            <a:ext cx="0" cy="298685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07" name="Rectangle 306">
            <a:extLst>
              <a:ext uri="{FF2B5EF4-FFF2-40B4-BE49-F238E27FC236}">
                <a16:creationId xmlns:a16="http://schemas.microsoft.com/office/drawing/2014/main" id="{E145FC6E-E57B-4E1B-B481-4B8421906D39}"/>
              </a:ext>
            </a:extLst>
          </p:cNvPr>
          <p:cNvSpPr/>
          <p:nvPr/>
        </p:nvSpPr>
        <p:spPr>
          <a:xfrm rot="20399505">
            <a:off x="8248401" y="11441615"/>
            <a:ext cx="941619" cy="1170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354" name="Straight Connector 353">
            <a:extLst>
              <a:ext uri="{FF2B5EF4-FFF2-40B4-BE49-F238E27FC236}">
                <a16:creationId xmlns:a16="http://schemas.microsoft.com/office/drawing/2014/main" id="{95EF70D4-A096-41CC-A5D9-F3B0086030D8}"/>
              </a:ext>
            </a:extLst>
          </p:cNvPr>
          <p:cNvCxnSpPr>
            <a:cxnSpLocks/>
          </p:cNvCxnSpPr>
          <p:nvPr/>
        </p:nvCxnSpPr>
        <p:spPr>
          <a:xfrm>
            <a:off x="2407798" y="10135897"/>
            <a:ext cx="6150" cy="373182"/>
          </a:xfrm>
          <a:prstGeom prst="line">
            <a:avLst/>
          </a:prstGeom>
          <a:ln>
            <a:solidFill>
              <a:srgbClr val="00FFCC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90" name="Rectangle 389">
            <a:extLst>
              <a:ext uri="{FF2B5EF4-FFF2-40B4-BE49-F238E27FC236}">
                <a16:creationId xmlns:a16="http://schemas.microsoft.com/office/drawing/2014/main" id="{4772B346-07BC-4AD9-9391-9F2B0C401EAD}"/>
              </a:ext>
            </a:extLst>
          </p:cNvPr>
          <p:cNvSpPr/>
          <p:nvPr/>
        </p:nvSpPr>
        <p:spPr>
          <a:xfrm>
            <a:off x="4484589" y="8219230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392" name="Straight Connector 391">
            <a:extLst>
              <a:ext uri="{FF2B5EF4-FFF2-40B4-BE49-F238E27FC236}">
                <a16:creationId xmlns:a16="http://schemas.microsoft.com/office/drawing/2014/main" id="{7A838902-D8B9-4008-B923-C4CA8BFB1A66}"/>
              </a:ext>
            </a:extLst>
          </p:cNvPr>
          <p:cNvCxnSpPr>
            <a:cxnSpLocks/>
          </p:cNvCxnSpPr>
          <p:nvPr/>
        </p:nvCxnSpPr>
        <p:spPr>
          <a:xfrm>
            <a:off x="2503833" y="8110029"/>
            <a:ext cx="0" cy="2627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Straight Connector 405">
            <a:extLst>
              <a:ext uri="{FF2B5EF4-FFF2-40B4-BE49-F238E27FC236}">
                <a16:creationId xmlns:a16="http://schemas.microsoft.com/office/drawing/2014/main" id="{652E1D5C-370C-4889-974B-3ACBC3AE1A34}"/>
              </a:ext>
            </a:extLst>
          </p:cNvPr>
          <p:cNvCxnSpPr>
            <a:cxnSpLocks/>
            <a:stCxn id="180" idx="2"/>
          </p:cNvCxnSpPr>
          <p:nvPr/>
        </p:nvCxnSpPr>
        <p:spPr>
          <a:xfrm>
            <a:off x="5373981" y="8137350"/>
            <a:ext cx="5284" cy="250792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Connector 413">
            <a:extLst>
              <a:ext uri="{FF2B5EF4-FFF2-40B4-BE49-F238E27FC236}">
                <a16:creationId xmlns:a16="http://schemas.microsoft.com/office/drawing/2014/main" id="{E10098ED-DEA5-47FB-9CB9-E5F391829EE8}"/>
              </a:ext>
            </a:extLst>
          </p:cNvPr>
          <p:cNvCxnSpPr>
            <a:cxnSpLocks/>
            <a:stCxn id="182" idx="0"/>
          </p:cNvCxnSpPr>
          <p:nvPr/>
        </p:nvCxnSpPr>
        <p:spPr>
          <a:xfrm flipH="1" flipV="1">
            <a:off x="5995579" y="8778406"/>
            <a:ext cx="47278" cy="390724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6" name="Rectangle 485">
            <a:extLst>
              <a:ext uri="{FF2B5EF4-FFF2-40B4-BE49-F238E27FC236}">
                <a16:creationId xmlns:a16="http://schemas.microsoft.com/office/drawing/2014/main" id="{366B2CD5-C679-44C9-828B-B2B12E5BE918}"/>
              </a:ext>
            </a:extLst>
          </p:cNvPr>
          <p:cNvSpPr/>
          <p:nvPr/>
        </p:nvSpPr>
        <p:spPr>
          <a:xfrm>
            <a:off x="7773563" y="6180115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498" name="Straight Connector 497">
            <a:extLst>
              <a:ext uri="{FF2B5EF4-FFF2-40B4-BE49-F238E27FC236}">
                <a16:creationId xmlns:a16="http://schemas.microsoft.com/office/drawing/2014/main" id="{26998D9B-A43C-4558-B426-1966196FC4FA}"/>
              </a:ext>
            </a:extLst>
          </p:cNvPr>
          <p:cNvCxnSpPr>
            <a:cxnSpLocks/>
          </p:cNvCxnSpPr>
          <p:nvPr/>
        </p:nvCxnSpPr>
        <p:spPr>
          <a:xfrm>
            <a:off x="7049461" y="8087690"/>
            <a:ext cx="6548" cy="293112"/>
          </a:xfrm>
          <a:prstGeom prst="line">
            <a:avLst/>
          </a:prstGeom>
          <a:ln>
            <a:solidFill>
              <a:srgbClr val="00FFCC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02" name="Rectangle 501">
            <a:extLst>
              <a:ext uri="{FF2B5EF4-FFF2-40B4-BE49-F238E27FC236}">
                <a16:creationId xmlns:a16="http://schemas.microsoft.com/office/drawing/2014/main" id="{A38C2DF7-60C4-44DA-AC98-833EF7EA8B1D}"/>
              </a:ext>
            </a:extLst>
          </p:cNvPr>
          <p:cNvSpPr/>
          <p:nvPr/>
        </p:nvSpPr>
        <p:spPr>
          <a:xfrm>
            <a:off x="4945374" y="6163979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509" name="TextBox 52">
            <a:extLst>
              <a:ext uri="{FF2B5EF4-FFF2-40B4-BE49-F238E27FC236}">
                <a16:creationId xmlns:a16="http://schemas.microsoft.com/office/drawing/2014/main" id="{7009ECF2-9365-469D-A445-C8FD7808A3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4329" y="6303824"/>
            <a:ext cx="2791526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Examinations</a:t>
            </a:r>
            <a:endParaRPr lang="en-US" altLang="en-US" sz="24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515" name="Rectangle 514">
            <a:extLst>
              <a:ext uri="{FF2B5EF4-FFF2-40B4-BE49-F238E27FC236}">
                <a16:creationId xmlns:a16="http://schemas.microsoft.com/office/drawing/2014/main" id="{E8456D6D-6D59-4163-9ABE-8923EF2B70A5}"/>
              </a:ext>
            </a:extLst>
          </p:cNvPr>
          <p:cNvSpPr/>
          <p:nvPr/>
        </p:nvSpPr>
        <p:spPr>
          <a:xfrm>
            <a:off x="1973574" y="3554064"/>
            <a:ext cx="6024562" cy="6302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516" name="Triangle 45">
            <a:extLst>
              <a:ext uri="{FF2B5EF4-FFF2-40B4-BE49-F238E27FC236}">
                <a16:creationId xmlns:a16="http://schemas.microsoft.com/office/drawing/2014/main" id="{66F5EA8C-026E-4A41-B46F-BE1CE69A6A8B}"/>
              </a:ext>
            </a:extLst>
          </p:cNvPr>
          <p:cNvSpPr/>
          <p:nvPr/>
        </p:nvSpPr>
        <p:spPr>
          <a:xfrm rot="16200000">
            <a:off x="1113457" y="3487710"/>
            <a:ext cx="998537" cy="73660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26" name="Triangle 45">
            <a:extLst>
              <a:ext uri="{FF2B5EF4-FFF2-40B4-BE49-F238E27FC236}">
                <a16:creationId xmlns:a16="http://schemas.microsoft.com/office/drawing/2014/main" id="{052BC0F4-281E-46B6-A436-51DAA1E760DA}"/>
              </a:ext>
            </a:extLst>
          </p:cNvPr>
          <p:cNvSpPr/>
          <p:nvPr/>
        </p:nvSpPr>
        <p:spPr>
          <a:xfrm rot="5400000">
            <a:off x="7843909" y="3546055"/>
            <a:ext cx="1023938" cy="73660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31" name="TextBox 2">
            <a:extLst>
              <a:ext uri="{FF2B5EF4-FFF2-40B4-BE49-F238E27FC236}">
                <a16:creationId xmlns:a16="http://schemas.microsoft.com/office/drawing/2014/main" id="{5F74F906-A277-4F14-9128-529969BF4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8230" y="3689002"/>
            <a:ext cx="517525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GB" altLang="en-US" dirty="0">
                <a:solidFill>
                  <a:schemeClr val="bg1"/>
                </a:solidFill>
              </a:rPr>
              <a:t>Understanding and Applying Linguistic Skills </a:t>
            </a:r>
          </a:p>
        </p:txBody>
      </p:sp>
      <p:sp>
        <p:nvSpPr>
          <p:cNvPr id="532" name="TextBox 4">
            <a:extLst>
              <a:ext uri="{FF2B5EF4-FFF2-40B4-BE49-F238E27FC236}">
                <a16:creationId xmlns:a16="http://schemas.microsoft.com/office/drawing/2014/main" id="{AFE35BB7-A81F-45E4-94BA-EE9B9610253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354938" y="3731349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sz="1800" dirty="0">
                <a:solidFill>
                  <a:schemeClr val="bg1"/>
                </a:solidFill>
              </a:rPr>
              <a:t>Year 12</a:t>
            </a:r>
          </a:p>
        </p:txBody>
      </p:sp>
      <p:sp>
        <p:nvSpPr>
          <p:cNvPr id="533" name="TextBox 439">
            <a:extLst>
              <a:ext uri="{FF2B5EF4-FFF2-40B4-BE49-F238E27FC236}">
                <a16:creationId xmlns:a16="http://schemas.microsoft.com/office/drawing/2014/main" id="{337BE0E9-9F27-4C34-971A-79B493005A0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623972" y="3795047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sz="1800" dirty="0">
                <a:solidFill>
                  <a:schemeClr val="bg1"/>
                </a:solidFill>
              </a:rPr>
              <a:t>Year 13</a:t>
            </a:r>
          </a:p>
        </p:txBody>
      </p:sp>
      <p:cxnSp>
        <p:nvCxnSpPr>
          <p:cNvPr id="534" name="Straight Connector 533">
            <a:extLst>
              <a:ext uri="{FF2B5EF4-FFF2-40B4-BE49-F238E27FC236}">
                <a16:creationId xmlns:a16="http://schemas.microsoft.com/office/drawing/2014/main" id="{959D34F7-5511-43D4-8E01-82415AB38C00}"/>
              </a:ext>
            </a:extLst>
          </p:cNvPr>
          <p:cNvCxnSpPr>
            <a:cxnSpLocks/>
          </p:cNvCxnSpPr>
          <p:nvPr/>
        </p:nvCxnSpPr>
        <p:spPr>
          <a:xfrm>
            <a:off x="2365194" y="3322849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7" name="Straight Connector 536">
            <a:extLst>
              <a:ext uri="{FF2B5EF4-FFF2-40B4-BE49-F238E27FC236}">
                <a16:creationId xmlns:a16="http://schemas.microsoft.com/office/drawing/2014/main" id="{19E3560C-7C4B-4751-8E77-0A4AFA12A5A8}"/>
              </a:ext>
            </a:extLst>
          </p:cNvPr>
          <p:cNvCxnSpPr>
            <a:cxnSpLocks/>
            <a:stCxn id="1046" idx="2"/>
          </p:cNvCxnSpPr>
          <p:nvPr/>
        </p:nvCxnSpPr>
        <p:spPr>
          <a:xfrm>
            <a:off x="3487836" y="2833045"/>
            <a:ext cx="17419" cy="805513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" name="Straight Connector 540">
            <a:extLst>
              <a:ext uri="{FF2B5EF4-FFF2-40B4-BE49-F238E27FC236}">
                <a16:creationId xmlns:a16="http://schemas.microsoft.com/office/drawing/2014/main" id="{CFBA5097-6898-4284-A65D-639702D62DEB}"/>
              </a:ext>
            </a:extLst>
          </p:cNvPr>
          <p:cNvCxnSpPr>
            <a:cxnSpLocks/>
          </p:cNvCxnSpPr>
          <p:nvPr/>
        </p:nvCxnSpPr>
        <p:spPr>
          <a:xfrm flipV="1">
            <a:off x="2888431" y="4104927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2" name="Straight Connector 541">
            <a:extLst>
              <a:ext uri="{FF2B5EF4-FFF2-40B4-BE49-F238E27FC236}">
                <a16:creationId xmlns:a16="http://schemas.microsoft.com/office/drawing/2014/main" id="{B38943A8-9FC0-43BE-AE41-D3C272E1A853}"/>
              </a:ext>
            </a:extLst>
          </p:cNvPr>
          <p:cNvCxnSpPr>
            <a:cxnSpLocks/>
          </p:cNvCxnSpPr>
          <p:nvPr/>
        </p:nvCxnSpPr>
        <p:spPr>
          <a:xfrm flipV="1">
            <a:off x="4458112" y="4104927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3" name="Straight Connector 542">
            <a:extLst>
              <a:ext uri="{FF2B5EF4-FFF2-40B4-BE49-F238E27FC236}">
                <a16:creationId xmlns:a16="http://schemas.microsoft.com/office/drawing/2014/main" id="{93CD528B-7F86-4942-B423-9FC840703D4F}"/>
              </a:ext>
            </a:extLst>
          </p:cNvPr>
          <p:cNvCxnSpPr>
            <a:cxnSpLocks/>
          </p:cNvCxnSpPr>
          <p:nvPr/>
        </p:nvCxnSpPr>
        <p:spPr>
          <a:xfrm>
            <a:off x="4469182" y="3322849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8" name="Straight Connector 547">
            <a:extLst>
              <a:ext uri="{FF2B5EF4-FFF2-40B4-BE49-F238E27FC236}">
                <a16:creationId xmlns:a16="http://schemas.microsoft.com/office/drawing/2014/main" id="{6E7FE2FB-4D7C-4324-8564-84ABEE7D2AE6}"/>
              </a:ext>
            </a:extLst>
          </p:cNvPr>
          <p:cNvCxnSpPr>
            <a:cxnSpLocks/>
            <a:stCxn id="125" idx="0"/>
          </p:cNvCxnSpPr>
          <p:nvPr/>
        </p:nvCxnSpPr>
        <p:spPr>
          <a:xfrm flipH="1" flipV="1">
            <a:off x="6000604" y="4123223"/>
            <a:ext cx="422" cy="290916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9" name="Straight Connector 548">
            <a:extLst>
              <a:ext uri="{FF2B5EF4-FFF2-40B4-BE49-F238E27FC236}">
                <a16:creationId xmlns:a16="http://schemas.microsoft.com/office/drawing/2014/main" id="{21AB06C0-77BE-4502-B3DB-5EBBA0CBF525}"/>
              </a:ext>
            </a:extLst>
          </p:cNvPr>
          <p:cNvCxnSpPr>
            <a:cxnSpLocks/>
            <a:stCxn id="128" idx="2"/>
          </p:cNvCxnSpPr>
          <p:nvPr/>
        </p:nvCxnSpPr>
        <p:spPr>
          <a:xfrm>
            <a:off x="5562100" y="2805513"/>
            <a:ext cx="5410" cy="818402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0" name="Straight Connector 549">
            <a:extLst>
              <a:ext uri="{FF2B5EF4-FFF2-40B4-BE49-F238E27FC236}">
                <a16:creationId xmlns:a16="http://schemas.microsoft.com/office/drawing/2014/main" id="{BD92FB45-3C12-4CBA-88AA-9D7AA3734D31}"/>
              </a:ext>
            </a:extLst>
          </p:cNvPr>
          <p:cNvCxnSpPr>
            <a:cxnSpLocks/>
          </p:cNvCxnSpPr>
          <p:nvPr/>
        </p:nvCxnSpPr>
        <p:spPr>
          <a:xfrm flipV="1">
            <a:off x="7526157" y="4104927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Straight Connector 550">
            <a:extLst>
              <a:ext uri="{FF2B5EF4-FFF2-40B4-BE49-F238E27FC236}">
                <a16:creationId xmlns:a16="http://schemas.microsoft.com/office/drawing/2014/main" id="{8EC203B5-C338-478D-BBB8-5C5465AD23BD}"/>
              </a:ext>
            </a:extLst>
          </p:cNvPr>
          <p:cNvCxnSpPr>
            <a:cxnSpLocks/>
          </p:cNvCxnSpPr>
          <p:nvPr/>
        </p:nvCxnSpPr>
        <p:spPr>
          <a:xfrm>
            <a:off x="7115445" y="3322849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1" name="Rectangle 740">
            <a:extLst>
              <a:ext uri="{FF2B5EF4-FFF2-40B4-BE49-F238E27FC236}">
                <a16:creationId xmlns:a16="http://schemas.microsoft.com/office/drawing/2014/main" id="{D13CAC9E-96EB-41B1-B002-FBAA3B7DAB44}"/>
              </a:ext>
            </a:extLst>
          </p:cNvPr>
          <p:cNvSpPr/>
          <p:nvPr/>
        </p:nvSpPr>
        <p:spPr>
          <a:xfrm rot="3281331">
            <a:off x="1508312" y="9897147"/>
            <a:ext cx="66899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768" name="Straight Connector 767">
            <a:extLst>
              <a:ext uri="{FF2B5EF4-FFF2-40B4-BE49-F238E27FC236}">
                <a16:creationId xmlns:a16="http://schemas.microsoft.com/office/drawing/2014/main" id="{FAB8795A-BF97-4C38-88CA-79ED78AB1CDC}"/>
              </a:ext>
            </a:extLst>
          </p:cNvPr>
          <p:cNvCxnSpPr>
            <a:cxnSpLocks/>
          </p:cNvCxnSpPr>
          <p:nvPr/>
        </p:nvCxnSpPr>
        <p:spPr>
          <a:xfrm flipH="1">
            <a:off x="1670056" y="9074712"/>
            <a:ext cx="628942" cy="0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9" name="Straight Connector 768">
            <a:extLst>
              <a:ext uri="{FF2B5EF4-FFF2-40B4-BE49-F238E27FC236}">
                <a16:creationId xmlns:a16="http://schemas.microsoft.com/office/drawing/2014/main" id="{9739C291-878C-4D11-8ED4-A2F839661A8D}"/>
              </a:ext>
            </a:extLst>
          </p:cNvPr>
          <p:cNvCxnSpPr>
            <a:cxnSpLocks/>
            <a:stCxn id="189" idx="0"/>
          </p:cNvCxnSpPr>
          <p:nvPr/>
        </p:nvCxnSpPr>
        <p:spPr>
          <a:xfrm flipV="1">
            <a:off x="839209" y="10088912"/>
            <a:ext cx="289411" cy="288960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0" name="Straight Connector 769">
            <a:extLst>
              <a:ext uri="{FF2B5EF4-FFF2-40B4-BE49-F238E27FC236}">
                <a16:creationId xmlns:a16="http://schemas.microsoft.com/office/drawing/2014/main" id="{086B5D54-C0C3-49C4-9224-7C21399279F9}"/>
              </a:ext>
            </a:extLst>
          </p:cNvPr>
          <p:cNvCxnSpPr>
            <a:cxnSpLocks/>
            <a:stCxn id="174" idx="3"/>
          </p:cNvCxnSpPr>
          <p:nvPr/>
        </p:nvCxnSpPr>
        <p:spPr>
          <a:xfrm>
            <a:off x="1031839" y="8485232"/>
            <a:ext cx="327969" cy="252296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1" name="Rectangle 780">
            <a:extLst>
              <a:ext uri="{FF2B5EF4-FFF2-40B4-BE49-F238E27FC236}">
                <a16:creationId xmlns:a16="http://schemas.microsoft.com/office/drawing/2014/main" id="{9B967AD1-FFB0-495B-BD69-ADF3D6D02055}"/>
              </a:ext>
            </a:extLst>
          </p:cNvPr>
          <p:cNvSpPr/>
          <p:nvPr/>
        </p:nvSpPr>
        <p:spPr>
          <a:xfrm>
            <a:off x="7722542" y="8191744"/>
            <a:ext cx="94494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862" name="Rectangle 861">
            <a:extLst>
              <a:ext uri="{FF2B5EF4-FFF2-40B4-BE49-F238E27FC236}">
                <a16:creationId xmlns:a16="http://schemas.microsoft.com/office/drawing/2014/main" id="{667928A8-8D3B-43AA-9BAE-DE83A10C8585}"/>
              </a:ext>
            </a:extLst>
          </p:cNvPr>
          <p:cNvSpPr/>
          <p:nvPr/>
        </p:nvSpPr>
        <p:spPr>
          <a:xfrm rot="3660063">
            <a:off x="715460" y="15966728"/>
            <a:ext cx="90487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cxnSp>
        <p:nvCxnSpPr>
          <p:cNvPr id="411" name="Straight Connector 410">
            <a:extLst>
              <a:ext uri="{FF2B5EF4-FFF2-40B4-BE49-F238E27FC236}">
                <a16:creationId xmlns:a16="http://schemas.microsoft.com/office/drawing/2014/main" id="{E43EB60C-62F1-42B2-A691-B147C111709A}"/>
              </a:ext>
            </a:extLst>
          </p:cNvPr>
          <p:cNvCxnSpPr>
            <a:cxnSpLocks/>
            <a:stCxn id="149" idx="2"/>
            <a:endCxn id="133" idx="0"/>
          </p:cNvCxnSpPr>
          <p:nvPr/>
        </p:nvCxnSpPr>
        <p:spPr>
          <a:xfrm>
            <a:off x="5024976" y="12345710"/>
            <a:ext cx="3066" cy="24294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63E5369B-D45E-4BB1-BDCC-F22609955D0B}"/>
              </a:ext>
            </a:extLst>
          </p:cNvPr>
          <p:cNvCxnSpPr>
            <a:cxnSpLocks/>
          </p:cNvCxnSpPr>
          <p:nvPr/>
        </p:nvCxnSpPr>
        <p:spPr>
          <a:xfrm flipV="1">
            <a:off x="3127553" y="10879810"/>
            <a:ext cx="0" cy="322262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Oval 217">
            <a:extLst>
              <a:ext uri="{FF2B5EF4-FFF2-40B4-BE49-F238E27FC236}">
                <a16:creationId xmlns:a16="http://schemas.microsoft.com/office/drawing/2014/main" id="{D14D8DE7-E2AA-4A4F-8BB3-DDD680342710}"/>
              </a:ext>
            </a:extLst>
          </p:cNvPr>
          <p:cNvSpPr/>
          <p:nvPr/>
        </p:nvSpPr>
        <p:spPr>
          <a:xfrm>
            <a:off x="862562" y="5810291"/>
            <a:ext cx="1548311" cy="1304925"/>
          </a:xfrm>
          <a:prstGeom prst="ellips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55" dirty="0"/>
              <a:t>Final </a:t>
            </a:r>
          </a:p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55" dirty="0"/>
              <a:t>A Level exams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CD509B-E2EB-47B8-A813-6D54485A9421}"/>
              </a:ext>
            </a:extLst>
          </p:cNvPr>
          <p:cNvSpPr txBox="1"/>
          <p:nvPr/>
        </p:nvSpPr>
        <p:spPr>
          <a:xfrm>
            <a:off x="6715021" y="15634209"/>
            <a:ext cx="1622272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In the News</a:t>
            </a:r>
            <a:br>
              <a:rPr lang="en-GB" sz="1400" dirty="0"/>
            </a:br>
            <a:r>
              <a:rPr lang="en-GB" sz="1400" dirty="0"/>
              <a:t>Newspaper Study</a:t>
            </a:r>
            <a:br>
              <a:rPr lang="en-GB" sz="1400" dirty="0"/>
            </a:br>
            <a:r>
              <a:rPr lang="en-GB" sz="1400" dirty="0"/>
              <a:t>Opinion Editorials</a:t>
            </a:r>
          </a:p>
          <a:p>
            <a:pPr algn="ctr"/>
            <a:r>
              <a:rPr lang="en-GB" sz="1400" dirty="0"/>
              <a:t>Refugee Fiction</a:t>
            </a:r>
          </a:p>
        </p:txBody>
      </p:sp>
      <p:sp>
        <p:nvSpPr>
          <p:cNvPr id="1044" name="TextBox 1043">
            <a:extLst>
              <a:ext uri="{FF2B5EF4-FFF2-40B4-BE49-F238E27FC236}">
                <a16:creationId xmlns:a16="http://schemas.microsoft.com/office/drawing/2014/main" id="{CE3054EB-FB16-4695-9916-AE835F8F0E01}"/>
              </a:ext>
            </a:extLst>
          </p:cNvPr>
          <p:cNvSpPr txBox="1"/>
          <p:nvPr/>
        </p:nvSpPr>
        <p:spPr>
          <a:xfrm>
            <a:off x="1611357" y="2804526"/>
            <a:ext cx="15393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Using linguistic classifications</a:t>
            </a:r>
          </a:p>
        </p:txBody>
      </p:sp>
      <p:sp>
        <p:nvSpPr>
          <p:cNvPr id="1046" name="TextBox 1045">
            <a:extLst>
              <a:ext uri="{FF2B5EF4-FFF2-40B4-BE49-F238E27FC236}">
                <a16:creationId xmlns:a16="http://schemas.microsoft.com/office/drawing/2014/main" id="{B3CEFE93-741D-4F65-B364-4C780B48209D}"/>
              </a:ext>
            </a:extLst>
          </p:cNvPr>
          <p:cNvSpPr txBox="1"/>
          <p:nvPr/>
        </p:nvSpPr>
        <p:spPr>
          <a:xfrm>
            <a:off x="2644268" y="2309825"/>
            <a:ext cx="16871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Analysing meanings in context</a:t>
            </a:r>
          </a:p>
        </p:txBody>
      </p:sp>
      <p:sp>
        <p:nvSpPr>
          <p:cNvPr id="1054" name="TextBox 1053">
            <a:extLst>
              <a:ext uri="{FF2B5EF4-FFF2-40B4-BE49-F238E27FC236}">
                <a16:creationId xmlns:a16="http://schemas.microsoft.com/office/drawing/2014/main" id="{62B77E20-9127-4953-BE2C-F2E5A1BAA1D9}"/>
              </a:ext>
            </a:extLst>
          </p:cNvPr>
          <p:cNvSpPr txBox="1"/>
          <p:nvPr/>
        </p:nvSpPr>
        <p:spPr>
          <a:xfrm>
            <a:off x="2389962" y="4419137"/>
            <a:ext cx="10354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Writing creatively in a range of formats</a:t>
            </a:r>
          </a:p>
        </p:txBody>
      </p:sp>
      <p:sp>
        <p:nvSpPr>
          <p:cNvPr id="291" name="TextBox 52">
            <a:extLst>
              <a:ext uri="{FF2B5EF4-FFF2-40B4-BE49-F238E27FC236}">
                <a16:creationId xmlns:a16="http://schemas.microsoft.com/office/drawing/2014/main" id="{81B9B6F4-A339-4843-872F-2F00603E5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1499" y="10395338"/>
            <a:ext cx="2078274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600" b="1" dirty="0">
                <a:solidFill>
                  <a:schemeClr val="bg1"/>
                </a:solidFill>
                <a:latin typeface="+mn-lt"/>
              </a:rPr>
              <a:t>Revision &amp; </a:t>
            </a:r>
          </a:p>
          <a:p>
            <a:pPr algn="ctr" eaLnBrk="1" hangingPunct="1"/>
            <a:r>
              <a:rPr lang="en-GB" altLang="en-US" sz="1600" b="1" dirty="0">
                <a:solidFill>
                  <a:schemeClr val="bg1"/>
                </a:solidFill>
                <a:latin typeface="+mn-lt"/>
              </a:rPr>
              <a:t>Summer Exams</a:t>
            </a:r>
            <a:endParaRPr lang="en-US" altLang="en-US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92" name="TextBox 291">
            <a:extLst>
              <a:ext uri="{FF2B5EF4-FFF2-40B4-BE49-F238E27FC236}">
                <a16:creationId xmlns:a16="http://schemas.microsoft.com/office/drawing/2014/main" id="{66674BEB-744D-44BC-B35A-015B880CBC43}"/>
              </a:ext>
            </a:extLst>
          </p:cNvPr>
          <p:cNvSpPr txBox="1"/>
          <p:nvPr/>
        </p:nvSpPr>
        <p:spPr>
          <a:xfrm>
            <a:off x="8076425" y="9429457"/>
            <a:ext cx="1578958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400" dirty="0">
                <a:cs typeface="Calibri" panose="020F0502020204030204" pitchFamily="34" charset="0"/>
              </a:rPr>
              <a:t>NEA: students decide on topics and collect data for their investigations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E35D89F7-C68B-4483-A91B-0FE37D88E2E7}"/>
              </a:ext>
            </a:extLst>
          </p:cNvPr>
          <p:cNvSpPr txBox="1"/>
          <p:nvPr/>
        </p:nvSpPr>
        <p:spPr>
          <a:xfrm>
            <a:off x="6021244" y="14023206"/>
            <a:ext cx="1530823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Spoken Language of the Media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3DDF93EB-8DE3-4CE4-8B21-5BD9051BB083}"/>
              </a:ext>
            </a:extLst>
          </p:cNvPr>
          <p:cNvSpPr txBox="1"/>
          <p:nvPr/>
        </p:nvSpPr>
        <p:spPr>
          <a:xfrm>
            <a:off x="5319594" y="15646434"/>
            <a:ext cx="131964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Film</a:t>
            </a:r>
            <a:br>
              <a:rPr lang="en-GB" sz="1400" dirty="0"/>
            </a:br>
            <a:r>
              <a:rPr lang="en-GB" sz="1400" dirty="0"/>
              <a:t>Review Writing</a:t>
            </a:r>
            <a:endParaRPr lang="en-GB" sz="1200" dirty="0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E93A4DFC-A4E2-4C20-B6E0-26FEB4F16E95}"/>
              </a:ext>
            </a:extLst>
          </p:cNvPr>
          <p:cNvSpPr txBox="1"/>
          <p:nvPr/>
        </p:nvSpPr>
        <p:spPr>
          <a:xfrm>
            <a:off x="4001405" y="15625540"/>
            <a:ext cx="1187099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TV Chefs &amp; Celebrities</a:t>
            </a:r>
            <a:br>
              <a:rPr lang="en-GB" sz="1400" b="1" dirty="0"/>
            </a:br>
            <a:r>
              <a:rPr lang="en-GB" sz="1400" dirty="0"/>
              <a:t>Food writing</a:t>
            </a:r>
            <a:br>
              <a:rPr lang="en-GB" sz="1400" dirty="0"/>
            </a:br>
            <a:r>
              <a:rPr lang="en-GB" sz="1400" dirty="0"/>
              <a:t>Blog writing</a:t>
            </a:r>
            <a:endParaRPr lang="en-GB" sz="1400" b="1" dirty="0"/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8468DD00-D1BA-4F73-880C-E8EF4DD5C342}"/>
              </a:ext>
            </a:extLst>
          </p:cNvPr>
          <p:cNvSpPr txBox="1"/>
          <p:nvPr/>
        </p:nvSpPr>
        <p:spPr>
          <a:xfrm>
            <a:off x="2706024" y="15774864"/>
            <a:ext cx="1164291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Promotional Texts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5F953612-4B91-4C41-9E0F-DD1AD40CA963}"/>
              </a:ext>
            </a:extLst>
          </p:cNvPr>
          <p:cNvSpPr txBox="1"/>
          <p:nvPr/>
        </p:nvSpPr>
        <p:spPr>
          <a:xfrm>
            <a:off x="2970563" y="13748785"/>
            <a:ext cx="1084981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Mock Exam Preparation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4E600885-7D38-4B4A-B47E-5E3D5DB0AB47}"/>
              </a:ext>
            </a:extLst>
          </p:cNvPr>
          <p:cNvSpPr txBox="1"/>
          <p:nvPr/>
        </p:nvSpPr>
        <p:spPr>
          <a:xfrm>
            <a:off x="1847471" y="14260917"/>
            <a:ext cx="1084981" cy="307777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Mock Exams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A825C46E-7B25-4B03-B975-00F1897EF9A7}"/>
              </a:ext>
            </a:extLst>
          </p:cNvPr>
          <p:cNvSpPr txBox="1"/>
          <p:nvPr/>
        </p:nvSpPr>
        <p:spPr>
          <a:xfrm>
            <a:off x="4482485" y="12037933"/>
            <a:ext cx="1084981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Data Study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6A0E88BE-6C3F-4ADF-92CC-C4A394192510}"/>
              </a:ext>
            </a:extLst>
          </p:cNvPr>
          <p:cNvSpPr txBox="1"/>
          <p:nvPr/>
        </p:nvSpPr>
        <p:spPr>
          <a:xfrm>
            <a:off x="4072847" y="14184658"/>
            <a:ext cx="1705178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Politics &amp; The Law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D2F19A37-8446-4B6B-AABF-AC6542C48111}"/>
              </a:ext>
            </a:extLst>
          </p:cNvPr>
          <p:cNvSpPr txBox="1"/>
          <p:nvPr/>
        </p:nvSpPr>
        <p:spPr>
          <a:xfrm>
            <a:off x="120349" y="12646940"/>
            <a:ext cx="1031286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Language &amp; Power</a:t>
            </a:r>
          </a:p>
        </p:txBody>
      </p: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3626135B-5203-4D33-9B85-D2A3EFD5CF24}"/>
              </a:ext>
            </a:extLst>
          </p:cNvPr>
          <p:cNvCxnSpPr>
            <a:cxnSpLocks/>
          </p:cNvCxnSpPr>
          <p:nvPr/>
        </p:nvCxnSpPr>
        <p:spPr>
          <a:xfrm flipV="1">
            <a:off x="7049461" y="12997452"/>
            <a:ext cx="0" cy="39236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TextBox 163">
            <a:extLst>
              <a:ext uri="{FF2B5EF4-FFF2-40B4-BE49-F238E27FC236}">
                <a16:creationId xmlns:a16="http://schemas.microsoft.com/office/drawing/2014/main" id="{C983EABE-0F4B-4477-B351-6E9638EA1F52}"/>
              </a:ext>
            </a:extLst>
          </p:cNvPr>
          <p:cNvSpPr txBox="1"/>
          <p:nvPr/>
        </p:nvSpPr>
        <p:spPr>
          <a:xfrm>
            <a:off x="158562" y="15255119"/>
            <a:ext cx="1451612" cy="7386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Standard &amp; Non-Standard English (1)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40DCCE72-8E70-49BF-81BB-606D43348A31}"/>
              </a:ext>
            </a:extLst>
          </p:cNvPr>
          <p:cNvSpPr txBox="1"/>
          <p:nvPr/>
        </p:nvSpPr>
        <p:spPr>
          <a:xfrm>
            <a:off x="4206586" y="13374793"/>
            <a:ext cx="1798605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Language &amp; Gender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BE2A6DD1-8C04-4BBB-9EC0-08632005271E}"/>
              </a:ext>
            </a:extLst>
          </p:cNvPr>
          <p:cNvSpPr txBox="1"/>
          <p:nvPr/>
        </p:nvSpPr>
        <p:spPr>
          <a:xfrm>
            <a:off x="6917755" y="13344416"/>
            <a:ext cx="1913374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Language &amp; Identity Investigations</a:t>
            </a:r>
          </a:p>
        </p:txBody>
      </p: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03253AB8-1078-49D3-B9F3-5356D60705D2}"/>
              </a:ext>
            </a:extLst>
          </p:cNvPr>
          <p:cNvCxnSpPr>
            <a:cxnSpLocks/>
          </p:cNvCxnSpPr>
          <p:nvPr/>
        </p:nvCxnSpPr>
        <p:spPr>
          <a:xfrm flipV="1">
            <a:off x="7745172" y="10951986"/>
            <a:ext cx="350861" cy="386280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7C60D29D-9D31-4B9F-98B0-BF89F14196AF}"/>
              </a:ext>
            </a:extLst>
          </p:cNvPr>
          <p:cNvCxnSpPr>
            <a:cxnSpLocks/>
          </p:cNvCxnSpPr>
          <p:nvPr/>
        </p:nvCxnSpPr>
        <p:spPr>
          <a:xfrm>
            <a:off x="3773259" y="10129761"/>
            <a:ext cx="6150" cy="373182"/>
          </a:xfrm>
          <a:prstGeom prst="line">
            <a:avLst/>
          </a:prstGeom>
          <a:ln>
            <a:solidFill>
              <a:srgbClr val="00FFCC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70" name="TextBox 169">
            <a:extLst>
              <a:ext uri="{FF2B5EF4-FFF2-40B4-BE49-F238E27FC236}">
                <a16:creationId xmlns:a16="http://schemas.microsoft.com/office/drawing/2014/main" id="{6AD625FF-F71C-4C1D-8C82-07E934FAF722}"/>
              </a:ext>
            </a:extLst>
          </p:cNvPr>
          <p:cNvSpPr txBox="1"/>
          <p:nvPr/>
        </p:nvSpPr>
        <p:spPr>
          <a:xfrm>
            <a:off x="3232328" y="9681736"/>
            <a:ext cx="1205438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cs typeface="Calibri" panose="020F0502020204030204" pitchFamily="34" charset="0"/>
              </a:rPr>
              <a:t>NEA: Improving Investigations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E00E408E-B780-4083-BB4F-2715BB4AD672}"/>
              </a:ext>
            </a:extLst>
          </p:cNvPr>
          <p:cNvSpPr txBox="1"/>
          <p:nvPr/>
        </p:nvSpPr>
        <p:spPr>
          <a:xfrm>
            <a:off x="2396309" y="11915074"/>
            <a:ext cx="1502911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cs typeface="Calibri" panose="020F0502020204030204" pitchFamily="34" charset="0"/>
              </a:rPr>
              <a:t>C21st English</a:t>
            </a:r>
          </a:p>
          <a:p>
            <a:pPr algn="ctr"/>
            <a:r>
              <a:rPr lang="en-GB" sz="1400" dirty="0">
                <a:cs typeface="Calibri" panose="020F0502020204030204" pitchFamily="34" charset="0"/>
              </a:rPr>
              <a:t>Development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73407E1A-9A9D-4481-A06D-669B2CE48F95}"/>
              </a:ext>
            </a:extLst>
          </p:cNvPr>
          <p:cNvSpPr txBox="1"/>
          <p:nvPr/>
        </p:nvSpPr>
        <p:spPr>
          <a:xfrm>
            <a:off x="1876078" y="9492574"/>
            <a:ext cx="1095697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Introduction to Language Acquisition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247C7F7F-85E5-4D98-8925-2A4504E8B202}"/>
              </a:ext>
            </a:extLst>
          </p:cNvPr>
          <p:cNvSpPr txBox="1"/>
          <p:nvPr/>
        </p:nvSpPr>
        <p:spPr>
          <a:xfrm>
            <a:off x="69756" y="8115900"/>
            <a:ext cx="962083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Revising Language &amp; Power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16AFCC5C-EF8F-4734-8144-AA8826023093}"/>
              </a:ext>
            </a:extLst>
          </p:cNvPr>
          <p:cNvSpPr txBox="1"/>
          <p:nvPr/>
        </p:nvSpPr>
        <p:spPr>
          <a:xfrm>
            <a:off x="1973329" y="7812829"/>
            <a:ext cx="1084981" cy="307777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Mock Exams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86DF0DBD-9078-4E67-A203-27B48B8B87B1}"/>
              </a:ext>
            </a:extLst>
          </p:cNvPr>
          <p:cNvSpPr txBox="1"/>
          <p:nvPr/>
        </p:nvSpPr>
        <p:spPr>
          <a:xfrm>
            <a:off x="2381027" y="11190577"/>
            <a:ext cx="1505977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Introduction to Language Change</a:t>
            </a:r>
          </a:p>
        </p:txBody>
      </p: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B3A1A6DD-D830-4FFC-B5D7-F775C307744F}"/>
              </a:ext>
            </a:extLst>
          </p:cNvPr>
          <p:cNvCxnSpPr>
            <a:cxnSpLocks/>
          </p:cNvCxnSpPr>
          <p:nvPr/>
        </p:nvCxnSpPr>
        <p:spPr>
          <a:xfrm>
            <a:off x="3795347" y="8113716"/>
            <a:ext cx="0" cy="2627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TextBox 177">
            <a:extLst>
              <a:ext uri="{FF2B5EF4-FFF2-40B4-BE49-F238E27FC236}">
                <a16:creationId xmlns:a16="http://schemas.microsoft.com/office/drawing/2014/main" id="{2889028A-EEF7-4FF5-8132-B33FB1FB928E}"/>
              </a:ext>
            </a:extLst>
          </p:cNvPr>
          <p:cNvSpPr txBox="1"/>
          <p:nvPr/>
        </p:nvSpPr>
        <p:spPr>
          <a:xfrm>
            <a:off x="3205202" y="7595591"/>
            <a:ext cx="1227999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Study &amp; Improvement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408251EC-5660-45DD-9616-D8BB8504744E}"/>
              </a:ext>
            </a:extLst>
          </p:cNvPr>
          <p:cNvSpPr txBox="1"/>
          <p:nvPr/>
        </p:nvSpPr>
        <p:spPr>
          <a:xfrm>
            <a:off x="4666775" y="7614130"/>
            <a:ext cx="1414412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C1 Study &amp; Improvement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5546F9EA-2E3A-4AF5-AC75-2A6D8D8B4DA3}"/>
              </a:ext>
            </a:extLst>
          </p:cNvPr>
          <p:cNvSpPr txBox="1"/>
          <p:nvPr/>
        </p:nvSpPr>
        <p:spPr>
          <a:xfrm>
            <a:off x="6327686" y="7629529"/>
            <a:ext cx="1407781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C2 Study &amp; Improvement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EB5BDE03-6B54-405A-A323-5B9D74CA5DF3}"/>
              </a:ext>
            </a:extLst>
          </p:cNvPr>
          <p:cNvSpPr txBox="1"/>
          <p:nvPr/>
        </p:nvSpPr>
        <p:spPr>
          <a:xfrm>
            <a:off x="4872561" y="9169130"/>
            <a:ext cx="2340592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Developing Language Change</a:t>
            </a:r>
          </a:p>
        </p:txBody>
      </p: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97D505E-D380-4DE7-8E7D-7E63FE533255}"/>
              </a:ext>
            </a:extLst>
          </p:cNvPr>
          <p:cNvCxnSpPr>
            <a:cxnSpLocks/>
            <a:stCxn id="184" idx="2"/>
          </p:cNvCxnSpPr>
          <p:nvPr/>
        </p:nvCxnSpPr>
        <p:spPr>
          <a:xfrm>
            <a:off x="1212416" y="7784326"/>
            <a:ext cx="373746" cy="688320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Box 183">
            <a:extLst>
              <a:ext uri="{FF2B5EF4-FFF2-40B4-BE49-F238E27FC236}">
                <a16:creationId xmlns:a16="http://schemas.microsoft.com/office/drawing/2014/main" id="{52B57FC1-A74C-458E-89F9-047EFD17EEBB}"/>
              </a:ext>
            </a:extLst>
          </p:cNvPr>
          <p:cNvSpPr txBox="1"/>
          <p:nvPr/>
        </p:nvSpPr>
        <p:spPr>
          <a:xfrm>
            <a:off x="710570" y="7261106"/>
            <a:ext cx="1003691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NEA submission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9A3C5281-1A74-4CAB-9FFC-3CC8FD19F2C9}"/>
              </a:ext>
            </a:extLst>
          </p:cNvPr>
          <p:cNvSpPr txBox="1"/>
          <p:nvPr/>
        </p:nvSpPr>
        <p:spPr>
          <a:xfrm>
            <a:off x="3781050" y="4426478"/>
            <a:ext cx="1362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Developing commentaries explaining the writer’s craft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1524D868-119B-4A93-BAB2-CDDF9D75DD7B}"/>
              </a:ext>
            </a:extLst>
          </p:cNvPr>
          <p:cNvSpPr txBox="1"/>
          <p:nvPr/>
        </p:nvSpPr>
        <p:spPr>
          <a:xfrm>
            <a:off x="3575203" y="3022981"/>
            <a:ext cx="17879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Comparative analysis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53059FCD-69CC-465A-A324-390C00C4DE47}"/>
              </a:ext>
            </a:extLst>
          </p:cNvPr>
          <p:cNvSpPr txBox="1"/>
          <p:nvPr/>
        </p:nvSpPr>
        <p:spPr>
          <a:xfrm>
            <a:off x="5319594" y="4414139"/>
            <a:ext cx="13628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Investigating trends in linguistic data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06A6C06-15E7-470E-935F-93395420D444}"/>
              </a:ext>
            </a:extLst>
          </p:cNvPr>
          <p:cNvSpPr txBox="1"/>
          <p:nvPr/>
        </p:nvSpPr>
        <p:spPr>
          <a:xfrm>
            <a:off x="4386729" y="2282293"/>
            <a:ext cx="2350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Critical discussion of language concepts and issues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7750E207-BB96-4845-BEF6-A538F1D464A2}"/>
              </a:ext>
            </a:extLst>
          </p:cNvPr>
          <p:cNvSpPr txBox="1"/>
          <p:nvPr/>
        </p:nvSpPr>
        <p:spPr>
          <a:xfrm>
            <a:off x="6068215" y="2826482"/>
            <a:ext cx="2094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Identifying and explaining grammatical structures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0DE1C7C6-2D2B-4CDE-833D-AB8F0CB7BC74}"/>
              </a:ext>
            </a:extLst>
          </p:cNvPr>
          <p:cNvSpPr txBox="1"/>
          <p:nvPr/>
        </p:nvSpPr>
        <p:spPr>
          <a:xfrm>
            <a:off x="6858138" y="4387303"/>
            <a:ext cx="1362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Understanding how genres have developed over time</a:t>
            </a:r>
          </a:p>
        </p:txBody>
      </p:sp>
      <p:sp>
        <p:nvSpPr>
          <p:cNvPr id="118" name="TextBox 52">
            <a:extLst>
              <a:ext uri="{FF2B5EF4-FFF2-40B4-BE49-F238E27FC236}">
                <a16:creationId xmlns:a16="http://schemas.microsoft.com/office/drawing/2014/main" id="{69888AC1-04EB-4546-9653-96ADFC9A2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7791" y="6325589"/>
            <a:ext cx="1966570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Revision &amp; Development</a:t>
            </a:r>
            <a:endParaRPr lang="en-US" altLang="en-US" sz="24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5B35CD6B-7946-4723-BDE3-C9CBC39944CC}"/>
              </a:ext>
            </a:extLst>
          </p:cNvPr>
          <p:cNvCxnSpPr>
            <a:cxnSpLocks/>
            <a:stCxn id="164" idx="0"/>
            <a:endCxn id="131" idx="3"/>
          </p:cNvCxnSpPr>
          <p:nvPr/>
        </p:nvCxnSpPr>
        <p:spPr>
          <a:xfrm flipV="1">
            <a:off x="884368" y="14934424"/>
            <a:ext cx="421156" cy="320695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>
            <a:extLst>
              <a:ext uri="{FF2B5EF4-FFF2-40B4-BE49-F238E27FC236}">
                <a16:creationId xmlns:a16="http://schemas.microsoft.com/office/drawing/2014/main" id="{0B436A85-BE3A-4238-814F-6458A465BC42}"/>
              </a:ext>
            </a:extLst>
          </p:cNvPr>
          <p:cNvSpPr txBox="1"/>
          <p:nvPr/>
        </p:nvSpPr>
        <p:spPr>
          <a:xfrm>
            <a:off x="5976672" y="14934424"/>
            <a:ext cx="170517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</a:rPr>
              <a:t>Sept-Oct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3A21938-2754-49E6-B295-205D58D6CE6E}"/>
              </a:ext>
            </a:extLst>
          </p:cNvPr>
          <p:cNvSpPr txBox="1"/>
          <p:nvPr/>
        </p:nvSpPr>
        <p:spPr>
          <a:xfrm>
            <a:off x="3646641" y="14908495"/>
            <a:ext cx="170517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</a:rPr>
              <a:t>Nov-Dec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4FDACCEB-5A99-419C-ACA5-C00EF52891D3}"/>
              </a:ext>
            </a:extLst>
          </p:cNvPr>
          <p:cNvSpPr txBox="1"/>
          <p:nvPr/>
        </p:nvSpPr>
        <p:spPr>
          <a:xfrm rot="5400000">
            <a:off x="452935" y="13927946"/>
            <a:ext cx="170517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</a:rPr>
              <a:t>Jan-Feb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1338E53-F7BF-4B97-AD10-7C533B470FB9}"/>
              </a:ext>
            </a:extLst>
          </p:cNvPr>
          <p:cNvSpPr txBox="1"/>
          <p:nvPr/>
        </p:nvSpPr>
        <p:spPr>
          <a:xfrm>
            <a:off x="3391366" y="12736979"/>
            <a:ext cx="170517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</a:rPr>
              <a:t>Feb-March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D201AA7B-DABD-4D81-A6C6-9DD5ADEEDDDF}"/>
              </a:ext>
            </a:extLst>
          </p:cNvPr>
          <p:cNvSpPr txBox="1"/>
          <p:nvPr/>
        </p:nvSpPr>
        <p:spPr>
          <a:xfrm>
            <a:off x="6732895" y="12697114"/>
            <a:ext cx="170517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</a:rPr>
              <a:t>April-May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37FA4252-B3CF-499C-8091-ECE72552A12A}"/>
              </a:ext>
            </a:extLst>
          </p:cNvPr>
          <p:cNvSpPr txBox="1"/>
          <p:nvPr/>
        </p:nvSpPr>
        <p:spPr>
          <a:xfrm>
            <a:off x="7521568" y="10639482"/>
            <a:ext cx="14704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</a:rPr>
              <a:t>June-July</a:t>
            </a:r>
          </a:p>
        </p:txBody>
      </p: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15BCE6A-DB91-4A30-8F99-889A663CCD5B}"/>
              </a:ext>
            </a:extLst>
          </p:cNvPr>
          <p:cNvCxnSpPr>
            <a:cxnSpLocks/>
          </p:cNvCxnSpPr>
          <p:nvPr/>
        </p:nvCxnSpPr>
        <p:spPr>
          <a:xfrm flipV="1">
            <a:off x="3505255" y="15300710"/>
            <a:ext cx="0" cy="47415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>
            <a:extLst>
              <a:ext uri="{FF2B5EF4-FFF2-40B4-BE49-F238E27FC236}">
                <a16:creationId xmlns:a16="http://schemas.microsoft.com/office/drawing/2014/main" id="{2D31AE45-2332-45EC-A8BD-3563C9014412}"/>
              </a:ext>
            </a:extLst>
          </p:cNvPr>
          <p:cNvSpPr txBox="1"/>
          <p:nvPr/>
        </p:nvSpPr>
        <p:spPr>
          <a:xfrm>
            <a:off x="6205922" y="11662295"/>
            <a:ext cx="1451612" cy="7386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Standard &amp; Non-Standard English (2)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CC61D4B1-836C-4001-98E8-18F541C33B82}"/>
              </a:ext>
            </a:extLst>
          </p:cNvPr>
          <p:cNvSpPr txBox="1"/>
          <p:nvPr/>
        </p:nvSpPr>
        <p:spPr>
          <a:xfrm>
            <a:off x="6038626" y="11200200"/>
            <a:ext cx="1985903" cy="307777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Mock Exam Preparation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83F1236B-7587-4550-B109-BB7E4DDBD65A}"/>
              </a:ext>
            </a:extLst>
          </p:cNvPr>
          <p:cNvSpPr txBox="1"/>
          <p:nvPr/>
        </p:nvSpPr>
        <p:spPr>
          <a:xfrm>
            <a:off x="6772212" y="9913067"/>
            <a:ext cx="1084981" cy="307777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Mock Exams</a:t>
            </a:r>
          </a:p>
        </p:txBody>
      </p: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0B424371-7010-4183-8C97-F53D8264AD34}"/>
              </a:ext>
            </a:extLst>
          </p:cNvPr>
          <p:cNvCxnSpPr>
            <a:cxnSpLocks/>
          </p:cNvCxnSpPr>
          <p:nvPr/>
        </p:nvCxnSpPr>
        <p:spPr>
          <a:xfrm>
            <a:off x="7574528" y="10173152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>
            <a:extLst>
              <a:ext uri="{FF2B5EF4-FFF2-40B4-BE49-F238E27FC236}">
                <a16:creationId xmlns:a16="http://schemas.microsoft.com/office/drawing/2014/main" id="{4DE0F2BF-B070-47DC-87F3-08DCD67CE319}"/>
              </a:ext>
            </a:extLst>
          </p:cNvPr>
          <p:cNvSpPr txBox="1"/>
          <p:nvPr/>
        </p:nvSpPr>
        <p:spPr>
          <a:xfrm>
            <a:off x="2245992" y="10541988"/>
            <a:ext cx="170517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</a:rPr>
              <a:t>Sept-Oct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745D2EE2-863F-4643-8898-43046BDB3952}"/>
              </a:ext>
            </a:extLst>
          </p:cNvPr>
          <p:cNvSpPr txBox="1"/>
          <p:nvPr/>
        </p:nvSpPr>
        <p:spPr>
          <a:xfrm rot="5400000">
            <a:off x="543579" y="9259929"/>
            <a:ext cx="170517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</a:rPr>
              <a:t>Nov-Dec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DC4D187C-30C3-4D85-89D6-8F0E3A2B14B8}"/>
              </a:ext>
            </a:extLst>
          </p:cNvPr>
          <p:cNvSpPr txBox="1"/>
          <p:nvPr/>
        </p:nvSpPr>
        <p:spPr>
          <a:xfrm>
            <a:off x="2395468" y="8442024"/>
            <a:ext cx="170517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</a:rPr>
              <a:t>Jan-Feb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6D636F70-B659-4E5D-BBD9-E07D6B32FBDA}"/>
              </a:ext>
            </a:extLst>
          </p:cNvPr>
          <p:cNvSpPr txBox="1"/>
          <p:nvPr/>
        </p:nvSpPr>
        <p:spPr>
          <a:xfrm>
            <a:off x="5271884" y="8419066"/>
            <a:ext cx="170517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</a:rPr>
              <a:t>Feb-March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507172B5-D90C-489D-8D18-F3036B8E1BD9}"/>
              </a:ext>
            </a:extLst>
          </p:cNvPr>
          <p:cNvSpPr txBox="1"/>
          <p:nvPr/>
        </p:nvSpPr>
        <p:spPr>
          <a:xfrm rot="5400000">
            <a:off x="7830469" y="7382661"/>
            <a:ext cx="170517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</a:rPr>
              <a:t>April-May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A02780BF-337C-446D-960E-67D516E33EC3}"/>
              </a:ext>
            </a:extLst>
          </p:cNvPr>
          <p:cNvSpPr txBox="1"/>
          <p:nvPr/>
        </p:nvSpPr>
        <p:spPr>
          <a:xfrm>
            <a:off x="86220" y="10377872"/>
            <a:ext cx="1505977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Language Change</a:t>
            </a:r>
          </a:p>
          <a:p>
            <a:pPr algn="ctr"/>
            <a:r>
              <a:rPr lang="en-GB" sz="1400" dirty="0"/>
              <a:t>Development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CF2A0868-1A31-46B8-89BE-008FC00AFE14}"/>
              </a:ext>
            </a:extLst>
          </p:cNvPr>
          <p:cNvSpPr txBox="1"/>
          <p:nvPr/>
        </p:nvSpPr>
        <p:spPr>
          <a:xfrm>
            <a:off x="2210220" y="8939673"/>
            <a:ext cx="1650876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Language Acquisition</a:t>
            </a:r>
          </a:p>
          <a:p>
            <a:pPr algn="ctr"/>
            <a:r>
              <a:rPr lang="en-GB" sz="1200" dirty="0"/>
              <a:t>Development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AB347E2A-3A57-4202-B296-3939EBA56D91}"/>
              </a:ext>
            </a:extLst>
          </p:cNvPr>
          <p:cNvSpPr txBox="1"/>
          <p:nvPr/>
        </p:nvSpPr>
        <p:spPr>
          <a:xfrm>
            <a:off x="74311" y="9259524"/>
            <a:ext cx="810057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C3 Revision</a:t>
            </a:r>
            <a:endParaRPr lang="en-GB" sz="1200" dirty="0"/>
          </a:p>
        </p:txBody>
      </p: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0347881E-076A-4C95-8996-3B5830DB4EC1}"/>
              </a:ext>
            </a:extLst>
          </p:cNvPr>
          <p:cNvCxnSpPr>
            <a:cxnSpLocks/>
          </p:cNvCxnSpPr>
          <p:nvPr/>
        </p:nvCxnSpPr>
        <p:spPr>
          <a:xfrm>
            <a:off x="880207" y="9528222"/>
            <a:ext cx="254547" cy="2034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618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36412b4-f605-4a0e-9721-468d2a88b97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D26B4F00F00A40A50C9172C4B22F22" ma:contentTypeVersion="26" ma:contentTypeDescription="Create a new document." ma:contentTypeScope="" ma:versionID="4ecab758a1ff0d07551da865adfc59e6">
  <xsd:schema xmlns:xsd="http://www.w3.org/2001/XMLSchema" xmlns:xs="http://www.w3.org/2001/XMLSchema" xmlns:p="http://schemas.microsoft.com/office/2006/metadata/properties" xmlns:ns2="3531846c-d046-4591-83da-72e70d1ce913" xmlns:ns3="136412b4-f605-4a0e-9721-468d2a88b977" targetNamespace="http://schemas.microsoft.com/office/2006/metadata/properties" ma:root="true" ma:fieldsID="541bb5476a61c8520f786e987e00fefd" ns2:_="" ns3:_="">
    <xsd:import namespace="3531846c-d046-4591-83da-72e70d1ce913"/>
    <xsd:import namespace="136412b4-f605-4a0e-9721-468d2a88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1846c-d046-4591-83da-72e70d1ce9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412b4-f605-4a0e-9721-468d2a88b97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6809498-a686-4d8a-b8a2-23c810981bcd}" ma:internalName="TaxCatchAll" ma:showField="CatchAllData" ma:web="136412b4-f605-4a0e-9721-468d2a88b9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F5D2E5B-88C2-40CF-B620-02E9C7F5C08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D7B0E2-0D51-4A44-AF7A-9CB3B1FCA8E9}">
  <ds:schemaRefs>
    <ds:schemaRef ds:uri="http://schemas.microsoft.com/office/2006/metadata/properties"/>
    <ds:schemaRef ds:uri="http://schemas.microsoft.com/office/2006/documentManagement/types"/>
    <ds:schemaRef ds:uri="32171d42-73d6-4db1-989d-aa03357a5aa0"/>
    <ds:schemaRef ds:uri="http://purl.org/dc/terms/"/>
    <ds:schemaRef ds:uri="http://schemas.microsoft.com/office/infopath/2007/PartnerControls"/>
    <ds:schemaRef ds:uri="http://www.w3.org/XML/1998/namespace"/>
    <ds:schemaRef ds:uri="http://purl.org/dc/elements/1.1/"/>
    <ds:schemaRef ds:uri="http://schemas.openxmlformats.org/package/2006/metadata/core-properties"/>
    <ds:schemaRef ds:uri="d506c334-a33e-4786-8a05-7d07526c435b"/>
    <ds:schemaRef ds:uri="http://purl.org/dc/dcmitype/"/>
    <ds:schemaRef ds:uri="5cfed6a3-34d1-4441-a789-091e82b3a91d"/>
    <ds:schemaRef ds:uri="099e10e1-c00c-4051-a05b-58e50f26a28a"/>
  </ds:schemaRefs>
</ds:datastoreItem>
</file>

<file path=customXml/itemProps3.xml><?xml version="1.0" encoding="utf-8"?>
<ds:datastoreItem xmlns:ds="http://schemas.openxmlformats.org/officeDocument/2006/customXml" ds:itemID="{F4E06FB6-C7DF-4000-90C1-5A24BD6CA1C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20116</TotalTime>
  <Words>218</Words>
  <Application>Microsoft Office PowerPoint</Application>
  <PresentationFormat>Custom</PresentationFormat>
  <Paragraphs>71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 Condensed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Nawaz</dc:creator>
  <cp:lastModifiedBy>Stacy Dawber</cp:lastModifiedBy>
  <cp:revision>517</cp:revision>
  <cp:lastPrinted>2021-07-19T13:03:35Z</cp:lastPrinted>
  <dcterms:created xsi:type="dcterms:W3CDTF">2018-02-08T08:28:53Z</dcterms:created>
  <dcterms:modified xsi:type="dcterms:W3CDTF">2024-07-12T11:27:19Z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0x010100EA3345D9639A0D45BB42D8BE48517526</vt:lpwstr>
  </property>
  <property fmtid="{D5CDD505-2E9C-101B-9397-08002B2CF9AE}" pid="3" name="Order">
    <vt:r8>274200</vt:r8>
  </property>
</Properties>
</file>