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8" r:id="rId5"/>
  </p:sldIdLst>
  <p:sldSz cx="9720263" cy="17640300"/>
  <p:notesSz cx="6797675" cy="9926638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3399"/>
    <a:srgbClr val="00FFCC"/>
    <a:srgbClr val="00B800"/>
    <a:srgbClr val="2CB22C"/>
    <a:srgbClr val="00CC00"/>
    <a:srgbClr val="00FF00"/>
    <a:srgbClr val="00B050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8" autoAdjust="0"/>
    <p:restoredTop sz="43141" autoAdjust="0"/>
  </p:normalViewPr>
  <p:slideViewPr>
    <p:cSldViewPr snapToGrid="0">
      <p:cViewPr varScale="1">
        <p:scale>
          <a:sx n="45" d="100"/>
          <a:sy n="45" d="100"/>
        </p:scale>
        <p:origin x="3468" y="66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/>
          <a:lstStyle>
            <a:lvl1pPr algn="l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/>
          <a:lstStyle>
            <a:lvl1pPr algn="r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7/12/2024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1" rIns="91404" bIns="4570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</p:spPr>
        <p:txBody>
          <a:bodyPr vert="horz" lIns="91404" tIns="45701" rIns="91404" bIns="45701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 anchor="b"/>
          <a:lstStyle>
            <a:lvl1pPr algn="l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wrap="square" lIns="91404" tIns="45701" rIns="91404" bIns="457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031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660" indent="-285638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553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576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599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619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643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664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86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8511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072198" y="14758522"/>
            <a:ext cx="6365875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695368" y="12883956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321307" y="10416428"/>
            <a:ext cx="2840847" cy="2762390"/>
          </a:xfrm>
          <a:prstGeom prst="blockArc">
            <a:avLst>
              <a:gd name="adj1" fmla="val 10006822"/>
              <a:gd name="adj2" fmla="val 21229194"/>
              <a:gd name="adj3" fmla="val 2237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107042" y="12588654"/>
            <a:ext cx="5842000" cy="62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2011651" y="10376530"/>
            <a:ext cx="5929312" cy="61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5912267">
            <a:off x="744791" y="8535114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513312" y="6411280"/>
            <a:ext cx="2739284" cy="2290965"/>
          </a:xfrm>
          <a:prstGeom prst="blockArc">
            <a:avLst>
              <a:gd name="adj1" fmla="val 10630803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158099" y="8284318"/>
            <a:ext cx="5961062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1917459" y="6186098"/>
            <a:ext cx="5827713" cy="6508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8024529" y="14397422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647881" y="14649054"/>
            <a:ext cx="69850" cy="71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712504" y="15729335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2596166" y="12331072"/>
            <a:ext cx="109859" cy="921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5858399" y="12434809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313424"/>
            <a:ext cx="972026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44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A LEVEL ENGLISH LANGUAGE </a:t>
            </a:r>
          </a:p>
          <a:p>
            <a:pPr algn="ctr" eaLnBrk="0" hangingPunct="0"/>
            <a:r>
              <a:rPr lang="en-GB" altLang="en-US" sz="5400" b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LEARNING JOURNEY </a:t>
            </a:r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BDF269D9-6630-4FEF-92EB-4F1B24A36994}"/>
              </a:ext>
            </a:extLst>
          </p:cNvPr>
          <p:cNvSpPr/>
          <p:nvPr/>
        </p:nvSpPr>
        <p:spPr>
          <a:xfrm>
            <a:off x="4456301" y="9897147"/>
            <a:ext cx="1175575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19" name="TextBox 59">
            <a:extLst>
              <a:ext uri="{FF2B5EF4-FFF2-40B4-BE49-F238E27FC236}">
                <a16:creationId xmlns:a16="http://schemas.microsoft.com/office/drawing/2014/main" id="{65DF8BB1-DABF-400C-A885-0E16151A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864" y="10191509"/>
            <a:ext cx="814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20" name="TextBox 58">
            <a:extLst>
              <a:ext uri="{FF2B5EF4-FFF2-40B4-BE49-F238E27FC236}">
                <a16:creationId xmlns:a16="http://schemas.microsoft.com/office/drawing/2014/main" id="{1A406321-EF07-4296-9F91-D88621E3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850" y="9995228"/>
            <a:ext cx="814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C1A75DD-D74A-495C-B33C-764FFA7BEBAE}"/>
              </a:ext>
            </a:extLst>
          </p:cNvPr>
          <p:cNvSpPr/>
          <p:nvPr/>
        </p:nvSpPr>
        <p:spPr>
          <a:xfrm>
            <a:off x="7818747" y="14410859"/>
            <a:ext cx="12144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33" name="TextBox 59">
            <a:extLst>
              <a:ext uri="{FF2B5EF4-FFF2-40B4-BE49-F238E27FC236}">
                <a16:creationId xmlns:a16="http://schemas.microsoft.com/office/drawing/2014/main" id="{CF129AAF-7EBF-4224-AD20-544A1F18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9754" y="14794388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34" name="TextBox 58">
            <a:extLst>
              <a:ext uri="{FF2B5EF4-FFF2-40B4-BE49-F238E27FC236}">
                <a16:creationId xmlns:a16="http://schemas.microsoft.com/office/drawing/2014/main" id="{0C36E098-CD46-46DF-BFA5-F4199A30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121" y="14610580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C591EAA-BE06-4285-9F54-80663BA431B5}"/>
              </a:ext>
            </a:extLst>
          </p:cNvPr>
          <p:cNvCxnSpPr>
            <a:cxnSpLocks/>
          </p:cNvCxnSpPr>
          <p:nvPr/>
        </p:nvCxnSpPr>
        <p:spPr>
          <a:xfrm>
            <a:off x="6829261" y="14583111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345DE6-8F1A-43DC-9C3C-5D693850572C}"/>
              </a:ext>
            </a:extLst>
          </p:cNvPr>
          <p:cNvCxnSpPr>
            <a:cxnSpLocks/>
          </p:cNvCxnSpPr>
          <p:nvPr/>
        </p:nvCxnSpPr>
        <p:spPr>
          <a:xfrm flipV="1">
            <a:off x="7421492" y="15234751"/>
            <a:ext cx="0" cy="39236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A8DCE1B0-685A-403A-A5FE-E8F98F9F801E}"/>
              </a:ext>
            </a:extLst>
          </p:cNvPr>
          <p:cNvCxnSpPr>
            <a:cxnSpLocks/>
          </p:cNvCxnSpPr>
          <p:nvPr/>
        </p:nvCxnSpPr>
        <p:spPr>
          <a:xfrm flipV="1">
            <a:off x="6174265" y="15234752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317A66-A348-46E1-ABA5-46DAB7116304}"/>
              </a:ext>
            </a:extLst>
          </p:cNvPr>
          <p:cNvSpPr/>
          <p:nvPr/>
        </p:nvSpPr>
        <p:spPr>
          <a:xfrm>
            <a:off x="3205202" y="14691256"/>
            <a:ext cx="84035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785316DD-7B8F-4AED-8335-02B740B0E86B}"/>
              </a:ext>
            </a:extLst>
          </p:cNvPr>
          <p:cNvCxnSpPr>
            <a:cxnSpLocks/>
          </p:cNvCxnSpPr>
          <p:nvPr/>
        </p:nvCxnSpPr>
        <p:spPr>
          <a:xfrm flipV="1">
            <a:off x="4567461" y="15203315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BE7D8E02-F817-4EC4-A2E6-82F717C17281}"/>
              </a:ext>
            </a:extLst>
          </p:cNvPr>
          <p:cNvCxnSpPr>
            <a:cxnSpLocks/>
          </p:cNvCxnSpPr>
          <p:nvPr/>
        </p:nvCxnSpPr>
        <p:spPr>
          <a:xfrm>
            <a:off x="4487895" y="14480844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B6BE209F-9D0F-4EAC-AB47-C257D732A274}"/>
              </a:ext>
            </a:extLst>
          </p:cNvPr>
          <p:cNvCxnSpPr>
            <a:cxnSpLocks/>
            <a:stCxn id="151" idx="3"/>
          </p:cNvCxnSpPr>
          <p:nvPr/>
        </p:nvCxnSpPr>
        <p:spPr>
          <a:xfrm>
            <a:off x="1151635" y="12908550"/>
            <a:ext cx="196806" cy="13620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04B02DDC-ECD6-4BBC-A7DF-AD416636E586}"/>
              </a:ext>
            </a:extLst>
          </p:cNvPr>
          <p:cNvCxnSpPr>
            <a:cxnSpLocks/>
          </p:cNvCxnSpPr>
          <p:nvPr/>
        </p:nvCxnSpPr>
        <p:spPr>
          <a:xfrm>
            <a:off x="2345105" y="14546426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567007B7-574A-47E2-BB89-879BE5B93D68}"/>
              </a:ext>
            </a:extLst>
          </p:cNvPr>
          <p:cNvCxnSpPr>
            <a:cxnSpLocks/>
          </p:cNvCxnSpPr>
          <p:nvPr/>
        </p:nvCxnSpPr>
        <p:spPr>
          <a:xfrm>
            <a:off x="3518939" y="14085381"/>
            <a:ext cx="13517" cy="74785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073109D8-31FC-4F49-AA5A-85C098C917F1}"/>
              </a:ext>
            </a:extLst>
          </p:cNvPr>
          <p:cNvCxnSpPr>
            <a:cxnSpLocks/>
          </p:cNvCxnSpPr>
          <p:nvPr/>
        </p:nvCxnSpPr>
        <p:spPr>
          <a:xfrm flipV="1">
            <a:off x="4925436" y="13094193"/>
            <a:ext cx="0" cy="306589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E1A5B9A1-1A0A-423F-93C6-433BB5E7D475}"/>
              </a:ext>
            </a:extLst>
          </p:cNvPr>
          <p:cNvCxnSpPr>
            <a:cxnSpLocks/>
          </p:cNvCxnSpPr>
          <p:nvPr/>
        </p:nvCxnSpPr>
        <p:spPr>
          <a:xfrm>
            <a:off x="7649277" y="12266266"/>
            <a:ext cx="285987" cy="299293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18D099F4-D72B-45E0-9F08-E671AF9B40A7}"/>
              </a:ext>
            </a:extLst>
          </p:cNvPr>
          <p:cNvCxnSpPr>
            <a:cxnSpLocks/>
          </p:cNvCxnSpPr>
          <p:nvPr/>
        </p:nvCxnSpPr>
        <p:spPr>
          <a:xfrm flipH="1">
            <a:off x="8907023" y="10328572"/>
            <a:ext cx="362687" cy="804034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F0B43ABB-C514-4869-8A5B-146491E0D0FC}"/>
              </a:ext>
            </a:extLst>
          </p:cNvPr>
          <p:cNvCxnSpPr>
            <a:cxnSpLocks/>
            <a:stCxn id="171" idx="2"/>
          </p:cNvCxnSpPr>
          <p:nvPr/>
        </p:nvCxnSpPr>
        <p:spPr>
          <a:xfrm>
            <a:off x="3147765" y="12438294"/>
            <a:ext cx="0" cy="298685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E145FC6E-E57B-4E1B-B481-4B8421906D39}"/>
              </a:ext>
            </a:extLst>
          </p:cNvPr>
          <p:cNvSpPr/>
          <p:nvPr/>
        </p:nvSpPr>
        <p:spPr>
          <a:xfrm rot="20399505">
            <a:off x="8248401" y="11441615"/>
            <a:ext cx="941619" cy="1170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95EF70D4-A096-41CC-A5D9-F3B0086030D8}"/>
              </a:ext>
            </a:extLst>
          </p:cNvPr>
          <p:cNvCxnSpPr>
            <a:cxnSpLocks/>
          </p:cNvCxnSpPr>
          <p:nvPr/>
        </p:nvCxnSpPr>
        <p:spPr>
          <a:xfrm>
            <a:off x="2407798" y="10135897"/>
            <a:ext cx="6150" cy="37318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0" name="Rectangle 389">
            <a:extLst>
              <a:ext uri="{FF2B5EF4-FFF2-40B4-BE49-F238E27FC236}">
                <a16:creationId xmlns:a16="http://schemas.microsoft.com/office/drawing/2014/main" id="{4772B346-07BC-4AD9-9391-9F2B0C401EAD}"/>
              </a:ext>
            </a:extLst>
          </p:cNvPr>
          <p:cNvSpPr/>
          <p:nvPr/>
        </p:nvSpPr>
        <p:spPr>
          <a:xfrm>
            <a:off x="4484589" y="8219230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7A838902-D8B9-4008-B923-C4CA8BFB1A66}"/>
              </a:ext>
            </a:extLst>
          </p:cNvPr>
          <p:cNvCxnSpPr>
            <a:cxnSpLocks/>
          </p:cNvCxnSpPr>
          <p:nvPr/>
        </p:nvCxnSpPr>
        <p:spPr>
          <a:xfrm>
            <a:off x="2503833" y="8110029"/>
            <a:ext cx="0" cy="2627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52E1D5C-370C-4889-974B-3ACBC3AE1A34}"/>
              </a:ext>
            </a:extLst>
          </p:cNvPr>
          <p:cNvCxnSpPr>
            <a:cxnSpLocks/>
            <a:stCxn id="180" idx="2"/>
          </p:cNvCxnSpPr>
          <p:nvPr/>
        </p:nvCxnSpPr>
        <p:spPr>
          <a:xfrm>
            <a:off x="5373981" y="8137350"/>
            <a:ext cx="5284" cy="25079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E10098ED-DEA5-47FB-9CB9-E5F391829EE8}"/>
              </a:ext>
            </a:extLst>
          </p:cNvPr>
          <p:cNvCxnSpPr>
            <a:cxnSpLocks/>
            <a:stCxn id="182" idx="0"/>
          </p:cNvCxnSpPr>
          <p:nvPr/>
        </p:nvCxnSpPr>
        <p:spPr>
          <a:xfrm flipH="1" flipV="1">
            <a:off x="5995579" y="8778406"/>
            <a:ext cx="47278" cy="390724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66B2CD5-C679-44C9-828B-B2B12E5BE918}"/>
              </a:ext>
            </a:extLst>
          </p:cNvPr>
          <p:cNvSpPr/>
          <p:nvPr/>
        </p:nvSpPr>
        <p:spPr>
          <a:xfrm>
            <a:off x="7773563" y="6180115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26998D9B-A43C-4558-B426-1966196FC4FA}"/>
              </a:ext>
            </a:extLst>
          </p:cNvPr>
          <p:cNvCxnSpPr>
            <a:cxnSpLocks/>
          </p:cNvCxnSpPr>
          <p:nvPr/>
        </p:nvCxnSpPr>
        <p:spPr>
          <a:xfrm>
            <a:off x="7049461" y="8087690"/>
            <a:ext cx="6548" cy="29311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8C2DF7-60C4-44DA-AC98-833EF7EA8B1D}"/>
              </a:ext>
            </a:extLst>
          </p:cNvPr>
          <p:cNvSpPr/>
          <p:nvPr/>
        </p:nvSpPr>
        <p:spPr>
          <a:xfrm>
            <a:off x="4945374" y="6163979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9" name="TextBox 52">
            <a:extLst>
              <a:ext uri="{FF2B5EF4-FFF2-40B4-BE49-F238E27FC236}">
                <a16:creationId xmlns:a16="http://schemas.microsoft.com/office/drawing/2014/main" id="{7009ECF2-9365-469D-A445-C8FD7808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329" y="6303824"/>
            <a:ext cx="2791526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Examinations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E8456D6D-6D59-4163-9ABE-8923EF2B70A5}"/>
              </a:ext>
            </a:extLst>
          </p:cNvPr>
          <p:cNvSpPr/>
          <p:nvPr/>
        </p:nvSpPr>
        <p:spPr>
          <a:xfrm>
            <a:off x="1973574" y="3554064"/>
            <a:ext cx="6024562" cy="6302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16" name="Triangle 45">
            <a:extLst>
              <a:ext uri="{FF2B5EF4-FFF2-40B4-BE49-F238E27FC236}">
                <a16:creationId xmlns:a16="http://schemas.microsoft.com/office/drawing/2014/main" id="{66F5EA8C-026E-4A41-B46F-BE1CE69A6A8B}"/>
              </a:ext>
            </a:extLst>
          </p:cNvPr>
          <p:cNvSpPr/>
          <p:nvPr/>
        </p:nvSpPr>
        <p:spPr>
          <a:xfrm rot="16200000">
            <a:off x="1113457" y="3487710"/>
            <a:ext cx="998537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26" name="Triangle 45">
            <a:extLst>
              <a:ext uri="{FF2B5EF4-FFF2-40B4-BE49-F238E27FC236}">
                <a16:creationId xmlns:a16="http://schemas.microsoft.com/office/drawing/2014/main" id="{052BC0F4-281E-46B6-A436-51DAA1E760DA}"/>
              </a:ext>
            </a:extLst>
          </p:cNvPr>
          <p:cNvSpPr/>
          <p:nvPr/>
        </p:nvSpPr>
        <p:spPr>
          <a:xfrm rot="5400000">
            <a:off x="7843909" y="3546055"/>
            <a:ext cx="1023938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31" name="TextBox 2">
            <a:extLst>
              <a:ext uri="{FF2B5EF4-FFF2-40B4-BE49-F238E27FC236}">
                <a16:creationId xmlns:a16="http://schemas.microsoft.com/office/drawing/2014/main" id="{5F74F906-A277-4F14-9128-529969BF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8230" y="3689002"/>
            <a:ext cx="5175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GB" altLang="en-US" dirty="0">
                <a:solidFill>
                  <a:schemeClr val="bg1"/>
                </a:solidFill>
              </a:rPr>
              <a:t>Understanding and Applying Linguistic Skills </a:t>
            </a:r>
          </a:p>
        </p:txBody>
      </p:sp>
      <p:sp>
        <p:nvSpPr>
          <p:cNvPr id="532" name="TextBox 4">
            <a:extLst>
              <a:ext uri="{FF2B5EF4-FFF2-40B4-BE49-F238E27FC236}">
                <a16:creationId xmlns:a16="http://schemas.microsoft.com/office/drawing/2014/main" id="{AFE35BB7-A81F-45E4-94BA-EE9B9610253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354938" y="3731349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12</a:t>
            </a:r>
          </a:p>
        </p:txBody>
      </p:sp>
      <p:sp>
        <p:nvSpPr>
          <p:cNvPr id="533" name="TextBox 439">
            <a:extLst>
              <a:ext uri="{FF2B5EF4-FFF2-40B4-BE49-F238E27FC236}">
                <a16:creationId xmlns:a16="http://schemas.microsoft.com/office/drawing/2014/main" id="{337BE0E9-9F27-4C34-971A-79B493005A0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623972" y="3795047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13</a:t>
            </a:r>
          </a:p>
        </p:txBody>
      </p:sp>
      <p:cxnSp>
        <p:nvCxnSpPr>
          <p:cNvPr id="534" name="Straight Connector 533">
            <a:extLst>
              <a:ext uri="{FF2B5EF4-FFF2-40B4-BE49-F238E27FC236}">
                <a16:creationId xmlns:a16="http://schemas.microsoft.com/office/drawing/2014/main" id="{959D34F7-5511-43D4-8E01-82415AB38C00}"/>
              </a:ext>
            </a:extLst>
          </p:cNvPr>
          <p:cNvCxnSpPr>
            <a:cxnSpLocks/>
          </p:cNvCxnSpPr>
          <p:nvPr/>
        </p:nvCxnSpPr>
        <p:spPr>
          <a:xfrm>
            <a:off x="2365194" y="3322849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19E3560C-7C4B-4751-8E77-0A4AFA12A5A8}"/>
              </a:ext>
            </a:extLst>
          </p:cNvPr>
          <p:cNvCxnSpPr>
            <a:cxnSpLocks/>
            <a:stCxn id="1046" idx="2"/>
          </p:cNvCxnSpPr>
          <p:nvPr/>
        </p:nvCxnSpPr>
        <p:spPr>
          <a:xfrm>
            <a:off x="3487836" y="2833045"/>
            <a:ext cx="17419" cy="805513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CFBA5097-6898-4284-A65D-639702D62DEB}"/>
              </a:ext>
            </a:extLst>
          </p:cNvPr>
          <p:cNvCxnSpPr>
            <a:cxnSpLocks/>
          </p:cNvCxnSpPr>
          <p:nvPr/>
        </p:nvCxnSpPr>
        <p:spPr>
          <a:xfrm flipV="1">
            <a:off x="2888431" y="4104927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B38943A8-9FC0-43BE-AE41-D3C272E1A853}"/>
              </a:ext>
            </a:extLst>
          </p:cNvPr>
          <p:cNvCxnSpPr>
            <a:cxnSpLocks/>
          </p:cNvCxnSpPr>
          <p:nvPr/>
        </p:nvCxnSpPr>
        <p:spPr>
          <a:xfrm flipV="1">
            <a:off x="4458112" y="4104927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93CD528B-7F86-4942-B423-9FC840703D4F}"/>
              </a:ext>
            </a:extLst>
          </p:cNvPr>
          <p:cNvCxnSpPr>
            <a:cxnSpLocks/>
          </p:cNvCxnSpPr>
          <p:nvPr/>
        </p:nvCxnSpPr>
        <p:spPr>
          <a:xfrm>
            <a:off x="4469182" y="3322849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Connector 547">
            <a:extLst>
              <a:ext uri="{FF2B5EF4-FFF2-40B4-BE49-F238E27FC236}">
                <a16:creationId xmlns:a16="http://schemas.microsoft.com/office/drawing/2014/main" id="{6E7FE2FB-4D7C-4324-8564-84ABEE7D2AE6}"/>
              </a:ext>
            </a:extLst>
          </p:cNvPr>
          <p:cNvCxnSpPr>
            <a:cxnSpLocks/>
            <a:stCxn id="125" idx="0"/>
          </p:cNvCxnSpPr>
          <p:nvPr/>
        </p:nvCxnSpPr>
        <p:spPr>
          <a:xfrm flipH="1" flipV="1">
            <a:off x="6000604" y="4123223"/>
            <a:ext cx="422" cy="290916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21AB06C0-77BE-4502-B3DB-5EBBA0CBF525}"/>
              </a:ext>
            </a:extLst>
          </p:cNvPr>
          <p:cNvCxnSpPr>
            <a:cxnSpLocks/>
            <a:stCxn id="128" idx="2"/>
          </p:cNvCxnSpPr>
          <p:nvPr/>
        </p:nvCxnSpPr>
        <p:spPr>
          <a:xfrm>
            <a:off x="5562100" y="2805513"/>
            <a:ext cx="5410" cy="818402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D92FB45-3C12-4CBA-88AA-9D7AA3734D31}"/>
              </a:ext>
            </a:extLst>
          </p:cNvPr>
          <p:cNvCxnSpPr>
            <a:cxnSpLocks/>
          </p:cNvCxnSpPr>
          <p:nvPr/>
        </p:nvCxnSpPr>
        <p:spPr>
          <a:xfrm flipV="1">
            <a:off x="7526157" y="4104927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>
            <a:extLst>
              <a:ext uri="{FF2B5EF4-FFF2-40B4-BE49-F238E27FC236}">
                <a16:creationId xmlns:a16="http://schemas.microsoft.com/office/drawing/2014/main" id="{8EC203B5-C338-478D-BBB8-5C5465AD23BD}"/>
              </a:ext>
            </a:extLst>
          </p:cNvPr>
          <p:cNvCxnSpPr>
            <a:cxnSpLocks/>
          </p:cNvCxnSpPr>
          <p:nvPr/>
        </p:nvCxnSpPr>
        <p:spPr>
          <a:xfrm>
            <a:off x="7115445" y="3322849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1" name="Rectangle 740">
            <a:extLst>
              <a:ext uri="{FF2B5EF4-FFF2-40B4-BE49-F238E27FC236}">
                <a16:creationId xmlns:a16="http://schemas.microsoft.com/office/drawing/2014/main" id="{D13CAC9E-96EB-41B1-B002-FBAA3B7DAB44}"/>
              </a:ext>
            </a:extLst>
          </p:cNvPr>
          <p:cNvSpPr/>
          <p:nvPr/>
        </p:nvSpPr>
        <p:spPr>
          <a:xfrm rot="3281331">
            <a:off x="1508312" y="9897147"/>
            <a:ext cx="66899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768" name="Straight Connector 767">
            <a:extLst>
              <a:ext uri="{FF2B5EF4-FFF2-40B4-BE49-F238E27FC236}">
                <a16:creationId xmlns:a16="http://schemas.microsoft.com/office/drawing/2014/main" id="{FAB8795A-BF97-4C38-88CA-79ED78AB1CDC}"/>
              </a:ext>
            </a:extLst>
          </p:cNvPr>
          <p:cNvCxnSpPr>
            <a:cxnSpLocks/>
          </p:cNvCxnSpPr>
          <p:nvPr/>
        </p:nvCxnSpPr>
        <p:spPr>
          <a:xfrm flipH="1">
            <a:off x="1670056" y="9074712"/>
            <a:ext cx="628942" cy="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Straight Connector 768">
            <a:extLst>
              <a:ext uri="{FF2B5EF4-FFF2-40B4-BE49-F238E27FC236}">
                <a16:creationId xmlns:a16="http://schemas.microsoft.com/office/drawing/2014/main" id="{9739C291-878C-4D11-8ED4-A2F839661A8D}"/>
              </a:ext>
            </a:extLst>
          </p:cNvPr>
          <p:cNvCxnSpPr>
            <a:cxnSpLocks/>
            <a:stCxn id="189" idx="0"/>
          </p:cNvCxnSpPr>
          <p:nvPr/>
        </p:nvCxnSpPr>
        <p:spPr>
          <a:xfrm flipV="1">
            <a:off x="839209" y="10088912"/>
            <a:ext cx="289411" cy="28896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Straight Connector 769">
            <a:extLst>
              <a:ext uri="{FF2B5EF4-FFF2-40B4-BE49-F238E27FC236}">
                <a16:creationId xmlns:a16="http://schemas.microsoft.com/office/drawing/2014/main" id="{086B5D54-C0C3-49C4-9224-7C21399279F9}"/>
              </a:ext>
            </a:extLst>
          </p:cNvPr>
          <p:cNvCxnSpPr>
            <a:cxnSpLocks/>
            <a:stCxn id="174" idx="3"/>
          </p:cNvCxnSpPr>
          <p:nvPr/>
        </p:nvCxnSpPr>
        <p:spPr>
          <a:xfrm>
            <a:off x="1031839" y="8485232"/>
            <a:ext cx="327969" cy="25229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1" name="Rectangle 780">
            <a:extLst>
              <a:ext uri="{FF2B5EF4-FFF2-40B4-BE49-F238E27FC236}">
                <a16:creationId xmlns:a16="http://schemas.microsoft.com/office/drawing/2014/main" id="{9B967AD1-FFB0-495B-BD69-ADF3D6D02055}"/>
              </a:ext>
            </a:extLst>
          </p:cNvPr>
          <p:cNvSpPr/>
          <p:nvPr/>
        </p:nvSpPr>
        <p:spPr>
          <a:xfrm>
            <a:off x="7722542" y="8191744"/>
            <a:ext cx="94494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667928A8-8D3B-43AA-9BAE-DE83A10C8585}"/>
              </a:ext>
            </a:extLst>
          </p:cNvPr>
          <p:cNvSpPr/>
          <p:nvPr/>
        </p:nvSpPr>
        <p:spPr>
          <a:xfrm rot="3660063">
            <a:off x="715460" y="15966728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E43EB60C-62F1-42B2-A691-B147C111709A}"/>
              </a:ext>
            </a:extLst>
          </p:cNvPr>
          <p:cNvCxnSpPr>
            <a:cxnSpLocks/>
            <a:stCxn id="149" idx="2"/>
            <a:endCxn id="133" idx="0"/>
          </p:cNvCxnSpPr>
          <p:nvPr/>
        </p:nvCxnSpPr>
        <p:spPr>
          <a:xfrm>
            <a:off x="5024976" y="12345710"/>
            <a:ext cx="3066" cy="24294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63E5369B-D45E-4BB1-BDCC-F22609955D0B}"/>
              </a:ext>
            </a:extLst>
          </p:cNvPr>
          <p:cNvCxnSpPr>
            <a:cxnSpLocks/>
          </p:cNvCxnSpPr>
          <p:nvPr/>
        </p:nvCxnSpPr>
        <p:spPr>
          <a:xfrm flipV="1">
            <a:off x="3127553" y="10879810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>
            <a:extLst>
              <a:ext uri="{FF2B5EF4-FFF2-40B4-BE49-F238E27FC236}">
                <a16:creationId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862562" y="5810291"/>
            <a:ext cx="1548311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/>
              <a:t>Final </a:t>
            </a:r>
          </a:p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/>
              <a:t>A Level exams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CD509B-E2EB-47B8-A813-6D54485A9421}"/>
              </a:ext>
            </a:extLst>
          </p:cNvPr>
          <p:cNvSpPr txBox="1"/>
          <p:nvPr/>
        </p:nvSpPr>
        <p:spPr>
          <a:xfrm>
            <a:off x="6715021" y="15634209"/>
            <a:ext cx="162227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In the News</a:t>
            </a:r>
            <a:br>
              <a:rPr lang="en-GB" sz="1400" dirty="0"/>
            </a:br>
            <a:r>
              <a:rPr lang="en-GB" sz="1400" dirty="0"/>
              <a:t>Newspaper Study</a:t>
            </a:r>
            <a:br>
              <a:rPr lang="en-GB" sz="1400" dirty="0"/>
            </a:br>
            <a:r>
              <a:rPr lang="en-GB" sz="1400" dirty="0"/>
              <a:t>Opinion Editorials</a:t>
            </a:r>
          </a:p>
          <a:p>
            <a:pPr algn="ctr"/>
            <a:r>
              <a:rPr lang="en-GB" sz="1400" dirty="0"/>
              <a:t>Refugee Fiction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CE3054EB-FB16-4695-9916-AE835F8F0E01}"/>
              </a:ext>
            </a:extLst>
          </p:cNvPr>
          <p:cNvSpPr txBox="1"/>
          <p:nvPr/>
        </p:nvSpPr>
        <p:spPr>
          <a:xfrm>
            <a:off x="1611357" y="2804526"/>
            <a:ext cx="1539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Using linguistic classifications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B3CEFE93-741D-4F65-B364-4C780B48209D}"/>
              </a:ext>
            </a:extLst>
          </p:cNvPr>
          <p:cNvSpPr txBox="1"/>
          <p:nvPr/>
        </p:nvSpPr>
        <p:spPr>
          <a:xfrm>
            <a:off x="2644268" y="2309825"/>
            <a:ext cx="1687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Analysing meanings in context</a:t>
            </a: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62B77E20-9127-4953-BE2C-F2E5A1BAA1D9}"/>
              </a:ext>
            </a:extLst>
          </p:cNvPr>
          <p:cNvSpPr txBox="1"/>
          <p:nvPr/>
        </p:nvSpPr>
        <p:spPr>
          <a:xfrm>
            <a:off x="2389962" y="4419137"/>
            <a:ext cx="10354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Writing creatively in a range of formats</a:t>
            </a:r>
          </a:p>
        </p:txBody>
      </p:sp>
      <p:sp>
        <p:nvSpPr>
          <p:cNvPr id="291" name="TextBox 52">
            <a:extLst>
              <a:ext uri="{FF2B5EF4-FFF2-40B4-BE49-F238E27FC236}">
                <a16:creationId xmlns:a16="http://schemas.microsoft.com/office/drawing/2014/main" id="{81B9B6F4-A339-4843-872F-2F00603E5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99" y="10395338"/>
            <a:ext cx="2078274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600" b="1" dirty="0">
                <a:solidFill>
                  <a:schemeClr val="bg1"/>
                </a:solidFill>
                <a:latin typeface="+mn-lt"/>
              </a:rPr>
              <a:t>Revision &amp; </a:t>
            </a:r>
          </a:p>
          <a:p>
            <a:pPr algn="ctr" eaLnBrk="1" hangingPunct="1"/>
            <a:r>
              <a:rPr lang="en-GB" altLang="en-US" sz="1600" b="1" dirty="0">
                <a:solidFill>
                  <a:schemeClr val="bg1"/>
                </a:solidFill>
                <a:latin typeface="+mn-lt"/>
              </a:rPr>
              <a:t>Summer Exams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66674BEB-744D-44BC-B35A-015B880CBC43}"/>
              </a:ext>
            </a:extLst>
          </p:cNvPr>
          <p:cNvSpPr txBox="1"/>
          <p:nvPr/>
        </p:nvSpPr>
        <p:spPr>
          <a:xfrm>
            <a:off x="8076425" y="9429457"/>
            <a:ext cx="1578958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cs typeface="Calibri" panose="020F0502020204030204" pitchFamily="34" charset="0"/>
              </a:rPr>
              <a:t>NEA: students decide on topics and collect data for their investigations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35D89F7-C68B-4483-A91B-0FE37D88E2E7}"/>
              </a:ext>
            </a:extLst>
          </p:cNvPr>
          <p:cNvSpPr txBox="1"/>
          <p:nvPr/>
        </p:nvSpPr>
        <p:spPr>
          <a:xfrm>
            <a:off x="6021244" y="14023206"/>
            <a:ext cx="153082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Spoken Language of the Media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DDF93EB-8DE3-4CE4-8B21-5BD9051BB083}"/>
              </a:ext>
            </a:extLst>
          </p:cNvPr>
          <p:cNvSpPr txBox="1"/>
          <p:nvPr/>
        </p:nvSpPr>
        <p:spPr>
          <a:xfrm>
            <a:off x="5319594" y="15646434"/>
            <a:ext cx="131964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Film</a:t>
            </a:r>
            <a:br>
              <a:rPr lang="en-GB" sz="1400" dirty="0"/>
            </a:br>
            <a:r>
              <a:rPr lang="en-GB" sz="1400" dirty="0"/>
              <a:t>Review Writing</a:t>
            </a:r>
            <a:endParaRPr lang="en-GB" sz="12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E93A4DFC-A4E2-4C20-B6E0-26FEB4F16E95}"/>
              </a:ext>
            </a:extLst>
          </p:cNvPr>
          <p:cNvSpPr txBox="1"/>
          <p:nvPr/>
        </p:nvSpPr>
        <p:spPr>
          <a:xfrm>
            <a:off x="4001405" y="15625540"/>
            <a:ext cx="118709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TV Chefs &amp; Celebrities</a:t>
            </a:r>
            <a:br>
              <a:rPr lang="en-GB" sz="1400" b="1" dirty="0"/>
            </a:br>
            <a:r>
              <a:rPr lang="en-GB" sz="1400" dirty="0"/>
              <a:t>Food writing</a:t>
            </a:r>
            <a:br>
              <a:rPr lang="en-GB" sz="1400" dirty="0"/>
            </a:br>
            <a:r>
              <a:rPr lang="en-GB" sz="1400" dirty="0"/>
              <a:t>Blog writing</a:t>
            </a:r>
            <a:endParaRPr lang="en-GB" sz="1400" b="1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468DD00-D1BA-4F73-880C-E8EF4DD5C342}"/>
              </a:ext>
            </a:extLst>
          </p:cNvPr>
          <p:cNvSpPr txBox="1"/>
          <p:nvPr/>
        </p:nvSpPr>
        <p:spPr>
          <a:xfrm>
            <a:off x="2706024" y="15774864"/>
            <a:ext cx="1164291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Promotional Texts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5F953612-4B91-4C41-9E0F-DD1AD40CA963}"/>
              </a:ext>
            </a:extLst>
          </p:cNvPr>
          <p:cNvSpPr txBox="1"/>
          <p:nvPr/>
        </p:nvSpPr>
        <p:spPr>
          <a:xfrm>
            <a:off x="2970563" y="13748785"/>
            <a:ext cx="1084981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 Preparation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4E600885-7D38-4B4A-B47E-5E3D5DB0AB47}"/>
              </a:ext>
            </a:extLst>
          </p:cNvPr>
          <p:cNvSpPr txBox="1"/>
          <p:nvPr/>
        </p:nvSpPr>
        <p:spPr>
          <a:xfrm>
            <a:off x="1847471" y="14260917"/>
            <a:ext cx="1084981" cy="307777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825C46E-7B25-4B03-B975-00F1897EF9A7}"/>
              </a:ext>
            </a:extLst>
          </p:cNvPr>
          <p:cNvSpPr txBox="1"/>
          <p:nvPr/>
        </p:nvSpPr>
        <p:spPr>
          <a:xfrm>
            <a:off x="4482485" y="12037933"/>
            <a:ext cx="1084981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Data Study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6A0E88BE-6C3F-4ADF-92CC-C4A394192510}"/>
              </a:ext>
            </a:extLst>
          </p:cNvPr>
          <p:cNvSpPr txBox="1"/>
          <p:nvPr/>
        </p:nvSpPr>
        <p:spPr>
          <a:xfrm>
            <a:off x="4072847" y="14184658"/>
            <a:ext cx="1705178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Politics &amp; The Law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2F19A37-8446-4B6B-AABF-AC6542C48111}"/>
              </a:ext>
            </a:extLst>
          </p:cNvPr>
          <p:cNvSpPr txBox="1"/>
          <p:nvPr/>
        </p:nvSpPr>
        <p:spPr>
          <a:xfrm>
            <a:off x="120349" y="12646940"/>
            <a:ext cx="103128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Language &amp; Power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3626135B-5203-4D33-9B85-D2A3EFD5CF24}"/>
              </a:ext>
            </a:extLst>
          </p:cNvPr>
          <p:cNvCxnSpPr>
            <a:cxnSpLocks/>
          </p:cNvCxnSpPr>
          <p:nvPr/>
        </p:nvCxnSpPr>
        <p:spPr>
          <a:xfrm flipV="1">
            <a:off x="7049461" y="12997452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C983EABE-0F4B-4477-B351-6E9638EA1F52}"/>
              </a:ext>
            </a:extLst>
          </p:cNvPr>
          <p:cNvSpPr txBox="1"/>
          <p:nvPr/>
        </p:nvSpPr>
        <p:spPr>
          <a:xfrm>
            <a:off x="158562" y="15255119"/>
            <a:ext cx="1451612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Standard &amp; Non-Standard English (1)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0DCCE72-8E70-49BF-81BB-606D43348A31}"/>
              </a:ext>
            </a:extLst>
          </p:cNvPr>
          <p:cNvSpPr txBox="1"/>
          <p:nvPr/>
        </p:nvSpPr>
        <p:spPr>
          <a:xfrm>
            <a:off x="4206586" y="13374793"/>
            <a:ext cx="179860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Language &amp; Gender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BE2A6DD1-8C04-4BBB-9EC0-08632005271E}"/>
              </a:ext>
            </a:extLst>
          </p:cNvPr>
          <p:cNvSpPr txBox="1"/>
          <p:nvPr/>
        </p:nvSpPr>
        <p:spPr>
          <a:xfrm>
            <a:off x="6917755" y="13344416"/>
            <a:ext cx="191337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Language &amp; Identity Investigations</a:t>
            </a: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03253AB8-1078-49D3-B9F3-5356D60705D2}"/>
              </a:ext>
            </a:extLst>
          </p:cNvPr>
          <p:cNvCxnSpPr>
            <a:cxnSpLocks/>
          </p:cNvCxnSpPr>
          <p:nvPr/>
        </p:nvCxnSpPr>
        <p:spPr>
          <a:xfrm flipV="1">
            <a:off x="7745172" y="10951986"/>
            <a:ext cx="350861" cy="38628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7C60D29D-9D31-4B9F-98B0-BF89F14196AF}"/>
              </a:ext>
            </a:extLst>
          </p:cNvPr>
          <p:cNvCxnSpPr>
            <a:cxnSpLocks/>
          </p:cNvCxnSpPr>
          <p:nvPr/>
        </p:nvCxnSpPr>
        <p:spPr>
          <a:xfrm>
            <a:off x="3773259" y="10129761"/>
            <a:ext cx="6150" cy="37318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6AD625FF-F71C-4C1D-8C82-07E934FAF722}"/>
              </a:ext>
            </a:extLst>
          </p:cNvPr>
          <p:cNvSpPr txBox="1"/>
          <p:nvPr/>
        </p:nvSpPr>
        <p:spPr>
          <a:xfrm>
            <a:off x="3232328" y="9681736"/>
            <a:ext cx="120543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cs typeface="Calibri" panose="020F0502020204030204" pitchFamily="34" charset="0"/>
              </a:rPr>
              <a:t>NEA: Improving Investigations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00E408E-B780-4083-BB4F-2715BB4AD672}"/>
              </a:ext>
            </a:extLst>
          </p:cNvPr>
          <p:cNvSpPr txBox="1"/>
          <p:nvPr/>
        </p:nvSpPr>
        <p:spPr>
          <a:xfrm>
            <a:off x="2396309" y="11915074"/>
            <a:ext cx="1502911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cs typeface="Calibri" panose="020F0502020204030204" pitchFamily="34" charset="0"/>
              </a:rPr>
              <a:t>C21st English</a:t>
            </a:r>
          </a:p>
          <a:p>
            <a:pPr algn="ctr"/>
            <a:r>
              <a:rPr lang="en-GB" sz="1400" dirty="0">
                <a:cs typeface="Calibri" panose="020F0502020204030204" pitchFamily="34" charset="0"/>
              </a:rPr>
              <a:t>Development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73407E1A-9A9D-4481-A06D-669B2CE48F95}"/>
              </a:ext>
            </a:extLst>
          </p:cNvPr>
          <p:cNvSpPr txBox="1"/>
          <p:nvPr/>
        </p:nvSpPr>
        <p:spPr>
          <a:xfrm>
            <a:off x="1876078" y="9492574"/>
            <a:ext cx="1095697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Introduction to Language Acquisition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247C7F7F-85E5-4D98-8925-2A4504E8B202}"/>
              </a:ext>
            </a:extLst>
          </p:cNvPr>
          <p:cNvSpPr txBox="1"/>
          <p:nvPr/>
        </p:nvSpPr>
        <p:spPr>
          <a:xfrm>
            <a:off x="69756" y="8115900"/>
            <a:ext cx="962083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Revising Language &amp; Power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6AFCC5C-EF8F-4734-8144-AA8826023093}"/>
              </a:ext>
            </a:extLst>
          </p:cNvPr>
          <p:cNvSpPr txBox="1"/>
          <p:nvPr/>
        </p:nvSpPr>
        <p:spPr>
          <a:xfrm>
            <a:off x="1973329" y="7812829"/>
            <a:ext cx="1084981" cy="307777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Exams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6DF0DBD-9078-4E67-A203-27B48B8B87B1}"/>
              </a:ext>
            </a:extLst>
          </p:cNvPr>
          <p:cNvSpPr txBox="1"/>
          <p:nvPr/>
        </p:nvSpPr>
        <p:spPr>
          <a:xfrm>
            <a:off x="2381027" y="11190577"/>
            <a:ext cx="1505977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Introduction to Language Change</a:t>
            </a: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B3A1A6DD-D830-4FFC-B5D7-F775C307744F}"/>
              </a:ext>
            </a:extLst>
          </p:cNvPr>
          <p:cNvCxnSpPr>
            <a:cxnSpLocks/>
          </p:cNvCxnSpPr>
          <p:nvPr/>
        </p:nvCxnSpPr>
        <p:spPr>
          <a:xfrm>
            <a:off x="3795347" y="8113716"/>
            <a:ext cx="0" cy="2627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2889028A-EEF7-4FF5-8132-B33FB1FB928E}"/>
              </a:ext>
            </a:extLst>
          </p:cNvPr>
          <p:cNvSpPr txBox="1"/>
          <p:nvPr/>
        </p:nvSpPr>
        <p:spPr>
          <a:xfrm>
            <a:off x="3205202" y="7595591"/>
            <a:ext cx="1227999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Study &amp; Improvement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408251EC-5660-45DD-9616-D8BB8504744E}"/>
              </a:ext>
            </a:extLst>
          </p:cNvPr>
          <p:cNvSpPr txBox="1"/>
          <p:nvPr/>
        </p:nvSpPr>
        <p:spPr>
          <a:xfrm>
            <a:off x="4666775" y="7614130"/>
            <a:ext cx="141441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C1 Study &amp; Improvement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5546F9EA-2E3A-4AF5-AC75-2A6D8D8B4DA3}"/>
              </a:ext>
            </a:extLst>
          </p:cNvPr>
          <p:cNvSpPr txBox="1"/>
          <p:nvPr/>
        </p:nvSpPr>
        <p:spPr>
          <a:xfrm>
            <a:off x="6327686" y="7629529"/>
            <a:ext cx="1407781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C2 Study &amp; Improvement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B5BDE03-6B54-405A-A323-5B9D74CA5DF3}"/>
              </a:ext>
            </a:extLst>
          </p:cNvPr>
          <p:cNvSpPr txBox="1"/>
          <p:nvPr/>
        </p:nvSpPr>
        <p:spPr>
          <a:xfrm>
            <a:off x="4872561" y="9169130"/>
            <a:ext cx="234059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Developing Language Change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97D505E-D380-4DE7-8E7D-7E63FE533255}"/>
              </a:ext>
            </a:extLst>
          </p:cNvPr>
          <p:cNvCxnSpPr>
            <a:cxnSpLocks/>
            <a:stCxn id="184" idx="2"/>
          </p:cNvCxnSpPr>
          <p:nvPr/>
        </p:nvCxnSpPr>
        <p:spPr>
          <a:xfrm>
            <a:off x="1212416" y="7784326"/>
            <a:ext cx="373746" cy="68832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52B57FC1-A74C-458E-89F9-047EFD17EEBB}"/>
              </a:ext>
            </a:extLst>
          </p:cNvPr>
          <p:cNvSpPr txBox="1"/>
          <p:nvPr/>
        </p:nvSpPr>
        <p:spPr>
          <a:xfrm>
            <a:off x="710570" y="7261106"/>
            <a:ext cx="1003691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NEA submission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A3C5281-1A74-4CAB-9FFC-3CC8FD19F2C9}"/>
              </a:ext>
            </a:extLst>
          </p:cNvPr>
          <p:cNvSpPr txBox="1"/>
          <p:nvPr/>
        </p:nvSpPr>
        <p:spPr>
          <a:xfrm>
            <a:off x="3781050" y="4426478"/>
            <a:ext cx="1362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Developing commentaries explaining the writer’s craft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524D868-119B-4A93-BAB2-CDDF9D75DD7B}"/>
              </a:ext>
            </a:extLst>
          </p:cNvPr>
          <p:cNvSpPr txBox="1"/>
          <p:nvPr/>
        </p:nvSpPr>
        <p:spPr>
          <a:xfrm>
            <a:off x="3575203" y="3022981"/>
            <a:ext cx="17879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Comparative analysis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3059FCD-69CC-465A-A324-390C00C4DE47}"/>
              </a:ext>
            </a:extLst>
          </p:cNvPr>
          <p:cNvSpPr txBox="1"/>
          <p:nvPr/>
        </p:nvSpPr>
        <p:spPr>
          <a:xfrm>
            <a:off x="5319594" y="4414139"/>
            <a:ext cx="1362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Investigating trends in linguistic data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06A6C06-15E7-470E-935F-93395420D444}"/>
              </a:ext>
            </a:extLst>
          </p:cNvPr>
          <p:cNvSpPr txBox="1"/>
          <p:nvPr/>
        </p:nvSpPr>
        <p:spPr>
          <a:xfrm>
            <a:off x="4386729" y="2282293"/>
            <a:ext cx="2350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discussion of language concepts and issues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750E207-BB96-4845-BEF6-A538F1D464A2}"/>
              </a:ext>
            </a:extLst>
          </p:cNvPr>
          <p:cNvSpPr txBox="1"/>
          <p:nvPr/>
        </p:nvSpPr>
        <p:spPr>
          <a:xfrm>
            <a:off x="6068215" y="2826482"/>
            <a:ext cx="2094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Identifying and explaining grammatical structures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0DE1C7C6-2D2B-4CDE-833D-AB8F0CB7BC74}"/>
              </a:ext>
            </a:extLst>
          </p:cNvPr>
          <p:cNvSpPr txBox="1"/>
          <p:nvPr/>
        </p:nvSpPr>
        <p:spPr>
          <a:xfrm>
            <a:off x="6858138" y="4387303"/>
            <a:ext cx="1362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Understanding how genres have developed over time</a:t>
            </a:r>
          </a:p>
        </p:txBody>
      </p:sp>
      <p:sp>
        <p:nvSpPr>
          <p:cNvPr id="118" name="TextBox 52">
            <a:extLst>
              <a:ext uri="{FF2B5EF4-FFF2-40B4-BE49-F238E27FC236}">
                <a16:creationId xmlns:a16="http://schemas.microsoft.com/office/drawing/2014/main" id="{69888AC1-04EB-4546-9653-96ADFC9A2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791" y="6325589"/>
            <a:ext cx="196657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Revision &amp; Development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5B35CD6B-7946-4723-BDE3-C9CBC39944CC}"/>
              </a:ext>
            </a:extLst>
          </p:cNvPr>
          <p:cNvCxnSpPr>
            <a:cxnSpLocks/>
            <a:stCxn id="164" idx="0"/>
            <a:endCxn id="131" idx="3"/>
          </p:cNvCxnSpPr>
          <p:nvPr/>
        </p:nvCxnSpPr>
        <p:spPr>
          <a:xfrm flipV="1">
            <a:off x="884368" y="14934424"/>
            <a:ext cx="421156" cy="32069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0B436A85-BE3A-4238-814F-6458A465BC42}"/>
              </a:ext>
            </a:extLst>
          </p:cNvPr>
          <p:cNvSpPr txBox="1"/>
          <p:nvPr/>
        </p:nvSpPr>
        <p:spPr>
          <a:xfrm>
            <a:off x="5976672" y="14934424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Sept-Oct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3A21938-2754-49E6-B295-205D58D6CE6E}"/>
              </a:ext>
            </a:extLst>
          </p:cNvPr>
          <p:cNvSpPr txBox="1"/>
          <p:nvPr/>
        </p:nvSpPr>
        <p:spPr>
          <a:xfrm>
            <a:off x="3646641" y="14908495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Nov-Dec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FDACCEB-5A99-419C-ACA5-C00EF52891D3}"/>
              </a:ext>
            </a:extLst>
          </p:cNvPr>
          <p:cNvSpPr txBox="1"/>
          <p:nvPr/>
        </p:nvSpPr>
        <p:spPr>
          <a:xfrm rot="5400000">
            <a:off x="452935" y="13927946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Jan-Feb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1338E53-F7BF-4B97-AD10-7C533B470FB9}"/>
              </a:ext>
            </a:extLst>
          </p:cNvPr>
          <p:cNvSpPr txBox="1"/>
          <p:nvPr/>
        </p:nvSpPr>
        <p:spPr>
          <a:xfrm>
            <a:off x="3391366" y="12736979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Feb-March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D201AA7B-DABD-4D81-A6C6-9DD5ADEEDDDF}"/>
              </a:ext>
            </a:extLst>
          </p:cNvPr>
          <p:cNvSpPr txBox="1"/>
          <p:nvPr/>
        </p:nvSpPr>
        <p:spPr>
          <a:xfrm>
            <a:off x="6732895" y="12697114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April-May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37FA4252-B3CF-499C-8091-ECE72552A12A}"/>
              </a:ext>
            </a:extLst>
          </p:cNvPr>
          <p:cNvSpPr txBox="1"/>
          <p:nvPr/>
        </p:nvSpPr>
        <p:spPr>
          <a:xfrm>
            <a:off x="7521568" y="10639482"/>
            <a:ext cx="14704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June-July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C15BCE6A-DB91-4A30-8F99-889A663CCD5B}"/>
              </a:ext>
            </a:extLst>
          </p:cNvPr>
          <p:cNvCxnSpPr>
            <a:cxnSpLocks/>
          </p:cNvCxnSpPr>
          <p:nvPr/>
        </p:nvCxnSpPr>
        <p:spPr>
          <a:xfrm flipV="1">
            <a:off x="3505255" y="15300710"/>
            <a:ext cx="0" cy="47415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2D31AE45-2332-45EC-A8BD-3563C9014412}"/>
              </a:ext>
            </a:extLst>
          </p:cNvPr>
          <p:cNvSpPr txBox="1"/>
          <p:nvPr/>
        </p:nvSpPr>
        <p:spPr>
          <a:xfrm>
            <a:off x="6205922" y="11662295"/>
            <a:ext cx="1451612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Standard &amp; Non-Standard English (2)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C61D4B1-836C-4001-98E8-18F541C33B82}"/>
              </a:ext>
            </a:extLst>
          </p:cNvPr>
          <p:cNvSpPr txBox="1"/>
          <p:nvPr/>
        </p:nvSpPr>
        <p:spPr>
          <a:xfrm>
            <a:off x="6038626" y="11200200"/>
            <a:ext cx="1985903" cy="307777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 Preparation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3F1236B-7587-4550-B109-BB7E4DDBD65A}"/>
              </a:ext>
            </a:extLst>
          </p:cNvPr>
          <p:cNvSpPr txBox="1"/>
          <p:nvPr/>
        </p:nvSpPr>
        <p:spPr>
          <a:xfrm>
            <a:off x="6772212" y="9913067"/>
            <a:ext cx="1084981" cy="307777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Mock Exams</a:t>
            </a: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0B424371-7010-4183-8C97-F53D8264AD34}"/>
              </a:ext>
            </a:extLst>
          </p:cNvPr>
          <p:cNvCxnSpPr>
            <a:cxnSpLocks/>
          </p:cNvCxnSpPr>
          <p:nvPr/>
        </p:nvCxnSpPr>
        <p:spPr>
          <a:xfrm>
            <a:off x="7574528" y="10173152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4DE0F2BF-B070-47DC-87F3-08DCD67CE319}"/>
              </a:ext>
            </a:extLst>
          </p:cNvPr>
          <p:cNvSpPr txBox="1"/>
          <p:nvPr/>
        </p:nvSpPr>
        <p:spPr>
          <a:xfrm>
            <a:off x="2245992" y="10541988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Sept-Oct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745D2EE2-863F-4643-8898-43046BDB3952}"/>
              </a:ext>
            </a:extLst>
          </p:cNvPr>
          <p:cNvSpPr txBox="1"/>
          <p:nvPr/>
        </p:nvSpPr>
        <p:spPr>
          <a:xfrm rot="5400000">
            <a:off x="543579" y="9259929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Nov-Dec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DC4D187C-30C3-4D85-89D6-8F0E3A2B14B8}"/>
              </a:ext>
            </a:extLst>
          </p:cNvPr>
          <p:cNvSpPr txBox="1"/>
          <p:nvPr/>
        </p:nvSpPr>
        <p:spPr>
          <a:xfrm>
            <a:off x="2395468" y="8442024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Jan-Feb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6D636F70-B659-4E5D-BBD9-E07D6B32FBDA}"/>
              </a:ext>
            </a:extLst>
          </p:cNvPr>
          <p:cNvSpPr txBox="1"/>
          <p:nvPr/>
        </p:nvSpPr>
        <p:spPr>
          <a:xfrm>
            <a:off x="5271884" y="8419066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Feb-March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507172B5-D90C-489D-8D18-F3036B8E1BD9}"/>
              </a:ext>
            </a:extLst>
          </p:cNvPr>
          <p:cNvSpPr txBox="1"/>
          <p:nvPr/>
        </p:nvSpPr>
        <p:spPr>
          <a:xfrm rot="5400000">
            <a:off x="7830469" y="7382661"/>
            <a:ext cx="170517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April-May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A02780BF-337C-446D-960E-67D516E33EC3}"/>
              </a:ext>
            </a:extLst>
          </p:cNvPr>
          <p:cNvSpPr txBox="1"/>
          <p:nvPr/>
        </p:nvSpPr>
        <p:spPr>
          <a:xfrm>
            <a:off x="86220" y="10377872"/>
            <a:ext cx="1505977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Language Change</a:t>
            </a:r>
          </a:p>
          <a:p>
            <a:pPr algn="ctr"/>
            <a:r>
              <a:rPr lang="en-GB" sz="1400" dirty="0"/>
              <a:t>Development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F2A0868-1A31-46B8-89BE-008FC00AFE14}"/>
              </a:ext>
            </a:extLst>
          </p:cNvPr>
          <p:cNvSpPr txBox="1"/>
          <p:nvPr/>
        </p:nvSpPr>
        <p:spPr>
          <a:xfrm>
            <a:off x="2210220" y="8939673"/>
            <a:ext cx="165087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Language Acquisition</a:t>
            </a:r>
          </a:p>
          <a:p>
            <a:pPr algn="ctr"/>
            <a:r>
              <a:rPr lang="en-GB" sz="1200" dirty="0"/>
              <a:t>Development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AB347E2A-3A57-4202-B296-3939EBA56D91}"/>
              </a:ext>
            </a:extLst>
          </p:cNvPr>
          <p:cNvSpPr txBox="1"/>
          <p:nvPr/>
        </p:nvSpPr>
        <p:spPr>
          <a:xfrm>
            <a:off x="74311" y="9259524"/>
            <a:ext cx="81005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C3 Revision</a:t>
            </a:r>
            <a:endParaRPr lang="en-GB" sz="1200" dirty="0"/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0347881E-076A-4C95-8996-3B5830DB4EC1}"/>
              </a:ext>
            </a:extLst>
          </p:cNvPr>
          <p:cNvCxnSpPr>
            <a:cxnSpLocks/>
          </p:cNvCxnSpPr>
          <p:nvPr/>
        </p:nvCxnSpPr>
        <p:spPr>
          <a:xfrm>
            <a:off x="880207" y="9528222"/>
            <a:ext cx="254547" cy="2034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18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5D2E5B-88C2-40CF-B620-02E9C7F5C0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D7B0E2-0D51-4A44-AF7A-9CB3B1FCA8E9}">
  <ds:schemaRefs>
    <ds:schemaRef ds:uri="http://schemas.microsoft.com/office/2006/metadata/properties"/>
    <ds:schemaRef ds:uri="http://schemas.microsoft.com/office/2006/documentManagement/types"/>
    <ds:schemaRef ds:uri="32171d42-73d6-4db1-989d-aa03357a5aa0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d506c334-a33e-4786-8a05-7d07526c435b"/>
    <ds:schemaRef ds:uri="http://purl.org/dc/dcmitype/"/>
    <ds:schemaRef ds:uri="5cfed6a3-34d1-4441-a789-091e82b3a91d"/>
    <ds:schemaRef ds:uri="099e10e1-c00c-4051-a05b-58e50f26a28a"/>
  </ds:schemaRefs>
</ds:datastoreItem>
</file>

<file path=customXml/itemProps3.xml><?xml version="1.0" encoding="utf-8"?>
<ds:datastoreItem xmlns:ds="http://schemas.openxmlformats.org/officeDocument/2006/customXml" ds:itemID="{F4E06FB6-C7DF-4000-90C1-5A24BD6CA1C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20116</TotalTime>
  <Words>218</Words>
  <Application>Microsoft Office PowerPoint</Application>
  <PresentationFormat>Custom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 Condensed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Stacy Dawber</cp:lastModifiedBy>
  <cp:revision>517</cp:revision>
  <cp:lastPrinted>2021-07-19T13:03:35Z</cp:lastPrinted>
  <dcterms:created xsi:type="dcterms:W3CDTF">2018-02-08T08:28:53Z</dcterms:created>
  <dcterms:modified xsi:type="dcterms:W3CDTF">2024-07-12T11:27:19Z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0x010100EA3345D9639A0D45BB42D8BE48517526</vt:lpwstr>
  </property>
  <property fmtid="{D5CDD505-2E9C-101B-9397-08002B2CF9AE}" pid="3" name="Order">
    <vt:r8>274200</vt:r8>
  </property>
</Properties>
</file>